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193A20-E1C4-4F2D-A502-92C99220A5F6}">
  <a:tblStyle styleId="{F0193A20-E1C4-4F2D-A502-92C99220A5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53d502656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53d502656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3fc5ab6bf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3fc5ab6bf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50729e2b9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50729e2b9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3fc5ab6bf_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3fc5ab6bf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3fc5ab6b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3fc5ab6b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3fc5ab6bf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3fc5ab6bf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53d502656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53d502656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53d502656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53d502656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3fc5ab6bf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3fc5ab6bf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50729e2b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50729e2b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3fc5ab6bf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3fc5ab6bf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50729e2b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50729e2b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7208c103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7208c103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50729e2b9_1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50729e2b9_1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3fc5ab6bf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3fc5ab6bf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50729e2b9_1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50729e2b9_1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403025" y="6658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4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AUTONOMOUS REGION</a:t>
            </a:r>
            <a:endParaRPr b="1" sz="54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4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FRIULI VENEZIA GIULIA</a:t>
            </a:r>
            <a:endParaRPr b="1" sz="5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0" y="3319975"/>
            <a:ext cx="9047001" cy="18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232050" y="297550"/>
            <a:ext cx="91440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IN CERCA DI LAVORO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155850" y="1539825"/>
            <a:ext cx="8832300" cy="10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2019 → il numero medio di disoccupati in cerca di lavoro →  circa  33 300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uno dei più bassi rispetto agli ultimi 8 anni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25" y="2786100"/>
            <a:ext cx="4046900" cy="22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5101775" y="2786100"/>
            <a:ext cx="37299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generale il tasso di disoccupazione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è del 6.1 %  più basso rispetto al  2018 (6,7%)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5101775" y="3624925"/>
            <a:ext cx="28770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Il tasso di disoccupazione femminile è del 7,9 %.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Quello degli uomini è pari al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4.7%.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22"/>
          <p:cNvCxnSpPr/>
          <p:nvPr/>
        </p:nvCxnSpPr>
        <p:spPr>
          <a:xfrm>
            <a:off x="4888450" y="1900425"/>
            <a:ext cx="10200" cy="17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236225" y="1623750"/>
            <a:ext cx="447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 number of economically inactive people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(people who are not working and not looking for a job)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189100" y="303500"/>
            <a:ext cx="895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NUMBER OF ECONOMICALLY INACTIVE PEOPLE</a:t>
            </a:r>
            <a:r>
              <a:rPr lang="it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5235025" y="1593225"/>
            <a:ext cx="348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for the most part unchanged in 2019 since  the previous year.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u="sng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(about 216,200 people) </a:t>
            </a:r>
            <a:endParaRPr sz="1500" u="sng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23"/>
          <p:cNvCxnSpPr/>
          <p:nvPr/>
        </p:nvCxnSpPr>
        <p:spPr>
          <a:xfrm>
            <a:off x="4707200" y="1944500"/>
            <a:ext cx="52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23"/>
          <p:cNvSpPr txBox="1"/>
          <p:nvPr/>
        </p:nvSpPr>
        <p:spPr>
          <a:xfrm>
            <a:off x="5153425" y="2859300"/>
            <a:ext cx="365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decrease of the number of inactive men and increase of inactivity among women.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" name="Google Shape;177;p23"/>
          <p:cNvCxnSpPr/>
          <p:nvPr/>
        </p:nvCxnSpPr>
        <p:spPr>
          <a:xfrm>
            <a:off x="6887275" y="2436600"/>
            <a:ext cx="10800" cy="57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88" y="2374900"/>
            <a:ext cx="3574675" cy="24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236225" y="1623750"/>
            <a:ext cx="447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Il numero di persone inattive economicamente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 cioè persone che non lavorano e non cercano lavoro )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189100" y="303500"/>
            <a:ext cx="895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NUMBER OF ECONOMICALLY INACTIVE PEOPLE</a:t>
            </a:r>
            <a:r>
              <a:rPr lang="it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5235025" y="1593225"/>
            <a:ext cx="3487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non è cambiato molto rispetto al 2019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u="sng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(circa 216,200 people) </a:t>
            </a:r>
            <a:endParaRPr sz="1500" u="sng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6" name="Google Shape;186;p24"/>
          <p:cNvCxnSpPr/>
          <p:nvPr/>
        </p:nvCxnSpPr>
        <p:spPr>
          <a:xfrm>
            <a:off x="4859600" y="1944500"/>
            <a:ext cx="52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4"/>
          <p:cNvSpPr txBox="1"/>
          <p:nvPr/>
        </p:nvSpPr>
        <p:spPr>
          <a:xfrm>
            <a:off x="5153425" y="2859300"/>
            <a:ext cx="3650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 la diminuzione dell’inattività degli uomini e l’aumento di quella delle donne.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" name="Google Shape;188;p24"/>
          <p:cNvCxnSpPr/>
          <p:nvPr/>
        </p:nvCxnSpPr>
        <p:spPr>
          <a:xfrm>
            <a:off x="6887275" y="2284200"/>
            <a:ext cx="10800" cy="57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88" y="2374900"/>
            <a:ext cx="3574675" cy="24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/>
        </p:nvSpPr>
        <p:spPr>
          <a:xfrm>
            <a:off x="218750" y="254050"/>
            <a:ext cx="8077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LOCKDOWN  DATA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286825" y="1383325"/>
            <a:ext cx="8162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Since March 2020, employment rate decreased of the 46%, and before this period the job sale increased of almost 7100 units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The number of full time workers declined of 10.5% due to 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6" name="Google Shape;196;p25"/>
          <p:cNvGraphicFramePr/>
          <p:nvPr/>
        </p:nvGraphicFramePr>
        <p:xfrm>
          <a:off x="1159013" y="2336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{F0193A20-E1C4-4F2D-A502-92C99220A5F6}</a:tableStyleId>
              </a:tblPr>
              <a:tblGrid>
                <a:gridCol w="2275325"/>
                <a:gridCol w="2325500"/>
                <a:gridCol w="2225150"/>
              </a:tblGrid>
              <a:tr h="366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SECTORS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HIRING (%)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VACANCIES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6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catering services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-27,5%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2379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tertiary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-13,9%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2301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manufacture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2036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constructions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1053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school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545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agriculture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-285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7" name="Google Shape;197;p25"/>
          <p:cNvSpPr txBox="1"/>
          <p:nvPr/>
        </p:nvSpPr>
        <p:spPr>
          <a:xfrm>
            <a:off x="7908800" y="3921550"/>
            <a:ext cx="1057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oboto"/>
                <a:ea typeface="Roboto"/>
                <a:cs typeface="Roboto"/>
                <a:sym typeface="Roboto"/>
              </a:rPr>
              <a:t>*data collected during the first trimester of 2020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159325" y="272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STATISTICHE   DEL   </a:t>
            </a: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LOCKDOWN</a:t>
            </a:r>
            <a:r>
              <a:rPr b="1" lang="it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286825" y="1381475"/>
            <a:ext cx="8162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Da marzo 2020, il tasso di occupazione è diminuito del 46% e prima di questo periodo la vendita del lavoro è aumentata di quasi 7100 unità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Il numero di lavoratori a tempo pieno è diminuito del 10,5% a causa di.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4" name="Google Shape;204;p26"/>
          <p:cNvGraphicFramePr/>
          <p:nvPr/>
        </p:nvGraphicFramePr>
        <p:xfrm>
          <a:off x="1150100" y="2334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{F0193A20-E1C4-4F2D-A502-92C99220A5F6}</a:tableStyleId>
              </a:tblPr>
              <a:tblGrid>
                <a:gridCol w="2293800"/>
                <a:gridCol w="2306375"/>
                <a:gridCol w="2193475"/>
              </a:tblGrid>
              <a:tr h="344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SE</a:t>
                      </a:r>
                      <a:r>
                        <a:rPr b="1" lang="it"/>
                        <a:t>TTORI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ASSUNZIONI </a:t>
                      </a:r>
                      <a:r>
                        <a:rPr b="1" lang="it"/>
                        <a:t>(%)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/>
                        <a:t>POSTI VACANTI 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servizi di ristorazione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-27,5%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2379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terziario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-13,9%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2301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manifattura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2036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edilizia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1053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scuola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545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agricoltura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285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5" name="Google Shape;205;p26"/>
          <p:cNvSpPr txBox="1"/>
          <p:nvPr/>
        </p:nvSpPr>
        <p:spPr>
          <a:xfrm>
            <a:off x="7867550" y="3891550"/>
            <a:ext cx="1018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oboto"/>
                <a:ea typeface="Roboto"/>
                <a:cs typeface="Roboto"/>
                <a:sym typeface="Roboto"/>
              </a:rPr>
              <a:t>* dati raccolti durante il primo trimestre del 2020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/>
        </p:nvSpPr>
        <p:spPr>
          <a:xfrm rot="-971820">
            <a:off x="-203875" y="2467511"/>
            <a:ext cx="9693450" cy="578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H E R E    A R E    T H E    A V A I L A B L E    J O B S ?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233475" y="3464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THE MOST REQUESTED JOBS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 txBox="1"/>
          <p:nvPr>
            <p:ph idx="2" type="body"/>
          </p:nvPr>
        </p:nvSpPr>
        <p:spPr>
          <a:xfrm>
            <a:off x="311725" y="1423875"/>
            <a:ext cx="5044800" cy="30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According to the latest demand data the jobs most in demand are               in the public services sector, up from 2017, especially </a:t>
            </a: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tourism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and B2B and B2C.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 </a:t>
            </a: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industry’s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statistics</a:t>
            </a: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is slightly down 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compared to 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previous year’s.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p28"/>
          <p:cNvCxnSpPr/>
          <p:nvPr/>
        </p:nvCxnSpPr>
        <p:spPr>
          <a:xfrm>
            <a:off x="715100" y="1919425"/>
            <a:ext cx="53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28"/>
          <p:cNvSpPr txBox="1"/>
          <p:nvPr/>
        </p:nvSpPr>
        <p:spPr>
          <a:xfrm>
            <a:off x="5600250" y="1423875"/>
            <a:ext cx="3415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As for qualifications, most vacancies were for skilled occupations in business and service activities, followed by crafts, specialised operatives and farmers.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There was a fall in vacancies for technical occupations and office workers, while academic, scientific and highly specialised professions continue their decline. There is an increase in unskilled jobs.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8" y="3419460"/>
            <a:ext cx="1489761" cy="11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2011075" y="3457075"/>
            <a:ext cx="3000000" cy="1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Most job openings were in 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metalworking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electronics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timber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furniture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sector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and the 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industry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type="title"/>
          </p:nvPr>
        </p:nvSpPr>
        <p:spPr>
          <a:xfrm>
            <a:off x="235500" y="2828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I LAVORI PI</a:t>
            </a:r>
            <a:r>
              <a:rPr b="1" lang="it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Ù </a:t>
            </a: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 RICERCATI 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9"/>
          <p:cNvSpPr txBox="1"/>
          <p:nvPr>
            <p:ph idx="2" type="body"/>
          </p:nvPr>
        </p:nvSpPr>
        <p:spPr>
          <a:xfrm>
            <a:off x="311725" y="1423875"/>
            <a:ext cx="5044800" cy="30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Secondo l’ultimo aggiornamento i lavori più ricercati sono quelli 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         nei servizi pubblici ,dal 2017, specialmente il  </a:t>
            </a: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turismo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commercio </a:t>
            </a: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B2B e B2C.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 statistica dell’industria è leggermente bassa rispetto agli anni precedenti.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227" name="Google Shape;227;p29"/>
          <p:cNvCxnSpPr/>
          <p:nvPr/>
        </p:nvCxnSpPr>
        <p:spPr>
          <a:xfrm>
            <a:off x="926200" y="1937450"/>
            <a:ext cx="4767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29"/>
          <p:cNvSpPr txBox="1"/>
          <p:nvPr/>
        </p:nvSpPr>
        <p:spPr>
          <a:xfrm>
            <a:off x="5600250" y="1423875"/>
            <a:ext cx="3415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 quanto riguarda le qualifiche, la maggior parte dei posti vacanti riguardava occupazioni qualificate in attività commerciali e di servizi, seguite da artigiani, operatori specializzati e agricoltori.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Si è registrato un calo dei posti vacanti per le professioni tecniche e gli impiegati, mentre continua il declino delle professioni accademiche, scientifiche e altamente specializzate. vi è un aumento dei lavori non qualificati.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8" y="3571860"/>
            <a:ext cx="1489761" cy="11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/>
        </p:nvSpPr>
        <p:spPr>
          <a:xfrm>
            <a:off x="2200875" y="3383725"/>
            <a:ext cx="30000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maggior parte delle opportunità di lavoro sono nella 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lavorazione dei metalli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 nell'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elettronica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nel 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settore del legno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 dei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mobili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 nell'</a:t>
            </a:r>
            <a:r>
              <a:rPr b="1"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alimentare</a:t>
            </a: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 rot="-976253">
            <a:off x="-157669" y="2661538"/>
            <a:ext cx="9458952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H O R T    O V E R V I E W    O N    N A T I O N A L    L A B O U R    M A R K E T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08650" y="2685025"/>
            <a:ext cx="29643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4294967295" type="body"/>
          </p:nvPr>
        </p:nvSpPr>
        <p:spPr>
          <a:xfrm>
            <a:off x="108650" y="1673875"/>
            <a:ext cx="2528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31st December, </a:t>
            </a: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77" name="Google Shape;77;p15"/>
          <p:cNvCxnSpPr/>
          <p:nvPr/>
        </p:nvCxnSpPr>
        <p:spPr>
          <a:xfrm flipH="1" rot="10800000">
            <a:off x="2379325" y="1912575"/>
            <a:ext cx="7494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p15"/>
          <p:cNvSpPr txBox="1"/>
          <p:nvPr/>
        </p:nvSpPr>
        <p:spPr>
          <a:xfrm>
            <a:off x="3003113" y="1518713"/>
            <a:ext cx="2893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population of 1.2 million people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5896325" y="1908875"/>
            <a:ext cx="70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" name="Google Shape;80;p15"/>
          <p:cNvSpPr txBox="1"/>
          <p:nvPr/>
        </p:nvSpPr>
        <p:spPr>
          <a:xfrm>
            <a:off x="6684000" y="1518725"/>
            <a:ext cx="2358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compared to the previous years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52400" y="311550"/>
            <a:ext cx="91440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POPULATION GROWTH </a:t>
            </a:r>
            <a:endParaRPr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0" y="34338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Since </a:t>
            </a:r>
            <a:endParaRPr sz="1600"/>
          </a:p>
        </p:txBody>
      </p:sp>
      <p:sp>
        <p:nvSpPr>
          <p:cNvPr id="83" name="Google Shape;83;p15"/>
          <p:cNvSpPr txBox="1"/>
          <p:nvPr/>
        </p:nvSpPr>
        <p:spPr>
          <a:xfrm>
            <a:off x="-80400" y="2632025"/>
            <a:ext cx="52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23658" l="0" r="0" t="0"/>
          <a:stretch/>
        </p:blipFill>
        <p:spPr>
          <a:xfrm>
            <a:off x="183550" y="2466475"/>
            <a:ext cx="4819094" cy="226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935000" y="3619388"/>
            <a:ext cx="3954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etween 2018 and 2019 the number of people coming from abroad increased, partially balancing the decrease in local population.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4294967295" type="body"/>
          </p:nvPr>
        </p:nvSpPr>
        <p:spPr>
          <a:xfrm>
            <a:off x="108650" y="1673875"/>
            <a:ext cx="2528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Dicembre 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16"/>
          <p:cNvCxnSpPr/>
          <p:nvPr/>
        </p:nvCxnSpPr>
        <p:spPr>
          <a:xfrm flipH="1" rot="10800000">
            <a:off x="2379325" y="1912575"/>
            <a:ext cx="7494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6"/>
          <p:cNvSpPr txBox="1"/>
          <p:nvPr/>
        </p:nvSpPr>
        <p:spPr>
          <a:xfrm>
            <a:off x="3003113" y="1518713"/>
            <a:ext cx="289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popolazione di 1,2 milioni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6"/>
          <p:cNvCxnSpPr/>
          <p:nvPr/>
        </p:nvCxnSpPr>
        <p:spPr>
          <a:xfrm>
            <a:off x="5896325" y="1908875"/>
            <a:ext cx="70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p16"/>
          <p:cNvSpPr txBox="1"/>
          <p:nvPr/>
        </p:nvSpPr>
        <p:spPr>
          <a:xfrm>
            <a:off x="6684000" y="1518725"/>
            <a:ext cx="2358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più basso rispetto agli anni precedenti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52400" y="311550"/>
            <a:ext cx="91440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AUMENTO DELLA POPOLAZIONE</a:t>
            </a:r>
            <a:r>
              <a:rPr b="1" lang="it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0" y="34338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Since </a:t>
            </a:r>
            <a:endParaRPr sz="1600"/>
          </a:p>
        </p:txBody>
      </p:sp>
      <p:sp>
        <p:nvSpPr>
          <p:cNvPr id="97" name="Google Shape;97;p16"/>
          <p:cNvSpPr txBox="1"/>
          <p:nvPr/>
        </p:nvSpPr>
        <p:spPr>
          <a:xfrm>
            <a:off x="-80400" y="2632025"/>
            <a:ext cx="52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23658" l="0" r="0" t="0"/>
          <a:stretch/>
        </p:blipFill>
        <p:spPr>
          <a:xfrm>
            <a:off x="183550" y="2466475"/>
            <a:ext cx="4819094" cy="2268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4868700" y="3427688"/>
            <a:ext cx="3954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 il 2018 e il 2019 il numero di persone proveniente dall’estero è aumentato, bilanciato rispetto alla diminuzione della popolazione locale.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149875" y="2357238"/>
            <a:ext cx="62682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Sectors of w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orking population increase: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Industry: +3.300 workers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Constructions: +6.900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167425" y="318425"/>
            <a:ext cx="7524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WORKING  POPULATION</a:t>
            </a:r>
            <a:r>
              <a:rPr b="1" lang="it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it" sz="1800">
                <a:latin typeface="Calibri"/>
                <a:ea typeface="Calibri"/>
                <a:cs typeface="Calibri"/>
                <a:sym typeface="Calibri"/>
              </a:rPr>
              <a:t>( U P D A T E D    2 0 1 9 )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55350" y="1842998"/>
            <a:ext cx="3999900" cy="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full time workers increased to 8.400 units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085650" y="1282250"/>
            <a:ext cx="297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eople working since 2019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 flipH="1">
            <a:off x="2664150" y="1637475"/>
            <a:ext cx="884700" cy="26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5676550" y="1637025"/>
            <a:ext cx="885600" cy="26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7"/>
          <p:cNvSpPr txBox="1"/>
          <p:nvPr/>
        </p:nvSpPr>
        <p:spPr>
          <a:xfrm>
            <a:off x="204625" y="3159325"/>
            <a:ext cx="86427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Dramatical decrease</a:t>
            </a:r>
            <a:r>
              <a:rPr b="1"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services for the first time in several years (-7.800)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926175" y="1903425"/>
            <a:ext cx="37902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time workers population decreased to 7700 units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4360225" y="3505750"/>
            <a:ext cx="211800" cy="266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470775" y="4103125"/>
            <a:ext cx="285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4360225" y="4503325"/>
            <a:ext cx="211800" cy="265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3698725" y="4735325"/>
            <a:ext cx="168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and tourism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5119075" y="2588225"/>
            <a:ext cx="367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Employment rate reached 66.6% in 2019, the highest value ever reached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159300" y="3280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POPOLAZIONE LAVORATIVA</a:t>
            </a:r>
            <a:r>
              <a:rPr b="1" lang="it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it" sz="1800">
                <a:latin typeface="Calibri"/>
                <a:ea typeface="Calibri"/>
                <a:cs typeface="Calibri"/>
                <a:sym typeface="Calibri"/>
              </a:rPr>
              <a:t>(aggiornato 2019-2020)</a:t>
            </a:r>
            <a:r>
              <a:rPr lang="it" sz="3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49875" y="2531138"/>
            <a:ext cx="62682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Sectors of working population increase: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Industria: +3.300 lavoratori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Edilizia : +6.900 lavoratori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455350" y="1842998"/>
            <a:ext cx="3999900" cy="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numero di lavoratori a tempo pieno è aumentato di 8.400 unità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085650" y="1282250"/>
            <a:ext cx="297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popolazione lavorativa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18"/>
          <p:cNvCxnSpPr/>
          <p:nvPr/>
        </p:nvCxnSpPr>
        <p:spPr>
          <a:xfrm flipH="1">
            <a:off x="2664150" y="1637475"/>
            <a:ext cx="884700" cy="26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8"/>
          <p:cNvCxnSpPr/>
          <p:nvPr/>
        </p:nvCxnSpPr>
        <p:spPr>
          <a:xfrm>
            <a:off x="5676550" y="1637025"/>
            <a:ext cx="885600" cy="26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18"/>
          <p:cNvSpPr txBox="1"/>
          <p:nvPr/>
        </p:nvSpPr>
        <p:spPr>
          <a:xfrm>
            <a:off x="144775" y="3311725"/>
            <a:ext cx="86427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Drammatica diminuzione 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 servizi per la prima volta da diversi anni 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(-7.800)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4926175" y="1903425"/>
            <a:ext cx="37902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popolazione dei lavoratori part time è scesa a 7700 unità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4360225" y="3658150"/>
            <a:ext cx="211800" cy="266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3470775" y="4103125"/>
            <a:ext cx="285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Stabilità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4360225" y="4503325"/>
            <a:ext cx="211800" cy="265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3449725" y="4735325"/>
            <a:ext cx="2009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commercio e turismo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042875" y="2607938"/>
            <a:ext cx="367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Il tasso di occupazione ha raggiunto il 66,6% nel 2019, il valore più alto mai raggiunto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152400" y="368400"/>
            <a:ext cx="91440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WORKING  POPULATION</a:t>
            </a:r>
            <a:r>
              <a:rPr b="1" lang="it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it" sz="1800">
                <a:latin typeface="Calibri"/>
                <a:ea typeface="Calibri"/>
                <a:cs typeface="Calibri"/>
                <a:sym typeface="Calibri"/>
              </a:rPr>
              <a:t>( U P D A T E D    2 0 1 9 )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385350" y="2270550"/>
            <a:ext cx="3886800" cy="16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Average employment rate (2019), calculated as the number of employed people aged 15-64 years divided by the population aged 15-64 years reached its highest level (66,6%) since 1993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200" y="1326844"/>
            <a:ext cx="5131800" cy="3816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152400" y="368400"/>
            <a:ext cx="91440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POPOLAZIONE LAVORATIVA</a:t>
            </a: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" sz="1800">
                <a:latin typeface="Calibri"/>
                <a:ea typeface="Calibri"/>
                <a:cs typeface="Calibri"/>
                <a:sym typeface="Calibri"/>
              </a:rPr>
              <a:t>( AGGIORNATA AL   2 0 1 9 )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385350" y="2270550"/>
            <a:ext cx="3886800" cy="16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Il tasso di occupazione medio (2019), calcolata come il numero di occupati di età compresa tra i 15 e i 64 anni diviso per la popolazione di età compresa tra i 15 e i 64 anni ha raggiunto il livello più alto (66,6%) dal 1993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716" y="1317125"/>
            <a:ext cx="4946284" cy="36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232050" y="297550"/>
            <a:ext cx="91440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latin typeface="Calibri"/>
                <a:ea typeface="Calibri"/>
                <a:cs typeface="Calibri"/>
                <a:sym typeface="Calibri"/>
              </a:rPr>
              <a:t>JOBSEEKERS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155850" y="1539825"/>
            <a:ext cx="8832300" cy="10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2019 → average number of </a:t>
            </a:r>
            <a:r>
              <a:rPr lang="it" sz="15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jobseekers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 above 33 300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one of the lowest levels in the last 8 years.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25" y="2786100"/>
            <a:ext cx="4046900" cy="22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5101775" y="2995525"/>
            <a:ext cx="32151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verall unemployment rate : 6.1 %  lower than 2018 (6,7%)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5101775" y="3660750"/>
            <a:ext cx="34665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Women u</a:t>
            </a: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nemployment rate about 7.9%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Men unemployment  4.7%.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21"/>
          <p:cNvCxnSpPr/>
          <p:nvPr/>
        </p:nvCxnSpPr>
        <p:spPr>
          <a:xfrm>
            <a:off x="4892600" y="1819050"/>
            <a:ext cx="5700" cy="25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