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63">
          <p15:clr>
            <a:srgbClr val="A4A3A4"/>
          </p15:clr>
        </p15:guide>
        <p15:guide id="2" pos="19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wHoWG6iCj/hHiFznhTDJ0Yv3W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161B30-7EC4-4C73-93B7-153BADB86E1C}">
  <a:tblStyle styleId="{AF161B30-7EC4-4C73-93B7-153BADB86E1C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9F9"/>
          </a:solidFill>
        </a:fill>
      </a:tcStyle>
    </a:wholeTbl>
    <a:band1H>
      <a:tcTxStyle/>
      <a:tcStyle>
        <a:tcBdr/>
        <a:fill>
          <a:solidFill>
            <a:srgbClr val="CAD0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0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C8C054-4C81-4D53-850E-DFC219174ED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863"/>
        <p:guide pos="1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5DCFF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900"/>
              <a:buFont typeface="Corbel"/>
              <a:buNone/>
              <a:defRPr sz="5900" b="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AAA7B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AAA7B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AAA7B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AAA7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AAA7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74"/>
            <a:ext cx="12192000" cy="685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COVID-19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>
            <a:off x="3922277" y="617618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COVID-19 is an infectious respiratory disease caused by the virus called SARS-Cov-2.</a:t>
            </a:r>
            <a:endParaRPr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80%* recovers without special care</a:t>
            </a:r>
            <a:endParaRPr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15%* gets hospitalized </a:t>
            </a:r>
            <a:endParaRPr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2,5%* receives special treatments</a:t>
            </a:r>
            <a:endParaRPr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2,5%* dies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Children seem to react better to the disease, as the symptoms are generally milder, but there is still insufficient evidence.</a:t>
            </a:r>
            <a:endParaRPr/>
          </a:p>
          <a:p>
            <a:pPr marL="182880" marR="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7218" y="4767757"/>
            <a:ext cx="3403600" cy="191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2" name="Google Shape;162;p10"/>
          <p:cNvSpPr txBox="1"/>
          <p:nvPr/>
        </p:nvSpPr>
        <p:spPr>
          <a:xfrm>
            <a:off x="4028661" y="781878"/>
            <a:ext cx="38828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IS IT?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3891721" y="5725019"/>
            <a:ext cx="440855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*data collected during the first trimester of 2021</a:t>
            </a:r>
            <a:endParaRPr sz="15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COVID-19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3922277" y="617618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7218" y="4767757"/>
            <a:ext cx="3403600" cy="1914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1" name="Google Shape;171;p11"/>
          <p:cNvSpPr txBox="1"/>
          <p:nvPr/>
        </p:nvSpPr>
        <p:spPr>
          <a:xfrm>
            <a:off x="4028661" y="781878"/>
            <a:ext cx="38828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CHE COS'È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3891721" y="5725019"/>
            <a:ext cx="440855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*dati raccolti nel primo trimestre del 2021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3967088" y="1491176"/>
            <a:ext cx="70338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COVID-19 è una malattia respiratoria infettiva causata dal virus chiamato SARS-Cov-2.</a:t>
            </a: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80%* recupera senza cure speciali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15%* viene ricoverato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2,5%* riceve trattamenti speciali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2,5%* muore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I bambini sembrano reagire meglio alla malattia, in quanto i sintomi sono generalmente più lievi, ma non vi sono ancora prove sufficienti.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150982" y="1000591"/>
            <a:ext cx="3049574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FRIULI DATA</a:t>
            </a:r>
            <a:br>
              <a:rPr lang="it-IT" b="1"/>
            </a:br>
            <a:r>
              <a:rPr lang="it-IT" sz="3000" b="1"/>
              <a:t>(since third trimester 2020)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3922277" y="617618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80" name="Google Shape;180;p12"/>
          <p:cNvGraphicFramePr/>
          <p:nvPr/>
        </p:nvGraphicFramePr>
        <p:xfrm>
          <a:off x="5287617" y="3104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{3BC8C054-4C81-4D53-850E-DFC219174ED5}</a:tableStyleId>
              </a:tblPr>
              <a:tblGrid>
                <a:gridCol w="14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068" y="1124902"/>
            <a:ext cx="65722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4048240" y="741616"/>
            <a:ext cx="22528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Cases: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4081669" y="3539465"/>
            <a:ext cx="12059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Deaths:</a:t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3068" y="3955374"/>
            <a:ext cx="65722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-1" y="1000591"/>
            <a:ext cx="351692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DATI IN FRIULI</a:t>
            </a:r>
            <a:br>
              <a:rPr lang="it-IT" b="1"/>
            </a:br>
            <a:r>
              <a:rPr lang="it-IT" sz="3000" b="1"/>
              <a:t>(dal terzo trimestre del 2020)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3922277" y="617618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91" name="Google Shape;191;p13"/>
          <p:cNvGraphicFramePr/>
          <p:nvPr/>
        </p:nvGraphicFramePr>
        <p:xfrm>
          <a:off x="5287617" y="3104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{3BC8C054-4C81-4D53-850E-DFC219174ED5}</a:tableStyleId>
              </a:tblPr>
              <a:tblGrid>
                <a:gridCol w="149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068" y="1124902"/>
            <a:ext cx="65722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4048240" y="741616"/>
            <a:ext cx="22528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Casi:</a:t>
            </a:r>
            <a:endParaRPr/>
          </a:p>
        </p:txBody>
      </p:sp>
      <p:sp>
        <p:nvSpPr>
          <p:cNvPr id="194" name="Google Shape;194;p13"/>
          <p:cNvSpPr txBox="1"/>
          <p:nvPr/>
        </p:nvSpPr>
        <p:spPr>
          <a:xfrm>
            <a:off x="4081669" y="3539465"/>
            <a:ext cx="12059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Morti:</a:t>
            </a:r>
            <a:endParaRPr/>
          </a:p>
        </p:txBody>
      </p:sp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3068" y="3955374"/>
            <a:ext cx="65722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it-IT"/>
              <a:t>FRIULI DATA</a:t>
            </a:r>
            <a:br>
              <a:rPr lang="it-IT"/>
            </a:br>
            <a:r>
              <a:rPr lang="it-IT"/>
              <a:t>(Data updated on 07/04/2021) </a:t>
            </a:r>
            <a:br>
              <a:rPr lang="it-IT"/>
            </a:br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02" name="Google Shape;202;p14"/>
          <p:cNvPicPr preferRelativeResize="0"/>
          <p:nvPr/>
        </p:nvPicPr>
        <p:blipFill rotWithShape="1">
          <a:blip r:embed="rId3">
            <a:alphaModFix/>
          </a:blip>
          <a:srcRect l="10147" t="17420" r="11446" b="13623"/>
          <a:stretch/>
        </p:blipFill>
        <p:spPr>
          <a:xfrm>
            <a:off x="661581" y="1350498"/>
            <a:ext cx="10796965" cy="53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4"/>
          <p:cNvSpPr/>
          <p:nvPr/>
        </p:nvSpPr>
        <p:spPr>
          <a:xfrm>
            <a:off x="0" y="140677"/>
            <a:ext cx="9144000" cy="7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2461846" y="145925"/>
            <a:ext cx="669973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FRIULI DATA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(data updated on 07/04/2021</a:t>
            </a:r>
            <a:r>
              <a:rPr lang="it-IT" sz="30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5247249" y="2349304"/>
            <a:ext cx="1688123" cy="182880"/>
          </a:xfrm>
          <a:prstGeom prst="rect">
            <a:avLst/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1941342" y="3615397"/>
            <a:ext cx="1012874" cy="309489"/>
          </a:xfrm>
          <a:prstGeom prst="rect">
            <a:avLst/>
          </a:prstGeom>
          <a:solidFill>
            <a:srgbClr val="2ED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HEALED</a:t>
            </a: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2093742" y="4274234"/>
            <a:ext cx="1012874" cy="309489"/>
          </a:xfrm>
          <a:prstGeom prst="rect">
            <a:avLst/>
          </a:prstGeom>
          <a:solidFill>
            <a:srgbClr val="2ED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1235613" y="4545013"/>
            <a:ext cx="2590800" cy="393895"/>
          </a:xfrm>
          <a:prstGeom prst="rect">
            <a:avLst/>
          </a:prstGeom>
          <a:solidFill>
            <a:srgbClr val="2ED5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6.93% of the population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712677" y="1406769"/>
            <a:ext cx="2658794" cy="464234"/>
          </a:xfrm>
          <a:prstGeom prst="rect">
            <a:avLst/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NEW POSITIVE CASES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8890782" y="3615396"/>
            <a:ext cx="1674055" cy="337625"/>
          </a:xfrm>
          <a:prstGeom prst="rect">
            <a:avLst/>
          </a:prstGeom>
          <a:solidFill>
            <a:srgbClr val="FF4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DECEASED</a:t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8435930" y="4615353"/>
            <a:ext cx="2590800" cy="393895"/>
          </a:xfrm>
          <a:prstGeom prst="rect">
            <a:avLst/>
          </a:prstGeom>
          <a:solidFill>
            <a:srgbClr val="FF47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0,28% of the population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5303520" y="5373858"/>
            <a:ext cx="1645920" cy="337624"/>
          </a:xfrm>
          <a:prstGeom prst="rect">
            <a:avLst/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TOTAL CASES</a:t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4792395" y="6160453"/>
            <a:ext cx="2590800" cy="393895"/>
          </a:xfrm>
          <a:prstGeom prst="rect">
            <a:avLst/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8,29% of the population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487593" y="3685736"/>
            <a:ext cx="3193366" cy="2954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A91C"/>
                </a:solidFill>
                <a:latin typeface="Corbel"/>
                <a:ea typeface="Corbel"/>
                <a:cs typeface="Corbel"/>
                <a:sym typeface="Corbel"/>
              </a:rPr>
              <a:t>CURRENT POSITIVE CASES</a:t>
            </a:r>
            <a:endParaRPr/>
          </a:p>
        </p:txBody>
      </p:sp>
      <p:sp>
        <p:nvSpPr>
          <p:cNvPr id="215" name="Google Shape;215;p14"/>
          <p:cNvSpPr/>
          <p:nvPr/>
        </p:nvSpPr>
        <p:spPr>
          <a:xfrm>
            <a:off x="4804118" y="4652865"/>
            <a:ext cx="2590800" cy="3938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A91C"/>
                </a:solidFill>
                <a:latin typeface="Calibri"/>
                <a:ea typeface="Calibri"/>
                <a:cs typeface="Calibri"/>
                <a:sym typeface="Calibri"/>
              </a:rPr>
              <a:t>1,07% of the population</a:t>
            </a:r>
            <a:endParaRPr sz="1800">
              <a:solidFill>
                <a:srgbClr val="FFA9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it-IT"/>
              <a:t>FRIULI DATA</a:t>
            </a:r>
            <a:br>
              <a:rPr lang="it-IT"/>
            </a:br>
            <a:r>
              <a:rPr lang="it-IT"/>
              <a:t>(Data updated on 07/04/2021) </a:t>
            </a:r>
            <a:br>
              <a:rPr lang="it-IT"/>
            </a:br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 l="10147" t="17420" r="11446" b="13623"/>
          <a:stretch/>
        </p:blipFill>
        <p:spPr>
          <a:xfrm>
            <a:off x="661581" y="1350498"/>
            <a:ext cx="10796965" cy="53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5"/>
          <p:cNvSpPr/>
          <p:nvPr/>
        </p:nvSpPr>
        <p:spPr>
          <a:xfrm>
            <a:off x="0" y="140677"/>
            <a:ext cx="9144000" cy="745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4" name="Google Shape;224;p15"/>
          <p:cNvSpPr txBox="1"/>
          <p:nvPr/>
        </p:nvSpPr>
        <p:spPr>
          <a:xfrm>
            <a:off x="2461846" y="145925"/>
            <a:ext cx="669973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DATI IN FRIULI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(dati aggiornati al 07/04/2021)</a:t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5247249" y="2349304"/>
            <a:ext cx="1688123" cy="182880"/>
          </a:xfrm>
          <a:prstGeom prst="rect">
            <a:avLst/>
          </a:prstGeom>
          <a:solidFill>
            <a:srgbClr val="FFA5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>
            <a:spLocks noGrp="1"/>
          </p:cNvSpPr>
          <p:nvPr>
            <p:ph type="title"/>
          </p:nvPr>
        </p:nvSpPr>
        <p:spPr>
          <a:xfrm>
            <a:off x="279424" y="980661"/>
            <a:ext cx="2947482" cy="289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sz="3600" b="1"/>
              <a:t>VACCINES</a:t>
            </a:r>
            <a:endParaRPr b="1"/>
          </a:p>
        </p:txBody>
      </p:sp>
      <p:sp>
        <p:nvSpPr>
          <p:cNvPr id="231" name="Google Shape;231;p16"/>
          <p:cNvSpPr txBox="1"/>
          <p:nvPr/>
        </p:nvSpPr>
        <p:spPr>
          <a:xfrm>
            <a:off x="3922277" y="617618"/>
            <a:ext cx="7315200" cy="5797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4158368" y="1313472"/>
            <a:ext cx="67586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Vaccines available: Pfizer, Biontech, Moderna and Astra Zeneca.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vaccination centres: Udine, Monfalcone, Pordenone, Latisana, Tolmezzo and Cattinara in Trieste.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13" y="4382967"/>
            <a:ext cx="3424174" cy="24199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34" name="Google Shape;234;p16"/>
          <p:cNvGraphicFramePr/>
          <p:nvPr/>
        </p:nvGraphicFramePr>
        <p:xfrm>
          <a:off x="4114016" y="38989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7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Doses delivered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Total vaccination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People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vaccinated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Vaccinated population (%)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it-IT" sz="1800" b="1"/>
                        <a:t>Friuli Venezia Giulia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345.655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261.200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84.336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6,99%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Italia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15.568.730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11.738.824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3.616.215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279424" y="980661"/>
            <a:ext cx="2947482" cy="289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sz="3600" b="1"/>
              <a:t>VACCINI</a:t>
            </a:r>
            <a:endParaRPr b="1"/>
          </a:p>
        </p:txBody>
      </p:sp>
      <p:sp>
        <p:nvSpPr>
          <p:cNvPr id="240" name="Google Shape;240;p17"/>
          <p:cNvSpPr txBox="1"/>
          <p:nvPr/>
        </p:nvSpPr>
        <p:spPr>
          <a:xfrm>
            <a:off x="3922277" y="617618"/>
            <a:ext cx="7315200" cy="5797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4158368" y="1313472"/>
            <a:ext cx="675860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Vaccini disponibili: Pfizer, Biontech, Moderna and Astra Zeneca.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Centri vaccinazione: Udine, Monfalcone, Pordenone, Latisana, Tolmezzo and Cattinara in Trieste.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13" y="4382967"/>
            <a:ext cx="3424174" cy="24199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43" name="Google Shape;243;p17"/>
          <p:cNvGraphicFramePr/>
          <p:nvPr/>
        </p:nvGraphicFramePr>
        <p:xfrm>
          <a:off x="4114016" y="38989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7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Dosi consegnate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Vaccinazioni totali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Persone vaccinate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Popolazione vaccinata(%)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it-IT" sz="1800" b="1"/>
                        <a:t>Friuli Venezia Giulia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345.655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261.200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84.336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6,99%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/>
                        <a:t>Italia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15.568.730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11.738.824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3.616.215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85897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WHO  GETS VACCINATED?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4054235" y="740863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0" name="Google Shape;250;p18"/>
          <p:cNvSpPr txBox="1">
            <a:spLocks noGrp="1"/>
          </p:cNvSpPr>
          <p:nvPr>
            <p:ph type="body" idx="1"/>
          </p:nvPr>
        </p:nvSpPr>
        <p:spPr>
          <a:xfrm>
            <a:off x="4054235" y="1727380"/>
            <a:ext cx="7315200" cy="311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sz="2000">
                <a:solidFill>
                  <a:srgbClr val="D5D2DC"/>
                </a:solidFill>
              </a:rPr>
              <a:t>The regional plan for vaccination against SARS-CoV-2 19 consists of two phases:</a:t>
            </a:r>
            <a:br>
              <a:rPr lang="it-IT" sz="2000">
                <a:solidFill>
                  <a:srgbClr val="D5D2DC"/>
                </a:solidFill>
              </a:rPr>
            </a:br>
            <a:r>
              <a:rPr lang="it-IT" sz="2000">
                <a:solidFill>
                  <a:srgbClr val="D5D2DC"/>
                </a:solidFill>
              </a:rPr>
              <a:t>1- elder people (&gt;80 y.o.), employees in health system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it-IT"/>
              <a:t>2- gradually vaccinating younger people and non-health care workers</a:t>
            </a:r>
            <a:endParaRPr/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6677" y="104455"/>
            <a:ext cx="3378177" cy="1900224"/>
          </a:xfrm>
          <a:prstGeom prst="rect">
            <a:avLst/>
          </a:prstGeom>
          <a:noFill/>
          <a:ln>
            <a:noFill/>
          </a:ln>
          <a:effectLst>
            <a:outerShdw blurRad="1651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8360" y="4545016"/>
            <a:ext cx="2822542" cy="2113929"/>
          </a:xfrm>
          <a:prstGeom prst="rect">
            <a:avLst/>
          </a:prstGeom>
          <a:noFill/>
          <a:ln>
            <a:noFill/>
          </a:ln>
          <a:effectLst>
            <a:outerShdw blurRad="88900" dist="139700" dir="5400000" algn="t" rotWithShape="0">
              <a:srgbClr val="000000">
                <a:alpha val="51764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85897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CHI SI VACCINA?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4054235" y="740863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Il piano regionale di vaccinazione contro la SARS-CoV-2 19 si compone di due fasi: 1- persone anziane (&gt; 80 anni), dipendenti del sistema sanitario</a:t>
            </a:r>
            <a:endParaRPr/>
          </a:p>
          <a:p>
            <a:pPr marL="182880" marR="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it-IT" sz="2000">
                <a:solidFill>
                  <a:srgbClr val="D5D2DC"/>
                </a:solidFill>
                <a:latin typeface="Corbel"/>
                <a:ea typeface="Corbel"/>
                <a:cs typeface="Corbel"/>
                <a:sym typeface="Corbel"/>
              </a:rPr>
              <a:t>2- vaccinare gradualmente i giovani</a:t>
            </a: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6677" y="104455"/>
            <a:ext cx="3378177" cy="1900224"/>
          </a:xfrm>
          <a:prstGeom prst="rect">
            <a:avLst/>
          </a:prstGeom>
          <a:noFill/>
          <a:ln>
            <a:noFill/>
          </a:ln>
          <a:effectLst>
            <a:outerShdw blurRad="1651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4">
            <a:alphaModFix/>
          </a:blip>
          <a:srcRect l="21570" t="-5930" r="-21570" b="5929"/>
          <a:stretch/>
        </p:blipFill>
        <p:spPr>
          <a:xfrm>
            <a:off x="4054235" y="4565166"/>
            <a:ext cx="2822542" cy="2113929"/>
          </a:xfrm>
          <a:prstGeom prst="rect">
            <a:avLst/>
          </a:prstGeom>
          <a:noFill/>
          <a:ln>
            <a:noFill/>
          </a:ln>
          <a:effectLst>
            <a:outerShdw blurRad="88900" dist="139700" dir="5400000" algn="t" rotWithShape="0">
              <a:srgbClr val="000000">
                <a:alpha val="51764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438977" y="1430812"/>
            <a:ext cx="87506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endParaRPr/>
          </a:p>
        </p:txBody>
      </p:sp>
      <p:cxnSp>
        <p:nvCxnSpPr>
          <p:cNvPr id="98" name="Google Shape;98;p2"/>
          <p:cNvCxnSpPr/>
          <p:nvPr/>
        </p:nvCxnSpPr>
        <p:spPr>
          <a:xfrm>
            <a:off x="1237953" y="2486463"/>
            <a:ext cx="6288261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2" descr="Immagine che contiene persona, blu, camera di degenza, posand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0332" y="2711118"/>
            <a:ext cx="7531764" cy="37658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title"/>
          </p:nvPr>
        </p:nvSpPr>
        <p:spPr>
          <a:xfrm>
            <a:off x="-112425" y="1279238"/>
            <a:ext cx="3741900" cy="4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Corbel"/>
              <a:buNone/>
            </a:pPr>
            <a:r>
              <a:rPr lang="it-IT" sz="3650" b="1" i="0">
                <a:latin typeface="Calibri"/>
                <a:ea typeface="Calibri"/>
                <a:cs typeface="Calibri"/>
                <a:sym typeface="Calibri"/>
              </a:rPr>
              <a:t>STRENGTHENING PLAN</a:t>
            </a:r>
            <a:endParaRPr sz="365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 txBox="1"/>
          <p:nvPr/>
        </p:nvSpPr>
        <p:spPr>
          <a:xfrm>
            <a:off x="3530991" y="356161"/>
            <a:ext cx="8553300" cy="618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20"/>
          <p:cNvSpPr txBox="1"/>
          <p:nvPr/>
        </p:nvSpPr>
        <p:spPr>
          <a:xfrm>
            <a:off x="3530989" y="1089455"/>
            <a:ext cx="8328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strengthening plan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provides for: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implementation of medical equipment (ambulances) and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employment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of personnel for emergenc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 situations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following distribution of intensive care beds: 46 in Cattinara and Maggiore, 12 in Gorizia, 6 in Monfalcone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50 in Udine, 8 in Palmanova, 4 in Latisana, 8 in San Daniele, 8 in Tolmezzo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18 in Pordenone, 5 in San Vito al Tagliamento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 in Burlo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vailability of 85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semi intensive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therapy beds. 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acquisition of medical personnel (doctors and nurses) to keep up the increase in beds number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-226425" y="1128450"/>
            <a:ext cx="38559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orbel"/>
              <a:buNone/>
            </a:pPr>
            <a:r>
              <a:rPr lang="it-IT" sz="3200" b="1">
                <a:latin typeface="Calibri"/>
                <a:ea typeface="Calibri"/>
                <a:cs typeface="Calibri"/>
                <a:sym typeface="Calibri"/>
              </a:rPr>
              <a:t>PIANO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orbel"/>
              <a:buNone/>
            </a:pPr>
            <a:r>
              <a:rPr lang="it-IT" sz="3200" b="1">
                <a:latin typeface="Calibri"/>
                <a:ea typeface="Calibri"/>
                <a:cs typeface="Calibri"/>
                <a:sym typeface="Calibri"/>
              </a:rPr>
              <a:t>DI POTENZIAMENTO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3530991" y="337624"/>
            <a:ext cx="8553157" cy="61897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3643564" y="1092967"/>
            <a:ext cx="8328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Il piano di potenziamento prevede: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implementazione di mezzi sanitari (ambulanze)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 a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umento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di personale per 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 situazioni di soccorso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 seguente distribuzione dei letti in terapia intensiva : 46 a Cattinara e Maggiore, 12 a Gorizia</a:t>
            </a:r>
            <a:r>
              <a:rPr lang="it-IT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 a Monfalcone, 50 a Udine 8 a Palmanova 4 a Latisana 8 a San Daniele 8 a Tolmezzo 18 a Pordenone 5 a San Vito al Tagliamento, 6 al Burlo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disponibilità di complessivi 85 posti letto di terapia semintensiva. 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endParaRPr sz="2000" b="0" i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</a:pP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acquisizione di personale sanitario (medici e infermieri) per</a:t>
            </a:r>
            <a:b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it-IT" sz="2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l'incremento di posti letto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it-IT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HEALTHCARE</a:t>
            </a:r>
            <a:r>
              <a:rPr lang="it-IT" b="1"/>
              <a:t> 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3690730" y="740863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147929" y="939171"/>
            <a:ext cx="22263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EXPENSES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194311" y="1613172"/>
            <a:ext cx="68115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economical weight for healthcare  is growing: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citizen costs about 2000€ per year on medical services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 70% of the population pays for general healthcare (medical examinations, first aid etc…)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 60% of the expense on medical services goes to the purchase of medicines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prices of medical services impoverished 5% of the families of the region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Prices of medicines and visits keep growing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SANITÀ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3690730" y="740863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147929" y="939171"/>
            <a:ext cx="22263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194311" y="1613172"/>
            <a:ext cx="68115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 peso economico della sanità è in crescita: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Ogni cittadino costa ogni anno circa 2000€ in spese sanitarie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Circa il 70% della popolazione paga spese mediche generali (visite mediche, primo soccorso …)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Oltre il 60% della spesa medica privata è volta all’acquisto di medicinali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 alti costi dei servizi sanitari hanno impoverito il 5% delle famiglie della regione.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52000" marR="0" lvl="0" indent="-252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▪"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prezzi di medicinali e visite sanitarie sono in continua crescita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HEALTHCARE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3780427" y="688384"/>
            <a:ext cx="7777468" cy="54812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3922277" y="923706"/>
            <a:ext cx="3475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The Healthcare System in Friuli consists of different institutes</a:t>
            </a: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Giuliano Isontina (ASU GI)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Friuli Centrale (ASU FC)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Friuli Occidentale (AS FO)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IRCCS BURLO "Burlo Garofolo"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IRCCS CRO «cancer reference centre»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718247" y="1446926"/>
            <a:ext cx="38397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Different districts ensure fast first aid: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Cividale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Palmanova</a:t>
            </a: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Udine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Pordenone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di Trieste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Latisana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Tolmezzo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Gemona del Friuli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District of San Daniele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SANIT</a:t>
            </a:r>
            <a:r>
              <a:rPr lang="it-IT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3780427" y="686599"/>
            <a:ext cx="7777468" cy="54812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marR="0" lvl="0" indent="-55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3922277" y="923706"/>
            <a:ext cx="34755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Il Sistema sanitario in Friuli    dispone di diverse aziende: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Giuliano Isontina (ASU GI)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Universitaria Friuli Centrale (ASU FC)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Azienda Sanitaria Friuli Occidentale (AS FO)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IRCCS BURLO "Burlo Garofolo"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IRCCS CRO «centro di riferimento oncologico»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7718247" y="1446926"/>
            <a:ext cx="3839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Diversi distretti sanitari assicurano un primo soccorso rapido: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Cividale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Palmanova</a:t>
            </a: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Udine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Pordenone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Trieste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Latisana</a:t>
            </a: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Tolmezzo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Gemona del Friuli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Distretto di San Daniele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-125253" y="1128408"/>
            <a:ext cx="355158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EMPLOYEES IN THE PUBLIC HEALTH SERVICE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3827099" y="362461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38" name="Google Shape;138;p7"/>
          <p:cNvGraphicFramePr/>
          <p:nvPr/>
        </p:nvGraphicFramePr>
        <p:xfrm>
          <a:off x="3216510" y="45837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Enterprises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workers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Temporary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Friuli Venezia Giulia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17.452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299.728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904.214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601.793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9" name="Google Shape;139;p7"/>
          <p:cNvSpPr txBox="1"/>
          <p:nvPr/>
        </p:nvSpPr>
        <p:spPr>
          <a:xfrm>
            <a:off x="3935413" y="584200"/>
            <a:ext cx="71826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400"/>
              <a:buFont typeface="Corbel"/>
              <a:buNone/>
            </a:pPr>
            <a:r>
              <a:rPr lang="it-IT" sz="2400" b="1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SOME FIGURES: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</a:pPr>
            <a:endParaRPr sz="2400" b="1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20.589 employees in public health system: 1 per 59.95 inhabitants, national average: 1 per 87.58.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Increase in employments between 2003 and 2009,+ 11.4% compared to other regions.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orbel"/>
              <a:buNone/>
            </a:pPr>
            <a:r>
              <a:rPr lang="it-IT" sz="2000" b="1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Needed improvements: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to decrease the costs,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to increase the territorial activity of first aid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to increase the recruitment of nurses and health care workers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-66260" y="1128408"/>
            <a:ext cx="355158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it-IT" b="1"/>
              <a:t>I</a:t>
            </a: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MPIEGATI NEL SISTEMA SANITARIO PUBBLICO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3838446" y="362461"/>
            <a:ext cx="7315200" cy="5367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>
              <a:solidFill>
                <a:srgbClr val="D5D2DC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46" name="Google Shape;146;p8"/>
          <p:cNvGraphicFramePr/>
          <p:nvPr/>
        </p:nvGraphicFramePr>
        <p:xfrm>
          <a:off x="3216275" y="45815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{AF161B30-7EC4-4C73-93B7-153BADB86E1C}</a:tableStyleId>
              </a:tblPr>
              <a:tblGrid>
                <a:gridCol w="154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5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Imprese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Addetti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Lavoratori esterni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temporanei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in regione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Friuli Venezia Giulia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5.816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2.1012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17.452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299.728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904214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601.793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Google Shape;147;p8"/>
          <p:cNvSpPr txBox="1"/>
          <p:nvPr/>
        </p:nvSpPr>
        <p:spPr>
          <a:xfrm>
            <a:off x="3967089" y="590842"/>
            <a:ext cx="71745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400"/>
              <a:buFont typeface="Corbel"/>
              <a:buNone/>
            </a:pPr>
            <a:r>
              <a:rPr lang="it-IT" sz="2400" b="1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ALCUNI DATI: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rbel"/>
              <a:buNone/>
            </a:pPr>
            <a:endParaRPr sz="2400" b="1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20.589 impiegati nel Sistema sanitario pubblico: 1 ogni 59.95 abitanti, media nazionale: 1 ogni 87.58.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alibri"/>
              <a:buChar char="▪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Aumento delle assunzioni tra il 2003 e il 2009,+ 11.4% rispetto alle altre regioni.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rbel"/>
              <a:buNone/>
            </a:pPr>
            <a:endParaRPr sz="2000">
              <a:solidFill>
                <a:srgbClr val="D5D2D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2000"/>
              <a:buFont typeface="Corbel"/>
              <a:buNone/>
            </a:pPr>
            <a:r>
              <a:rPr lang="it-IT" sz="2000" b="1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Miglioramenti necessari: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Ridurre i costi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Intensificare la copertura di primo soccorso a livello territoriale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7150" algn="l" rtl="0">
              <a:spcBef>
                <a:spcPts val="0"/>
              </a:spcBef>
              <a:spcAft>
                <a:spcPts val="0"/>
              </a:spcAft>
              <a:buClr>
                <a:srgbClr val="D5D2DC"/>
              </a:buClr>
              <a:buSzPts val="900"/>
              <a:buFont typeface="Calibri"/>
              <a:buChar char="►"/>
            </a:pPr>
            <a:r>
              <a:rPr lang="it-IT" sz="2000">
                <a:solidFill>
                  <a:srgbClr val="D5D2DC"/>
                </a:solidFill>
                <a:latin typeface="Calibri"/>
                <a:ea typeface="Calibri"/>
                <a:cs typeface="Calibri"/>
                <a:sym typeface="Calibri"/>
              </a:rPr>
              <a:t>Incrementare l’assunzione di infermiere e operatori sanitari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/>
        </p:nvSpPr>
        <p:spPr>
          <a:xfrm>
            <a:off x="349452" y="1198037"/>
            <a:ext cx="8750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COVID-19 IN FRIULI-VENEZIA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GIULIA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9"/>
          <p:cNvCxnSpPr/>
          <p:nvPr/>
        </p:nvCxnSpPr>
        <p:spPr>
          <a:xfrm>
            <a:off x="485903" y="2987813"/>
            <a:ext cx="6288300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4" name="Google Shape;1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975" y="3330525"/>
            <a:ext cx="5373675" cy="30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Personalizzato 9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5ADE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213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Noto Sans Symbols</vt:lpstr>
      <vt:lpstr>Calibri</vt:lpstr>
      <vt:lpstr>Corbel</vt:lpstr>
      <vt:lpstr>Arial</vt:lpstr>
      <vt:lpstr>Cornice</vt:lpstr>
      <vt:lpstr>Presentazione standard di PowerPoint</vt:lpstr>
      <vt:lpstr>Presentazione standard di PowerPoint</vt:lpstr>
      <vt:lpstr>HEALTHCARE </vt:lpstr>
      <vt:lpstr>SANITÀ </vt:lpstr>
      <vt:lpstr>HEALTHCARE</vt:lpstr>
      <vt:lpstr>SANITÀ</vt:lpstr>
      <vt:lpstr>EMPLOYEES IN THE PUBLIC HEALTH SERVICE</vt:lpstr>
      <vt:lpstr>IMPIEGATI NEL SISTEMA SANITARIO PUBBLICO</vt:lpstr>
      <vt:lpstr>Presentazione standard di PowerPoint</vt:lpstr>
      <vt:lpstr>COVID-19</vt:lpstr>
      <vt:lpstr>COVID-19</vt:lpstr>
      <vt:lpstr>FRIULI DATA (since third trimester 2020)</vt:lpstr>
      <vt:lpstr>DATI IN FRIULI (dal terzo trimestre del 2020)</vt:lpstr>
      <vt:lpstr>FRIULI DATA (Data updated on 07/04/2021)  </vt:lpstr>
      <vt:lpstr>FRIULI DATA (Data updated on 07/04/2021)  </vt:lpstr>
      <vt:lpstr>VACCINES</vt:lpstr>
      <vt:lpstr>VACCINI</vt:lpstr>
      <vt:lpstr>WHO  GETS VACCINATED?</vt:lpstr>
      <vt:lpstr>CHI SI VACCINA?</vt:lpstr>
      <vt:lpstr>STRENGTHENING PLAN</vt:lpstr>
      <vt:lpstr>PIANO  DI POTENZIAMENTO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joele schiff</dc:creator>
  <cp:lastModifiedBy>joele schiff</cp:lastModifiedBy>
  <cp:revision>1</cp:revision>
  <dcterms:created xsi:type="dcterms:W3CDTF">2021-02-04T12:11:18Z</dcterms:created>
  <dcterms:modified xsi:type="dcterms:W3CDTF">2021-04-08T20:40:31Z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0x0101005664F20961DBC440B6C040BCB422BF03</vt:lpwstr>
  </property>
</Properties>
</file>