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64"/>
    <p:restoredTop sz="94689"/>
  </p:normalViewPr>
  <p:slideViewPr>
    <p:cSldViewPr snapToGrid="0" snapToObjects="1">
      <p:cViewPr varScale="1">
        <p:scale>
          <a:sx n="58" d="100"/>
          <a:sy n="58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85897C-784B-4240-B952-B749E08F3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48C65FF-88AF-43BB-8CC9-B9888164A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6CFACA-8B62-45C4-BFD3-4091E9251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5985DE-518F-4A5A-971F-1B4BF986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2ACC29-011D-42F6-8118-9C68D547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926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38DD83-EAEC-4887-8892-FCCC41D6E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7A5668-4640-42F4-919E-622B910D6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341FE1-379A-48AE-84B8-D1A3EF918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99CE80-F2EA-42D8-A9DE-85C40AF6C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8AE86C-9277-4BB5-9527-F5B2E5766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41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6F996D5-345C-4A4F-8F25-0E4CFA138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417B8D0-EA94-4A1E-A3F0-BB66B4B66A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E04B87-4571-4B76-89F8-7E76802EE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BFE4611-2B89-4BC0-B57B-F08A9E6A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25220A-8EBD-4A0B-9871-DB7CD518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45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BEBA79-E0D8-47B9-B89B-AF2CF4518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3B55D2-822B-40DA-85CC-756A3D10C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7449C7-1EC2-4EE7-96AA-35F8B1F3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B36013-BF0A-4C74-A7D5-4853E13B8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311D562-5D06-44B9-8C39-6D9F319C3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2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BDDFA-B175-4E3F-BC8B-BF9DF106A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F99072-3138-48D1-8405-EF0BBF29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5F834C-82A4-45A6-A95D-57F1D76E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925B43-9053-4E95-B5DA-AADBB93E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878F0A-CFCF-4CFD-81F5-C801B95DC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049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77CA97-037F-4449-8F77-B96660FC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CAB8EB-741A-4164-927F-277F1EDACB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C02A206-72FD-4C28-ACED-527617D16B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A43B865-62C8-4DDC-BE4E-F02FB73C4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819538-D7CD-4B4C-891D-84D09564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FA925C-1096-4118-8562-D4A4914A0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41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86F625-AE0D-400B-822A-61B56135A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58A9AE2-95F0-47CC-99AA-A0CE4467D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0F3991-9972-45FB-860A-99B511D10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D804665-9134-476B-9F20-76ACFE690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7C81CB0-B2BA-41CC-B573-4F1A01F744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086875C-4C16-4979-BD36-216E109A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74E694A-86F8-4397-A0A3-7BABFDCB3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0679016-2113-46B1-B723-031B716A5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398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84EAFB-F548-4A26-9475-1216B1630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74690EC-39C6-4905-A6D4-9FF541F07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6C3BE1-E51F-4692-86A3-BAA3CE1F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B02D429-3074-4660-A44F-DB65BA6C0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52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10EDA74-75F7-4D0D-8311-076F8E76E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F894E66-1862-4FA1-B41D-45B66435B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80654AC-5C6C-42DF-841A-4F87B961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21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89F0C-17E8-4556-B8E8-C494740CD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9839DD-FC82-4062-821E-D639FB29E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0C35251-F44E-4A04-8E5E-EDE0A39FB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73086A-FD60-4C25-837E-77F9E5E7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B92645-735F-4A57-8CB9-3CF27234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683F510-24A4-4E00-82D8-504418127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959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67AAEE-DB80-4EA9-BFF3-B40E4CAE4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641FF15-608A-4F2A-B071-6E8E2ECFAD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E25FF40-CAAB-47CC-9B7D-5E3E6DCFAA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061D94-1354-4C79-93BB-22D6FCE5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1BBB45-7111-4BB1-9734-CFDE6DCD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59331A8-FB12-4FF3-8338-F18D2DAB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46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9EBA4D0-3DA9-415E-8F8C-66ACD0360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E84FD4-5008-4D76-A9CB-569B5B37D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2A9A1E-2B0C-44E7-9AC5-9CF8729FC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DD210-2FDB-D940-BE17-A76709CBF417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9ED1C1-C2D0-48C0-A94F-8F68C4487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93FEF5-AF8B-44FD-845F-2102AA832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B198-39B2-0741-BDCB-A4141A86B0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275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044E03-20A3-3242-A2FF-7F755C0D7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916" y="0"/>
            <a:ext cx="9400011" cy="2144684"/>
          </a:xfrm>
        </p:spPr>
        <p:txBody>
          <a:bodyPr>
            <a:normAutofit/>
          </a:bodyPr>
          <a:lstStyle/>
          <a:p>
            <a:r>
              <a:rPr lang="it-IT" sz="6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BRIEFING OF </a:t>
            </a:r>
            <a:br>
              <a:rPr lang="it-IT" sz="6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EMILIA ROMAGNA</a:t>
            </a:r>
          </a:p>
        </p:txBody>
      </p:sp>
      <p:pic>
        <p:nvPicPr>
          <p:cNvPr id="1026" name="Picture 2" descr="EMILIA ROMAGNA | Ufologia e Misteri">
            <a:extLst>
              <a:ext uri="{FF2B5EF4-FFF2-40B4-BE49-F238E27FC236}">
                <a16:creationId xmlns:a16="http://schemas.microsoft.com/office/drawing/2014/main" id="{2C4845DD-2A19-F245-8CBF-A0D97C3EFA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615" y="2144684"/>
            <a:ext cx="5952769" cy="438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91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F4BC07-C740-D444-AD73-8D8587B52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LABOUR MARKET OVERVIEW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24EEAD-15ED-8443-8028-235D75F28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/>
              <a:t>People </a:t>
            </a:r>
            <a:r>
              <a:rPr lang="it-IT" b="1" dirty="0" err="1"/>
              <a:t>active</a:t>
            </a:r>
            <a:r>
              <a:rPr lang="it-IT" b="1" dirty="0"/>
              <a:t> in the </a:t>
            </a:r>
            <a:r>
              <a:rPr lang="it-IT" b="1" dirty="0" err="1"/>
              <a:t>labour</a:t>
            </a:r>
            <a:r>
              <a:rPr lang="it-IT" b="1" dirty="0"/>
              <a:t> market</a:t>
            </a:r>
            <a:r>
              <a:rPr lang="it-IT" dirty="0"/>
              <a:t>           2.2 </a:t>
            </a:r>
            <a:r>
              <a:rPr lang="it-IT" dirty="0" err="1"/>
              <a:t>milion</a:t>
            </a:r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B455B5C8-7782-DF49-B0B4-60D4A8BC45BA}"/>
              </a:ext>
            </a:extLst>
          </p:cNvPr>
          <p:cNvCxnSpPr/>
          <p:nvPr/>
        </p:nvCxnSpPr>
        <p:spPr>
          <a:xfrm>
            <a:off x="6235908" y="2068643"/>
            <a:ext cx="5996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0A31DC69-6EB7-484B-8CDB-2274C1F059D3}"/>
              </a:ext>
            </a:extLst>
          </p:cNvPr>
          <p:cNvCxnSpPr/>
          <p:nvPr/>
        </p:nvCxnSpPr>
        <p:spPr>
          <a:xfrm>
            <a:off x="3100196" y="2302093"/>
            <a:ext cx="0" cy="464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98C0709-E284-134B-BAE8-42612F1479E4}"/>
              </a:ext>
            </a:extLst>
          </p:cNvPr>
          <p:cNvSpPr txBox="1"/>
          <p:nvPr/>
        </p:nvSpPr>
        <p:spPr>
          <a:xfrm>
            <a:off x="838200" y="2766788"/>
            <a:ext cx="56892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50 % of the </a:t>
            </a:r>
            <a:r>
              <a:rPr lang="it-IT" sz="2800" dirty="0" err="1"/>
              <a:t>populatioon</a:t>
            </a:r>
            <a:r>
              <a:rPr lang="it-IT" sz="2800" dirty="0"/>
              <a:t>  ( 4.4 </a:t>
            </a:r>
            <a:r>
              <a:rPr lang="it-IT" sz="2800" dirty="0" err="1"/>
              <a:t>milion</a:t>
            </a:r>
            <a:r>
              <a:rPr lang="it-IT" sz="2800" dirty="0"/>
              <a:t> )</a:t>
            </a:r>
          </a:p>
        </p:txBody>
      </p: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68F5AEE8-14E6-B445-A4E9-DF1632FC1DE7}"/>
              </a:ext>
            </a:extLst>
          </p:cNvPr>
          <p:cNvCxnSpPr/>
          <p:nvPr/>
        </p:nvCxnSpPr>
        <p:spPr>
          <a:xfrm>
            <a:off x="3100196" y="3562759"/>
            <a:ext cx="0" cy="573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4051B95-9696-9D42-97DD-08B5EF51A8F5}"/>
              </a:ext>
            </a:extLst>
          </p:cNvPr>
          <p:cNvSpPr txBox="1"/>
          <p:nvPr/>
        </p:nvSpPr>
        <p:spPr>
          <a:xfrm>
            <a:off x="1109272" y="4317167"/>
            <a:ext cx="7431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/>
              <a:t>the </a:t>
            </a:r>
            <a:r>
              <a:rPr lang="it-IT" sz="2800" dirty="0" err="1"/>
              <a:t>highest</a:t>
            </a:r>
            <a:r>
              <a:rPr lang="it-IT" sz="2800" dirty="0"/>
              <a:t> </a:t>
            </a:r>
            <a:r>
              <a:rPr lang="it-IT" sz="2800" dirty="0" err="1"/>
              <a:t>percentage</a:t>
            </a:r>
            <a:r>
              <a:rPr lang="it-IT" sz="2800" dirty="0"/>
              <a:t> </a:t>
            </a:r>
            <a:r>
              <a:rPr lang="it-IT" sz="2800" dirty="0" err="1"/>
              <a:t>among</a:t>
            </a:r>
            <a:r>
              <a:rPr lang="it-IT" sz="2800" dirty="0"/>
              <a:t> the </a:t>
            </a:r>
            <a:r>
              <a:rPr lang="it-IT" sz="2800" dirty="0" err="1"/>
              <a:t>Italian</a:t>
            </a:r>
            <a:r>
              <a:rPr lang="it-IT" sz="2800" dirty="0"/>
              <a:t> </a:t>
            </a:r>
            <a:r>
              <a:rPr lang="it-IT" sz="2800" dirty="0" err="1"/>
              <a:t>regions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961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2CCCAAF-FA97-4971-AD54-11528C216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072"/>
            <a:ext cx="10515600" cy="5805133"/>
          </a:xfrm>
        </p:spPr>
        <p:txBody>
          <a:bodyPr/>
          <a:lstStyle/>
          <a:p>
            <a:r>
              <a:rPr lang="it-IT" b="1" dirty="0" err="1"/>
              <a:t>Increase</a:t>
            </a:r>
            <a:r>
              <a:rPr lang="it-IT" b="1" dirty="0"/>
              <a:t> of </a:t>
            </a:r>
            <a:r>
              <a:rPr lang="it-IT" b="1" dirty="0" err="1"/>
              <a:t>employment</a:t>
            </a:r>
            <a:r>
              <a:rPr lang="it-IT" dirty="0"/>
              <a:t>                7,4% (2019)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                                          </a:t>
            </a:r>
            <a:r>
              <a:rPr lang="en-US" b="0" i="0" dirty="0">
                <a:solidFill>
                  <a:srgbClr val="1F1F1F"/>
                </a:solidFill>
                <a:effectLst/>
              </a:rPr>
              <a:t>higher than the value of EU 28 (69.3%)</a:t>
            </a:r>
          </a:p>
          <a:p>
            <a:pPr marL="0" indent="0">
              <a:buNone/>
            </a:pPr>
            <a:endParaRPr lang="en-US" dirty="0">
              <a:solidFill>
                <a:srgbClr val="1F1F1F"/>
              </a:solidFill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F1F1F"/>
                </a:solidFill>
                <a:effectLst/>
              </a:rPr>
              <a:t>includes those aged 15 – 34</a:t>
            </a:r>
          </a:p>
          <a:p>
            <a:pPr marL="0" indent="0">
              <a:buNone/>
            </a:pPr>
            <a:endParaRPr lang="en-US" dirty="0">
              <a:solidFill>
                <a:srgbClr val="1F1F1F"/>
              </a:solidFill>
            </a:endParaRPr>
          </a:p>
          <a:p>
            <a:r>
              <a:rPr lang="en-US" dirty="0" err="1">
                <a:solidFill>
                  <a:srgbClr val="1F1F1F"/>
                </a:solidFill>
              </a:rPr>
              <a:t>Covid</a:t>
            </a:r>
            <a:r>
              <a:rPr lang="en-US" dirty="0">
                <a:solidFill>
                  <a:srgbClr val="1F1F1F"/>
                </a:solidFill>
              </a:rPr>
              <a:t> 19 consequences: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1F1F1F"/>
                </a:solidFill>
              </a:rPr>
              <a:t>Employment           </a:t>
            </a:r>
            <a:r>
              <a:rPr lang="it-IT" b="0" i="0" dirty="0" err="1">
                <a:solidFill>
                  <a:srgbClr val="1F1F1F"/>
                </a:solidFill>
                <a:effectLst/>
              </a:rPr>
              <a:t>fixed-term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and </a:t>
            </a:r>
            <a:r>
              <a:rPr lang="it-IT" b="0" i="0" dirty="0" err="1">
                <a:solidFill>
                  <a:srgbClr val="1F1F1F"/>
                </a:solidFill>
                <a:effectLst/>
              </a:rPr>
              <a:t>temporary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work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Activities services</a:t>
            </a:r>
            <a:endParaRPr lang="it-IT" b="0" i="0" dirty="0">
              <a:solidFill>
                <a:srgbClr val="1F1F1F"/>
              </a:solidFill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Business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Tourism</a:t>
            </a:r>
            <a:r>
              <a:rPr lang="it-IT" dirty="0">
                <a:solidFill>
                  <a:srgbClr val="1F1F1F"/>
                </a:solidFill>
              </a:rPr>
              <a:t> </a:t>
            </a:r>
            <a:r>
              <a:rPr lang="it-IT" dirty="0" err="1">
                <a:solidFill>
                  <a:srgbClr val="1F1F1F"/>
                </a:solidFill>
              </a:rPr>
              <a:t>sector</a:t>
            </a:r>
            <a:r>
              <a:rPr lang="it-IT" dirty="0">
                <a:solidFill>
                  <a:srgbClr val="1F1F1F"/>
                </a:solidFill>
              </a:rPr>
              <a:t> (</a:t>
            </a:r>
            <a:r>
              <a:rPr lang="it-IT" dirty="0" err="1">
                <a:solidFill>
                  <a:srgbClr val="1F1F1F"/>
                </a:solidFill>
              </a:rPr>
              <a:t>important</a:t>
            </a:r>
            <a:r>
              <a:rPr lang="it-IT" dirty="0">
                <a:solidFill>
                  <a:srgbClr val="1F1F1F"/>
                </a:solidFill>
              </a:rPr>
              <a:t> </a:t>
            </a:r>
            <a:r>
              <a:rPr lang="it-IT" dirty="0" err="1">
                <a:solidFill>
                  <a:srgbClr val="1F1F1F"/>
                </a:solidFill>
              </a:rPr>
              <a:t>role</a:t>
            </a:r>
            <a:r>
              <a:rPr lang="it-IT" dirty="0">
                <a:solidFill>
                  <a:srgbClr val="1F1F1F"/>
                </a:solidFill>
              </a:rPr>
              <a:t> in the </a:t>
            </a:r>
            <a:r>
              <a:rPr lang="it-IT" dirty="0" err="1">
                <a:solidFill>
                  <a:srgbClr val="1F1F1F"/>
                </a:solidFill>
              </a:rPr>
              <a:t>region</a:t>
            </a:r>
            <a:r>
              <a:rPr lang="it-IT" dirty="0">
                <a:solidFill>
                  <a:srgbClr val="1F1F1F"/>
                </a:solidFill>
              </a:rPr>
              <a:t>)</a:t>
            </a:r>
            <a:endParaRPr lang="en-US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2FB84EF5-FCC6-4E51-862C-80967368220F}"/>
              </a:ext>
            </a:extLst>
          </p:cNvPr>
          <p:cNvCxnSpPr/>
          <p:nvPr/>
        </p:nvCxnSpPr>
        <p:spPr>
          <a:xfrm>
            <a:off x="4797083" y="914400"/>
            <a:ext cx="10410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F77033B2-4273-42CC-80D8-6BEE30C95692}"/>
              </a:ext>
            </a:extLst>
          </p:cNvPr>
          <p:cNvCxnSpPr/>
          <p:nvPr/>
        </p:nvCxnSpPr>
        <p:spPr>
          <a:xfrm>
            <a:off x="6808763" y="1167620"/>
            <a:ext cx="0" cy="548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27419C82-6223-488D-B598-FB119C12FD3D}"/>
              </a:ext>
            </a:extLst>
          </p:cNvPr>
          <p:cNvCxnSpPr>
            <a:cxnSpLocks/>
          </p:cNvCxnSpPr>
          <p:nvPr/>
        </p:nvCxnSpPr>
        <p:spPr>
          <a:xfrm>
            <a:off x="2461846" y="1308295"/>
            <a:ext cx="0" cy="1322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EB87C6B6-A7A4-4D95-9231-648EC1100621}"/>
              </a:ext>
            </a:extLst>
          </p:cNvPr>
          <p:cNvCxnSpPr>
            <a:cxnSpLocks/>
          </p:cNvCxnSpPr>
          <p:nvPr/>
        </p:nvCxnSpPr>
        <p:spPr>
          <a:xfrm>
            <a:off x="3516923" y="4473526"/>
            <a:ext cx="548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60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CA8212-C63A-442D-9625-29EE03AE4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3556"/>
            <a:ext cx="10515600" cy="6534443"/>
          </a:xfrm>
        </p:spPr>
        <p:txBody>
          <a:bodyPr>
            <a:normAutofit/>
          </a:bodyPr>
          <a:lstStyle/>
          <a:p>
            <a:r>
              <a:rPr lang="it-IT" b="1" dirty="0" err="1"/>
              <a:t>Reduction</a:t>
            </a:r>
            <a:r>
              <a:rPr lang="it-IT" b="1" dirty="0"/>
              <a:t> of jobs                  </a:t>
            </a:r>
            <a:r>
              <a:rPr lang="it-IT" dirty="0" err="1"/>
              <a:t>affected</a:t>
            </a:r>
            <a:r>
              <a:rPr lang="it-IT" dirty="0"/>
              <a:t> </a:t>
            </a:r>
            <a:r>
              <a:rPr lang="it-IT" dirty="0" err="1"/>
              <a:t>mostly</a:t>
            </a:r>
            <a:r>
              <a:rPr lang="it-IT" dirty="0"/>
              <a:t> </a:t>
            </a:r>
            <a:r>
              <a:rPr lang="en-US" b="0" i="0" dirty="0">
                <a:solidFill>
                  <a:srgbClr val="1F1F1F"/>
                </a:solidFill>
                <a:effectLst/>
              </a:rPr>
              <a:t>women because </a:t>
            </a:r>
            <a:r>
              <a:rPr lang="en-US" dirty="0">
                <a:solidFill>
                  <a:srgbClr val="1F1F1F"/>
                </a:solidFill>
              </a:rPr>
              <a:t>they are(due to health emergency)        the majority of workers in tertiary    </a:t>
            </a:r>
          </a:p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</a:rPr>
              <a:t>                                                                                  activities</a:t>
            </a:r>
            <a:r>
              <a:rPr lang="it-IT" dirty="0"/>
              <a:t> </a:t>
            </a:r>
            <a:endParaRPr lang="en-US" b="0" i="0" dirty="0">
              <a:solidFill>
                <a:srgbClr val="1F1F1F"/>
              </a:solidFill>
              <a:effectLst/>
            </a:endParaRP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400" dirty="0">
                <a:solidFill>
                  <a:srgbClr val="1F1F1F"/>
                </a:solidFill>
                <a:latin typeface="Trebuchet MS" panose="020B0603020202020204" pitchFamily="34" charset="0"/>
              </a:rPr>
              <a:t>   </a:t>
            </a:r>
          </a:p>
          <a:p>
            <a:r>
              <a:rPr lang="it-IT" dirty="0">
                <a:solidFill>
                  <a:srgbClr val="1F1F1F"/>
                </a:solidFill>
                <a:latin typeface="Trebuchet MS" panose="020B0603020202020204" pitchFamily="34" charset="0"/>
              </a:rPr>
              <a:t> </a:t>
            </a:r>
            <a:r>
              <a:rPr lang="it-IT" b="0" i="0" dirty="0" err="1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lower</a:t>
            </a:r>
            <a:r>
              <a:rPr lang="it-IT" b="0" i="0" dirty="0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it-IT" b="0" i="0" dirty="0" err="1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level</a:t>
            </a:r>
            <a:r>
              <a:rPr lang="it-IT" b="0" i="0" dirty="0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 </a:t>
            </a:r>
            <a:r>
              <a:rPr lang="it-IT" dirty="0">
                <a:solidFill>
                  <a:srgbClr val="1F1F1F"/>
                </a:solidFill>
                <a:latin typeface="Trebuchet MS" panose="020B0603020202020204" pitchFamily="34" charset="0"/>
              </a:rPr>
              <a:t>             </a:t>
            </a:r>
            <a:r>
              <a:rPr lang="it-IT" b="1" dirty="0" err="1">
                <a:solidFill>
                  <a:srgbClr val="1F1F1F"/>
                </a:solidFill>
                <a:latin typeface="Trebuchet MS" panose="020B0603020202020204" pitchFamily="34" charset="0"/>
              </a:rPr>
              <a:t>U</a:t>
            </a:r>
            <a:r>
              <a:rPr lang="it-IT" b="1" i="0" dirty="0" err="1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nemployment</a:t>
            </a:r>
            <a:r>
              <a:rPr lang="it-IT" b="1" i="0" dirty="0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 rate</a:t>
            </a:r>
            <a:r>
              <a:rPr lang="it-IT" i="0" dirty="0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                  </a:t>
            </a:r>
            <a:r>
              <a:rPr lang="it-IT" b="0" i="0" dirty="0">
                <a:solidFill>
                  <a:srgbClr val="1F1F1F"/>
                </a:solidFill>
                <a:effectLst/>
                <a:latin typeface="Trebuchet MS" panose="020B0603020202020204" pitchFamily="34" charset="0"/>
              </a:rPr>
              <a:t>5,5% (2020)</a:t>
            </a:r>
            <a:endParaRPr lang="it-IT" dirty="0"/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Bologna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Parma                                                                    7% women       4,3% men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Reggio Emilia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Ravenna                    Lower </a:t>
            </a:r>
            <a:r>
              <a:rPr lang="it-IT" dirty="0" err="1"/>
              <a:t>than</a:t>
            </a:r>
            <a:r>
              <a:rPr lang="it-IT" dirty="0"/>
              <a:t> the National </a:t>
            </a:r>
            <a:r>
              <a:rPr lang="it-IT" dirty="0" err="1"/>
              <a:t>average</a:t>
            </a:r>
            <a:endParaRPr lang="it-IT" dirty="0"/>
          </a:p>
          <a:p>
            <a:pPr marL="0" indent="0">
              <a:buNone/>
            </a:pPr>
            <a:r>
              <a:rPr lang="it-IT" sz="2000" dirty="0"/>
              <a:t>                                                                 </a:t>
            </a:r>
          </a:p>
          <a:p>
            <a:endParaRPr lang="it-IT" sz="2000" dirty="0"/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160741DD-F0E3-48D6-B566-55C92A230B40}"/>
              </a:ext>
            </a:extLst>
          </p:cNvPr>
          <p:cNvCxnSpPr/>
          <p:nvPr/>
        </p:nvCxnSpPr>
        <p:spPr>
          <a:xfrm>
            <a:off x="3826412" y="562708"/>
            <a:ext cx="11113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D42AD679-BD47-4D94-9138-B654807DC1A4}"/>
              </a:ext>
            </a:extLst>
          </p:cNvPr>
          <p:cNvCxnSpPr>
            <a:cxnSpLocks/>
          </p:cNvCxnSpPr>
          <p:nvPr/>
        </p:nvCxnSpPr>
        <p:spPr>
          <a:xfrm>
            <a:off x="7920698" y="2771333"/>
            <a:ext cx="1252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>
            <a:extLst>
              <a:ext uri="{FF2B5EF4-FFF2-40B4-BE49-F238E27FC236}">
                <a16:creationId xmlns:a16="http://schemas.microsoft.com/office/drawing/2014/main" id="{DB433A4D-06EB-4727-9C2A-2D82B46BCF06}"/>
              </a:ext>
            </a:extLst>
          </p:cNvPr>
          <p:cNvCxnSpPr>
            <a:cxnSpLocks/>
          </p:cNvCxnSpPr>
          <p:nvPr/>
        </p:nvCxnSpPr>
        <p:spPr>
          <a:xfrm flipH="1">
            <a:off x="8864992" y="3147645"/>
            <a:ext cx="407964" cy="70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ttore 2 18">
            <a:extLst>
              <a:ext uri="{FF2B5EF4-FFF2-40B4-BE49-F238E27FC236}">
                <a16:creationId xmlns:a16="http://schemas.microsoft.com/office/drawing/2014/main" id="{6BC70112-5D84-497E-AFE3-A8F39D2B4F80}"/>
              </a:ext>
            </a:extLst>
          </p:cNvPr>
          <p:cNvCxnSpPr>
            <a:cxnSpLocks/>
          </p:cNvCxnSpPr>
          <p:nvPr/>
        </p:nvCxnSpPr>
        <p:spPr>
          <a:xfrm>
            <a:off x="10350012" y="3239084"/>
            <a:ext cx="464233" cy="703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id="{81CF1AE6-82F0-4CB3-A5E3-FD39B0007FEF}"/>
              </a:ext>
            </a:extLst>
          </p:cNvPr>
          <p:cNvCxnSpPr>
            <a:cxnSpLocks/>
          </p:cNvCxnSpPr>
          <p:nvPr/>
        </p:nvCxnSpPr>
        <p:spPr>
          <a:xfrm>
            <a:off x="5641146" y="3274254"/>
            <a:ext cx="0" cy="1593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ttore 2 25">
            <a:extLst>
              <a:ext uri="{FF2B5EF4-FFF2-40B4-BE49-F238E27FC236}">
                <a16:creationId xmlns:a16="http://schemas.microsoft.com/office/drawing/2014/main" id="{BAE66810-EB56-4049-BB95-97C6F8408662}"/>
              </a:ext>
            </a:extLst>
          </p:cNvPr>
          <p:cNvCxnSpPr>
            <a:cxnSpLocks/>
          </p:cNvCxnSpPr>
          <p:nvPr/>
        </p:nvCxnSpPr>
        <p:spPr>
          <a:xfrm flipH="1">
            <a:off x="3087857" y="2771333"/>
            <a:ext cx="107617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845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C28DFE-CB97-4D6A-8FCF-95DE1302B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437"/>
            <a:ext cx="10515600" cy="6231988"/>
          </a:xfrm>
        </p:spPr>
        <p:txBody>
          <a:bodyPr/>
          <a:lstStyle/>
          <a:p>
            <a:r>
              <a:rPr lang="it-IT" b="1" i="0" dirty="0">
                <a:solidFill>
                  <a:srgbClr val="1F1F1F"/>
                </a:solidFill>
                <a:effectLst/>
              </a:rPr>
              <a:t>The </a:t>
            </a:r>
            <a:r>
              <a:rPr lang="it-IT" b="1" i="0" dirty="0" err="1">
                <a:solidFill>
                  <a:srgbClr val="1F1F1F"/>
                </a:solidFill>
                <a:effectLst/>
              </a:rPr>
              <a:t>economic</a:t>
            </a:r>
            <a:r>
              <a:rPr lang="it-IT" b="1" i="0" dirty="0">
                <a:solidFill>
                  <a:srgbClr val="1F1F1F"/>
                </a:solidFill>
                <a:effectLst/>
              </a:rPr>
              <a:t> system: the </a:t>
            </a:r>
            <a:r>
              <a:rPr lang="it-IT" b="1" i="0" dirty="0" err="1">
                <a:solidFill>
                  <a:srgbClr val="1F1F1F"/>
                </a:solidFill>
                <a:effectLst/>
              </a:rPr>
              <a:t>main</a:t>
            </a:r>
            <a:r>
              <a:rPr lang="it-IT" b="1" i="0" dirty="0">
                <a:solidFill>
                  <a:srgbClr val="1F1F1F"/>
                </a:solidFill>
                <a:effectLst/>
              </a:rPr>
              <a:t> production chains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Machinery</a:t>
            </a:r>
            <a:endParaRPr lang="it-IT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b="0" i="0" dirty="0">
                <a:solidFill>
                  <a:srgbClr val="1F1F1F"/>
                </a:solidFill>
                <a:effectLst/>
              </a:rPr>
              <a:t>Automobiles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Agriculture</a:t>
            </a:r>
            <a:r>
              <a:rPr lang="it-IT" dirty="0">
                <a:solidFill>
                  <a:srgbClr val="1F1F1F"/>
                </a:solidFill>
              </a:rPr>
              <a:t> </a:t>
            </a:r>
            <a:r>
              <a:rPr lang="it-IT" dirty="0" err="1">
                <a:solidFill>
                  <a:srgbClr val="1F1F1F"/>
                </a:solidFill>
              </a:rPr>
              <a:t>m</a:t>
            </a:r>
            <a:r>
              <a:rPr lang="it-IT" b="0" i="0" dirty="0" err="1">
                <a:solidFill>
                  <a:srgbClr val="1F1F1F"/>
                </a:solidFill>
                <a:effectLst/>
              </a:rPr>
              <a:t>achinery</a:t>
            </a:r>
            <a:endParaRPr lang="it-IT" b="0" i="0" dirty="0">
              <a:solidFill>
                <a:srgbClr val="1F1F1F"/>
              </a:solidFill>
              <a:effectLst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Food-processing </a:t>
            </a:r>
            <a:r>
              <a:rPr lang="it-IT" dirty="0" err="1">
                <a:solidFill>
                  <a:srgbClr val="1F1F1F"/>
                </a:solidFill>
              </a:rPr>
              <a:t>machinery</a:t>
            </a:r>
            <a:endParaRPr lang="it-IT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Construction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Fashion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Health</a:t>
            </a:r>
            <a:endParaRPr lang="it-IT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Culture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Creativity</a:t>
            </a:r>
            <a:endParaRPr lang="it-IT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it-IT" b="0" i="0" dirty="0">
              <a:solidFill>
                <a:srgbClr val="1F1F1F"/>
              </a:solidFill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6940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3F2C76-71F6-4C10-A3F9-195C3140C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759"/>
            <a:ext cx="10515600" cy="6302327"/>
          </a:xfrm>
        </p:spPr>
        <p:txBody>
          <a:bodyPr/>
          <a:lstStyle/>
          <a:p>
            <a:r>
              <a:rPr lang="it-IT" b="1" dirty="0" err="1">
                <a:solidFill>
                  <a:srgbClr val="1F1F1F"/>
                </a:solidFill>
              </a:rPr>
              <a:t>T</a:t>
            </a:r>
            <a:r>
              <a:rPr lang="it-IT" b="1" i="0" dirty="0" err="1">
                <a:solidFill>
                  <a:srgbClr val="1F1F1F"/>
                </a:solidFill>
                <a:effectLst/>
              </a:rPr>
              <a:t>emporary</a:t>
            </a:r>
            <a:r>
              <a:rPr lang="it-IT" b="1" i="0" dirty="0">
                <a:solidFill>
                  <a:srgbClr val="1F1F1F"/>
                </a:solidFill>
                <a:effectLst/>
              </a:rPr>
              <a:t> </a:t>
            </a:r>
            <a:r>
              <a:rPr lang="it-IT" b="1" i="0" dirty="0" err="1">
                <a:solidFill>
                  <a:srgbClr val="1F1F1F"/>
                </a:solidFill>
                <a:effectLst/>
              </a:rPr>
              <a:t>contracts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              17% of workers</a:t>
            </a:r>
          </a:p>
          <a:p>
            <a:endParaRPr lang="it-IT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>
                <a:solidFill>
                  <a:srgbClr val="1F1F1F"/>
                </a:solidFill>
              </a:rPr>
              <a:t>Trade                 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Tourism</a:t>
            </a:r>
            <a:endParaRPr lang="it-IT" dirty="0">
              <a:solidFill>
                <a:srgbClr val="1F1F1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dirty="0" err="1">
                <a:solidFill>
                  <a:srgbClr val="1F1F1F"/>
                </a:solidFill>
              </a:rPr>
              <a:t>Agricultural</a:t>
            </a:r>
            <a:r>
              <a:rPr lang="it-IT" dirty="0">
                <a:solidFill>
                  <a:srgbClr val="1F1F1F"/>
                </a:solidFill>
              </a:rPr>
              <a:t> activities </a:t>
            </a:r>
          </a:p>
          <a:p>
            <a:pPr marL="0" indent="0">
              <a:buNone/>
            </a:pPr>
            <a:endParaRPr lang="it-IT" dirty="0">
              <a:solidFill>
                <a:srgbClr val="1F1F1F"/>
              </a:solidFill>
            </a:endParaRPr>
          </a:p>
          <a:p>
            <a:r>
              <a:rPr lang="it-IT" b="1" dirty="0"/>
              <a:t>High labour </a:t>
            </a:r>
            <a:r>
              <a:rPr lang="it-IT" b="1" dirty="0" err="1"/>
              <a:t>mobility</a:t>
            </a:r>
            <a:r>
              <a:rPr lang="it-IT" b="1" dirty="0"/>
              <a:t> </a:t>
            </a:r>
            <a:r>
              <a:rPr lang="it-IT" dirty="0"/>
              <a:t>              </a:t>
            </a:r>
            <a:r>
              <a:rPr lang="it-IT" b="0" i="0" dirty="0">
                <a:solidFill>
                  <a:srgbClr val="1F1F1F"/>
                </a:solidFill>
                <a:effectLst/>
              </a:rPr>
              <a:t>service activities</a:t>
            </a:r>
          </a:p>
          <a:p>
            <a:endParaRPr lang="it-IT" dirty="0">
              <a:solidFill>
                <a:srgbClr val="1F1F1F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1F1F1F"/>
                </a:solidFill>
              </a:rPr>
              <a:t> </a:t>
            </a:r>
            <a:r>
              <a:rPr lang="en-US" b="0" i="0" dirty="0">
                <a:solidFill>
                  <a:srgbClr val="1F1F1F"/>
                </a:solidFill>
                <a:effectLst/>
              </a:rPr>
              <a:t>education and training        </a:t>
            </a:r>
            <a:r>
              <a:rPr lang="it-IT" b="0" i="0" dirty="0" err="1">
                <a:solidFill>
                  <a:srgbClr val="1F1F1F"/>
                </a:solidFill>
                <a:effectLst/>
              </a:rPr>
              <a:t>mathematical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sciences and IT and    </a:t>
            </a:r>
            <a:r>
              <a:rPr lang="en-US" dirty="0">
                <a:solidFill>
                  <a:srgbClr val="1F1F1F"/>
                </a:solidFill>
              </a:rPr>
              <a:t>specialized professions</a:t>
            </a:r>
            <a:r>
              <a:rPr lang="it-IT" dirty="0">
                <a:solidFill>
                  <a:srgbClr val="1F1F1F"/>
                </a:solidFill>
              </a:rPr>
              <a:t>        </a:t>
            </a:r>
            <a:r>
              <a:rPr lang="it-IT" b="0" i="0" dirty="0">
                <a:solidFill>
                  <a:srgbClr val="1F1F1F"/>
                </a:solidFill>
                <a:effectLst/>
              </a:rPr>
              <a:t> engineering</a:t>
            </a:r>
            <a:endParaRPr lang="en-US" b="0" i="0" dirty="0">
              <a:solidFill>
                <a:srgbClr val="1F1F1F"/>
              </a:solidFill>
              <a:effectLst/>
            </a:endParaRPr>
          </a:p>
          <a:p>
            <a:pPr marL="0" indent="0">
              <a:buNone/>
            </a:pPr>
            <a:r>
              <a:rPr lang="en-US" dirty="0">
                <a:solidFill>
                  <a:srgbClr val="1F1F1F"/>
                </a:solidFill>
              </a:rPr>
              <a:t> </a:t>
            </a:r>
            <a:endParaRPr lang="it-IT" dirty="0">
              <a:solidFill>
                <a:srgbClr val="1F1F1F"/>
              </a:solidFill>
            </a:endParaRPr>
          </a:p>
        </p:txBody>
      </p:sp>
      <p:cxnSp>
        <p:nvCxnSpPr>
          <p:cNvPr id="5" name="Connettore 2 4">
            <a:extLst>
              <a:ext uri="{FF2B5EF4-FFF2-40B4-BE49-F238E27FC236}">
                <a16:creationId xmlns:a16="http://schemas.microsoft.com/office/drawing/2014/main" id="{81F54AA5-78D7-407C-A1CF-C139566FB09A}"/>
              </a:ext>
            </a:extLst>
          </p:cNvPr>
          <p:cNvCxnSpPr>
            <a:cxnSpLocks/>
          </p:cNvCxnSpPr>
          <p:nvPr/>
        </p:nvCxnSpPr>
        <p:spPr>
          <a:xfrm>
            <a:off x="4389119" y="633046"/>
            <a:ext cx="102694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7BEC5143-EEFF-46D7-A36D-60A3AA6306B2}"/>
              </a:ext>
            </a:extLst>
          </p:cNvPr>
          <p:cNvCxnSpPr/>
          <p:nvPr/>
        </p:nvCxnSpPr>
        <p:spPr>
          <a:xfrm>
            <a:off x="1941342" y="829993"/>
            <a:ext cx="0" cy="576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6F34A5D3-279A-4769-8148-A78B8CD529BA}"/>
              </a:ext>
            </a:extLst>
          </p:cNvPr>
          <p:cNvCxnSpPr/>
          <p:nvPr/>
        </p:nvCxnSpPr>
        <p:spPr>
          <a:xfrm>
            <a:off x="4164037" y="3699803"/>
            <a:ext cx="9425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id="{40855022-7A10-4E88-B1F7-6FB98505F35E}"/>
              </a:ext>
            </a:extLst>
          </p:cNvPr>
          <p:cNvCxnSpPr/>
          <p:nvPr/>
        </p:nvCxnSpPr>
        <p:spPr>
          <a:xfrm>
            <a:off x="2489983" y="3826413"/>
            <a:ext cx="0" cy="661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03265997-166B-42FB-BE61-C9C79A52FFB6}"/>
              </a:ext>
            </a:extLst>
          </p:cNvPr>
          <p:cNvCxnSpPr>
            <a:cxnSpLocks/>
          </p:cNvCxnSpPr>
          <p:nvPr/>
        </p:nvCxnSpPr>
        <p:spPr>
          <a:xfrm>
            <a:off x="4141767" y="3826413"/>
            <a:ext cx="1195754" cy="703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6245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178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Wingdings</vt:lpstr>
      <vt:lpstr>Tema di Office</vt:lpstr>
      <vt:lpstr>BRIEFING OF   EMILIA ROMAGNA</vt:lpstr>
      <vt:lpstr>LABOUR MARKET OVERVIEW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BRIEFING OF EMILIA ROMAGNA</dc:title>
  <dc:creator>Microsoft Office User</dc:creator>
  <cp:lastModifiedBy>Giada Piu</cp:lastModifiedBy>
  <cp:revision>12</cp:revision>
  <dcterms:created xsi:type="dcterms:W3CDTF">2021-01-11T12:03:19Z</dcterms:created>
  <dcterms:modified xsi:type="dcterms:W3CDTF">2021-01-11T17:24:29Z</dcterms:modified>
</cp:coreProperties>
</file>