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64" r:id="rId3"/>
    <p:sldId id="266" r:id="rId4"/>
    <p:sldId id="276" r:id="rId5"/>
    <p:sldId id="275" r:id="rId6"/>
    <p:sldId id="278" r:id="rId7"/>
    <p:sldId id="277" r:id="rId8"/>
    <p:sldId id="257" r:id="rId9"/>
    <p:sldId id="267" r:id="rId10"/>
    <p:sldId id="258" r:id="rId11"/>
    <p:sldId id="268" r:id="rId12"/>
    <p:sldId id="259" r:id="rId13"/>
    <p:sldId id="269" r:id="rId14"/>
    <p:sldId id="260" r:id="rId15"/>
    <p:sldId id="270" r:id="rId16"/>
    <p:sldId id="261" r:id="rId17"/>
    <p:sldId id="271" r:id="rId18"/>
    <p:sldId id="262" r:id="rId19"/>
    <p:sldId id="272" r:id="rId20"/>
    <p:sldId id="263" r:id="rId21"/>
    <p:sldId id="273" r:id="rId22"/>
    <p:sldId id="26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8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CC3C5-61E4-4D1C-923F-0A2CF4BFC2B9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B1CF-89DA-4F17-B05C-CAC309C79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4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B1CF-89DA-4F17-B05C-CAC309C792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1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5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9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9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2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E20495-D578-4EDA-9CB2-7E78D0FE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798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044E03-20A3-3242-A2FF-7F755C0D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916" y="0"/>
            <a:ext cx="9400011" cy="2144684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 OF </a:t>
            </a:r>
            <a:b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EMILIA ROMAGNA</a:t>
            </a:r>
          </a:p>
        </p:txBody>
      </p:sp>
      <p:pic>
        <p:nvPicPr>
          <p:cNvPr id="1026" name="Picture 2" descr="EMILIA ROMAGNA | Ufologia e Misteri">
            <a:extLst>
              <a:ext uri="{FF2B5EF4-FFF2-40B4-BE49-F238E27FC236}">
                <a16:creationId xmlns:a16="http://schemas.microsoft.com/office/drawing/2014/main" id="{2C4845DD-2A19-F245-8CBF-A0D97C3E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15" y="2257225"/>
            <a:ext cx="5952769" cy="43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1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CCAAF-FA97-4971-AD54-11528C21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072"/>
            <a:ext cx="10515600" cy="580513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employment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it-IT" dirty="0"/>
              <a:t>7,4% (2019)</a:t>
            </a:r>
          </a:p>
          <a:p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</a:rPr>
              <a:t>                                                                       includes  15 – 34 aged workers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1F1F1F"/>
                </a:solidFill>
              </a:rPr>
              <a:t>Covid</a:t>
            </a:r>
            <a:r>
              <a:rPr lang="en-US" b="1" dirty="0">
                <a:solidFill>
                  <a:srgbClr val="1F1F1F"/>
                </a:solidFill>
              </a:rPr>
              <a:t> 19 affected sectors </a:t>
            </a:r>
            <a:r>
              <a:rPr lang="en-US" dirty="0">
                <a:solidFill>
                  <a:srgbClr val="1F1F1F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Employment          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fixed-term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and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temporary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work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Activities services</a:t>
            </a:r>
            <a:endParaRPr lang="it-IT" b="0" i="0" dirty="0">
              <a:solidFill>
                <a:srgbClr val="1F1F1F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Business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Tourism</a:t>
            </a: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it-IT" dirty="0" err="1">
                <a:solidFill>
                  <a:srgbClr val="1F1F1F"/>
                </a:solidFill>
              </a:rPr>
              <a:t>sector</a:t>
            </a:r>
            <a:r>
              <a:rPr lang="it-IT" dirty="0">
                <a:solidFill>
                  <a:srgbClr val="1F1F1F"/>
                </a:solidFill>
              </a:rPr>
              <a:t> (</a:t>
            </a:r>
            <a:r>
              <a:rPr lang="it-IT" dirty="0" err="1">
                <a:solidFill>
                  <a:srgbClr val="1F1F1F"/>
                </a:solidFill>
              </a:rPr>
              <a:t>relevant</a:t>
            </a: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it-IT" dirty="0" err="1">
                <a:solidFill>
                  <a:srgbClr val="1F1F1F"/>
                </a:solidFill>
              </a:rPr>
              <a:t>role</a:t>
            </a:r>
            <a:r>
              <a:rPr lang="it-IT" dirty="0">
                <a:solidFill>
                  <a:srgbClr val="1F1F1F"/>
                </a:solidFill>
              </a:rPr>
              <a:t> in the </a:t>
            </a:r>
            <a:r>
              <a:rPr lang="it-IT" dirty="0" err="1">
                <a:solidFill>
                  <a:srgbClr val="1F1F1F"/>
                </a:solidFill>
              </a:rPr>
              <a:t>region</a:t>
            </a:r>
            <a:r>
              <a:rPr lang="it-IT" dirty="0">
                <a:solidFill>
                  <a:srgbClr val="1F1F1F"/>
                </a:solidFill>
              </a:rPr>
              <a:t>)</a:t>
            </a:r>
            <a:endParaRPr lang="en-US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FB84EF5-FCC6-4E51-862C-80967368220F}"/>
              </a:ext>
            </a:extLst>
          </p:cNvPr>
          <p:cNvCxnSpPr/>
          <p:nvPr/>
        </p:nvCxnSpPr>
        <p:spPr>
          <a:xfrm>
            <a:off x="6617784" y="931025"/>
            <a:ext cx="1041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7419C82-6223-488D-B598-FB119C12FD3D}"/>
              </a:ext>
            </a:extLst>
          </p:cNvPr>
          <p:cNvCxnSpPr>
            <a:cxnSpLocks/>
          </p:cNvCxnSpPr>
          <p:nvPr/>
        </p:nvCxnSpPr>
        <p:spPr>
          <a:xfrm>
            <a:off x="8214253" y="1308295"/>
            <a:ext cx="0" cy="8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87C6B6-A7A4-4D95-9231-648EC1100621}"/>
              </a:ext>
            </a:extLst>
          </p:cNvPr>
          <p:cNvCxnSpPr>
            <a:cxnSpLocks/>
          </p:cNvCxnSpPr>
          <p:nvPr/>
        </p:nvCxnSpPr>
        <p:spPr>
          <a:xfrm>
            <a:off x="3383919" y="3991388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7271666-2DE4-42AA-87B9-8147015D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8295"/>
            <a:ext cx="3478204" cy="1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B62782-3CAF-4822-9BC8-97021A2BEC2D}"/>
              </a:ext>
            </a:extLst>
          </p:cNvPr>
          <p:cNvSpPr txBox="1"/>
          <p:nvPr/>
        </p:nvSpPr>
        <p:spPr>
          <a:xfrm>
            <a:off x="1069144" y="271123"/>
            <a:ext cx="1058529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Aumento dell’occupazione                       </a:t>
            </a:r>
            <a:r>
              <a:rPr lang="it-IT" sz="2800" dirty="0"/>
              <a:t>7,4% </a:t>
            </a:r>
            <a:r>
              <a:rPr lang="it-IT" sz="2800"/>
              <a:t>(2019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r>
              <a:rPr lang="it-IT" sz="2800" dirty="0"/>
              <a:t>                                                           include anche i lavoratori compresi tra </a:t>
            </a:r>
          </a:p>
          <a:p>
            <a:r>
              <a:rPr lang="it-IT" sz="2800" dirty="0"/>
              <a:t>                                                                              i 15-34 anni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                                  </a:t>
            </a:r>
            <a:r>
              <a:rPr lang="it-IT" sz="2800" b="1" dirty="0"/>
              <a:t>    Settori influenzati dal </a:t>
            </a:r>
            <a:r>
              <a:rPr lang="it-IT" sz="2800" b="1" dirty="0" err="1"/>
              <a:t>Covid</a:t>
            </a:r>
            <a:r>
              <a:rPr lang="it-IT" sz="2800" b="1" dirty="0"/>
              <a:t> 19</a:t>
            </a:r>
          </a:p>
          <a:p>
            <a:endParaRPr lang="it-IT" sz="2800" dirty="0"/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Occupazione            contratto a tempo determinato e indeterminato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Attività di servizi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Business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Settore del turismo (ruolo rilevante nella regione)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96EAD7A-03D1-4514-9310-EF2030010AC8}"/>
              </a:ext>
            </a:extLst>
          </p:cNvPr>
          <p:cNvCxnSpPr/>
          <p:nvPr/>
        </p:nvCxnSpPr>
        <p:spPr>
          <a:xfrm>
            <a:off x="5303520" y="548640"/>
            <a:ext cx="133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6863C8C-9B85-4ED7-92AA-5C100B81086B}"/>
              </a:ext>
            </a:extLst>
          </p:cNvPr>
          <p:cNvCxnSpPr/>
          <p:nvPr/>
        </p:nvCxnSpPr>
        <p:spPr>
          <a:xfrm>
            <a:off x="7813963" y="781396"/>
            <a:ext cx="0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5FAC5B-0523-4768-A2C5-5C131AE02387}"/>
              </a:ext>
            </a:extLst>
          </p:cNvPr>
          <p:cNvCxnSpPr/>
          <p:nvPr/>
        </p:nvCxnSpPr>
        <p:spPr>
          <a:xfrm>
            <a:off x="3491345" y="4372495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6A0B584-88BB-4E77-B74E-FE8EC895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64" y="1246909"/>
            <a:ext cx="3197261" cy="16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A8212-C63A-442D-9625-29EE03AE4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1353800" cy="6675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                                         </a:t>
            </a:r>
            <a:r>
              <a:rPr lang="it-IT" sz="3200" b="1" dirty="0"/>
              <a:t>COVID EFFECTS</a:t>
            </a:r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r>
              <a:rPr lang="it-IT" sz="3000" b="1" dirty="0"/>
              <a:t>                                  </a:t>
            </a:r>
            <a:r>
              <a:rPr lang="it-IT" sz="3300" b="1" dirty="0"/>
              <a:t>  </a:t>
            </a:r>
            <a:r>
              <a:rPr lang="it-IT" sz="3300" b="1" dirty="0" err="1"/>
              <a:t>Reduction</a:t>
            </a:r>
            <a:r>
              <a:rPr lang="it-IT" sz="3300" b="1" dirty="0"/>
              <a:t> of jobs                </a:t>
            </a:r>
            <a:r>
              <a:rPr lang="it-IT" dirty="0" err="1"/>
              <a:t>affects</a:t>
            </a:r>
            <a:r>
              <a:rPr lang="it-IT" dirty="0"/>
              <a:t> 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women because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   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       </a:t>
            </a:r>
            <a:r>
              <a:rPr lang="en-US" dirty="0">
                <a:solidFill>
                  <a:srgbClr val="1F1F1F"/>
                </a:solidFill>
              </a:rPr>
              <a:t>they are  the majority of workers in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           tertiary activities</a:t>
            </a:r>
            <a:r>
              <a:rPr lang="it-IT" dirty="0"/>
              <a:t> </a:t>
            </a:r>
            <a:endParaRPr lang="en-US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</a:t>
            </a:r>
            <a:r>
              <a:rPr lang="it-IT" sz="3000" dirty="0">
                <a:solidFill>
                  <a:srgbClr val="1F1F1F"/>
                </a:solidFill>
                <a:latin typeface="Trebuchet MS" panose="020B0603020202020204" pitchFamily="34" charset="0"/>
              </a:rPr>
              <a:t> </a:t>
            </a:r>
            <a:r>
              <a:rPr lang="it-IT" sz="3300" b="1" dirty="0" err="1">
                <a:solidFill>
                  <a:srgbClr val="1F1F1F"/>
                </a:solidFill>
              </a:rPr>
              <a:t>Emilia’s</a:t>
            </a:r>
            <a:r>
              <a:rPr lang="it-IT" sz="3300" b="1" dirty="0">
                <a:solidFill>
                  <a:srgbClr val="1F1F1F"/>
                </a:solidFill>
              </a:rPr>
              <a:t> </a:t>
            </a:r>
            <a:r>
              <a:rPr lang="it-IT" sz="3300" b="1" dirty="0" err="1">
                <a:solidFill>
                  <a:srgbClr val="1F1F1F"/>
                </a:solidFill>
              </a:rPr>
              <a:t>unemployment</a:t>
            </a:r>
            <a:r>
              <a:rPr lang="it-IT" sz="3300" b="1" dirty="0">
                <a:solidFill>
                  <a:srgbClr val="1F1F1F"/>
                </a:solidFill>
              </a:rPr>
              <a:t> rate </a:t>
            </a:r>
          </a:p>
          <a:p>
            <a:pPr marL="0" indent="0">
              <a:buNone/>
            </a:pPr>
            <a:endParaRPr lang="it-IT" sz="2400" b="1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400" b="1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1F1F1F"/>
                </a:solidFill>
                <a:latin typeface="Trebuchet MS" panose="020B0603020202020204" pitchFamily="34" charset="0"/>
              </a:rPr>
              <a:t>Lower </a:t>
            </a:r>
            <a:r>
              <a:rPr lang="it-IT" dirty="0" err="1">
                <a:solidFill>
                  <a:srgbClr val="1F1F1F"/>
                </a:solidFill>
                <a:latin typeface="Trebuchet MS" panose="020B0603020202020204" pitchFamily="34" charset="0"/>
              </a:rPr>
              <a:t>unemployment</a:t>
            </a:r>
            <a:r>
              <a:rPr lang="it-IT" dirty="0">
                <a:solidFill>
                  <a:srgbClr val="1F1F1F"/>
                </a:solidFill>
                <a:latin typeface="Trebuchet MS" panose="020B0603020202020204" pitchFamily="34" charset="0"/>
              </a:rPr>
              <a:t> rate in:                          5,5%(2020)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Bologna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Parma                                                                    7% women       4,3% 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Reggio Emilia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Ravenna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Lower </a:t>
            </a:r>
            <a:r>
              <a:rPr lang="it-IT" dirty="0" err="1"/>
              <a:t>than</a:t>
            </a:r>
            <a:r>
              <a:rPr lang="it-IT" dirty="0"/>
              <a:t> the National </a:t>
            </a:r>
            <a:r>
              <a:rPr lang="it-IT" dirty="0" err="1"/>
              <a:t>average</a:t>
            </a:r>
            <a:endParaRPr lang="it-IT" dirty="0"/>
          </a:p>
          <a:p>
            <a:pPr marL="0" indent="0">
              <a:buNone/>
            </a:pPr>
            <a:r>
              <a:rPr lang="it-IT" sz="2000" dirty="0"/>
              <a:t>                                                                 </a:t>
            </a:r>
          </a:p>
          <a:p>
            <a:endParaRPr lang="it-IT" sz="20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60741DD-F0E3-48D6-B566-55C92A230B40}"/>
              </a:ext>
            </a:extLst>
          </p:cNvPr>
          <p:cNvCxnSpPr>
            <a:cxnSpLocks/>
          </p:cNvCxnSpPr>
          <p:nvPr/>
        </p:nvCxnSpPr>
        <p:spPr>
          <a:xfrm>
            <a:off x="6256821" y="1145878"/>
            <a:ext cx="942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B433A4D-06EB-4727-9C2A-2D82B46BCF06}"/>
              </a:ext>
            </a:extLst>
          </p:cNvPr>
          <p:cNvCxnSpPr>
            <a:cxnSpLocks/>
          </p:cNvCxnSpPr>
          <p:nvPr/>
        </p:nvCxnSpPr>
        <p:spPr>
          <a:xfrm flipH="1">
            <a:off x="7447533" y="4311739"/>
            <a:ext cx="354831" cy="56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BC70112-5D84-497E-AFE3-A8F39D2B4F80}"/>
              </a:ext>
            </a:extLst>
          </p:cNvPr>
          <p:cNvCxnSpPr>
            <a:cxnSpLocks/>
          </p:cNvCxnSpPr>
          <p:nvPr/>
        </p:nvCxnSpPr>
        <p:spPr>
          <a:xfrm>
            <a:off x="9013736" y="4311738"/>
            <a:ext cx="464233" cy="56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1CF1AE6-82F0-4CB3-A5E3-FD39B0007FEF}"/>
              </a:ext>
            </a:extLst>
          </p:cNvPr>
          <p:cNvCxnSpPr>
            <a:cxnSpLocks/>
          </p:cNvCxnSpPr>
          <p:nvPr/>
        </p:nvCxnSpPr>
        <p:spPr>
          <a:xfrm>
            <a:off x="8342142" y="4311739"/>
            <a:ext cx="0" cy="159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7D268E-B76A-45B5-A4B9-96D275593AE5}"/>
              </a:ext>
            </a:extLst>
          </p:cNvPr>
          <p:cNvCxnSpPr>
            <a:cxnSpLocks/>
          </p:cNvCxnSpPr>
          <p:nvPr/>
        </p:nvCxnSpPr>
        <p:spPr>
          <a:xfrm>
            <a:off x="7624948" y="3297992"/>
            <a:ext cx="557056" cy="67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E093877-4210-4D73-BD3A-F69135E606C4}"/>
              </a:ext>
            </a:extLst>
          </p:cNvPr>
          <p:cNvCxnSpPr>
            <a:cxnSpLocks/>
          </p:cNvCxnSpPr>
          <p:nvPr/>
        </p:nvCxnSpPr>
        <p:spPr>
          <a:xfrm flipH="1">
            <a:off x="3579570" y="3429000"/>
            <a:ext cx="408174" cy="54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giocattolo, bambola, clipart, grafica vettoriale&#10;&#10;Descrizione generata automaticamente">
            <a:extLst>
              <a:ext uri="{FF2B5EF4-FFF2-40B4-BE49-F238E27FC236}">
                <a16:creationId xmlns:a16="http://schemas.microsoft.com/office/drawing/2014/main" id="{213848B3-84D5-4703-9626-D699B524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337518"/>
            <a:ext cx="3121152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2E9ED-95F7-4A67-A6DE-ECA8A21C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 CONSEGUENZE DEL COVID</a:t>
            </a:r>
          </a:p>
          <a:p>
            <a:pPr marL="0" indent="0" algn="ctr">
              <a:buNone/>
            </a:pPr>
            <a:r>
              <a:rPr lang="it-IT" sz="2400" dirty="0"/>
              <a:t> </a:t>
            </a:r>
          </a:p>
          <a:p>
            <a:pPr marL="0" indent="0" algn="ctr">
              <a:buNone/>
            </a:pPr>
            <a:r>
              <a:rPr lang="it-IT" b="1" dirty="0"/>
              <a:t>Riduzione dei lavori</a:t>
            </a:r>
            <a:r>
              <a:rPr lang="it-IT" sz="2400" b="1" dirty="0"/>
              <a:t>           </a:t>
            </a:r>
            <a:r>
              <a:rPr lang="it-IT" sz="2400" dirty="0"/>
              <a:t>ha colpito soprattutto le donne  perché costituisco la </a:t>
            </a:r>
          </a:p>
          <a:p>
            <a:pPr marL="0" indent="0" algn="ctr">
              <a:buNone/>
            </a:pPr>
            <a:r>
              <a:rPr lang="it-IT" sz="2400" dirty="0"/>
              <a:t>                                         maggioranza dei lavoratori nelle attività terziarie   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b="1" dirty="0"/>
              <a:t>Tasso di disoccupazione dell’Emilia: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Minor tasso di disoccupazione in:                                                 5,5% (2020)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Bologna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Parma                                                                           7% donne             4,3% uomini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Reggio Emilia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Ravenna                                                          più basso rispetto alla media Nazionale</a:t>
            </a:r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CC4F7F2-3EA3-4D78-9076-64D016D75080}"/>
              </a:ext>
            </a:extLst>
          </p:cNvPr>
          <p:cNvCxnSpPr/>
          <p:nvPr/>
        </p:nvCxnSpPr>
        <p:spPr>
          <a:xfrm>
            <a:off x="4006735" y="1363287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D474EE6-8795-469B-84CE-E5BCBB2A0579}"/>
              </a:ext>
            </a:extLst>
          </p:cNvPr>
          <p:cNvCxnSpPr/>
          <p:nvPr/>
        </p:nvCxnSpPr>
        <p:spPr>
          <a:xfrm flipH="1">
            <a:off x="4156364" y="2959331"/>
            <a:ext cx="399011" cy="46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F37925D-67CF-415E-BF71-895AC29C4F49}"/>
              </a:ext>
            </a:extLst>
          </p:cNvPr>
          <p:cNvCxnSpPr/>
          <p:nvPr/>
        </p:nvCxnSpPr>
        <p:spPr>
          <a:xfrm>
            <a:off x="7636627" y="2959331"/>
            <a:ext cx="532015" cy="46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DCC8CF1-7B65-4FCB-BC40-BF30D4045476}"/>
              </a:ext>
            </a:extLst>
          </p:cNvPr>
          <p:cNvCxnSpPr/>
          <p:nvPr/>
        </p:nvCxnSpPr>
        <p:spPr>
          <a:xfrm flipH="1">
            <a:off x="7873539" y="3857105"/>
            <a:ext cx="522316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0B0AFE4-070E-475F-B1C1-1968051411BF}"/>
              </a:ext>
            </a:extLst>
          </p:cNvPr>
          <p:cNvCxnSpPr/>
          <p:nvPr/>
        </p:nvCxnSpPr>
        <p:spPr>
          <a:xfrm>
            <a:off x="9592194" y="3857105"/>
            <a:ext cx="565266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7DF2616-924D-433A-A1AC-1C320AB563FC}"/>
              </a:ext>
            </a:extLst>
          </p:cNvPr>
          <p:cNvCxnSpPr/>
          <p:nvPr/>
        </p:nvCxnSpPr>
        <p:spPr>
          <a:xfrm>
            <a:off x="8894618" y="3857105"/>
            <a:ext cx="0" cy="136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giocattolo, bambola, clipart, grafica vettoriale&#10;&#10;Descrizione generata automaticamente">
            <a:extLst>
              <a:ext uri="{FF2B5EF4-FFF2-40B4-BE49-F238E27FC236}">
                <a16:creationId xmlns:a16="http://schemas.microsoft.com/office/drawing/2014/main" id="{BD84C457-A47B-4F96-A2C6-533CE4F7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1" y="1673352"/>
            <a:ext cx="2896154" cy="16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65C73E-9A58-4F6B-91E5-AC771666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75" r="21549" b="-2"/>
          <a:stretch/>
        </p:blipFill>
        <p:spPr>
          <a:xfrm>
            <a:off x="139414" y="958052"/>
            <a:ext cx="4721609" cy="494189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28DFE-CB97-4D6A-8FCF-95DE1302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6378"/>
            <a:ext cx="4977578" cy="6317673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i="0" dirty="0">
                <a:solidFill>
                  <a:srgbClr val="000000"/>
                </a:solidFill>
                <a:effectLst/>
              </a:rPr>
              <a:t>The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economic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system: the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main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production chains:</a:t>
            </a:r>
          </a:p>
          <a:p>
            <a:pPr marL="0" indent="0">
              <a:buNone/>
            </a:pPr>
            <a:endParaRPr lang="it-IT" sz="2200" b="1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Machinery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Automobiles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Agriculture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m</a:t>
            </a:r>
            <a:r>
              <a:rPr lang="it-IT" sz="2400" b="0" i="0" dirty="0" err="1">
                <a:solidFill>
                  <a:srgbClr val="000000"/>
                </a:solidFill>
                <a:effectLst/>
              </a:rPr>
              <a:t>achinery</a:t>
            </a:r>
            <a:endParaRPr lang="it-IT" sz="2400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Food-processing </a:t>
            </a:r>
            <a:r>
              <a:rPr lang="it-IT" sz="2400" dirty="0" err="1">
                <a:solidFill>
                  <a:srgbClr val="000000"/>
                </a:solidFill>
              </a:rPr>
              <a:t>machinery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Construction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Fashion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Health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Culture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Creativity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1700" b="0" i="0" dirty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4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2A2798-782D-4C2D-823C-5E6CF870B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75" r="21549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C728B-9412-4E7E-96B3-A8BBC67C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49135"/>
            <a:ext cx="4977578" cy="613479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Il sistema economico: le principali catene di produzione:</a:t>
            </a:r>
          </a:p>
          <a:p>
            <a:pPr marL="0" indent="0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Macchinari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Automobili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Macchine agricole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Industria alimentare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Edilizia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Moda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Salute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Cultura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Creatività</a:t>
            </a:r>
          </a:p>
        </p:txBody>
      </p:sp>
    </p:spTree>
    <p:extLst>
      <p:ext uri="{BB962C8B-B14F-4D97-AF65-F5344CB8AC3E}">
        <p14:creationId xmlns:p14="http://schemas.microsoft.com/office/powerpoint/2010/main" val="98447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3F2C76-71F6-4C10-A3F9-195C3140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59"/>
            <a:ext cx="10515600" cy="6302327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>
                <a:solidFill>
                  <a:srgbClr val="1F1F1F"/>
                </a:solidFill>
              </a:rPr>
              <a:t>T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emporary</a:t>
            </a:r>
            <a:r>
              <a:rPr lang="it-IT" b="1" i="0" dirty="0">
                <a:solidFill>
                  <a:srgbClr val="1F1F1F"/>
                </a:solidFill>
                <a:effectLst/>
              </a:rPr>
              <a:t> 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contracts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              17% of workers</a:t>
            </a:r>
          </a:p>
          <a:p>
            <a:endParaRPr lang="it-IT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Trade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Tourism</a:t>
            </a:r>
            <a:endParaRPr lang="it-IT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Agricultural</a:t>
            </a:r>
            <a:r>
              <a:rPr lang="it-IT" dirty="0">
                <a:solidFill>
                  <a:srgbClr val="1F1F1F"/>
                </a:solidFill>
              </a:rPr>
              <a:t> activities </a:t>
            </a:r>
          </a:p>
          <a:p>
            <a:pPr marL="0" indent="0">
              <a:buNone/>
            </a:pPr>
            <a:endParaRPr lang="it-IT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b="1" dirty="0"/>
              <a:t>High labour </a:t>
            </a:r>
            <a:r>
              <a:rPr lang="it-IT" b="1" dirty="0" err="1"/>
              <a:t>mobility</a:t>
            </a:r>
            <a:r>
              <a:rPr lang="it-IT" b="1" dirty="0"/>
              <a:t> </a:t>
            </a:r>
            <a:r>
              <a:rPr lang="it-IT" dirty="0"/>
              <a:t>              </a:t>
            </a:r>
            <a:r>
              <a:rPr lang="it-IT" b="0" i="0" dirty="0">
                <a:solidFill>
                  <a:srgbClr val="1F1F1F"/>
                </a:solidFill>
                <a:effectLst/>
              </a:rPr>
              <a:t>service activities</a:t>
            </a:r>
          </a:p>
          <a:p>
            <a:endParaRPr lang="it-IT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education and training       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mathematical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sciences and IT and    </a:t>
            </a:r>
            <a:r>
              <a:rPr lang="en-US" dirty="0">
                <a:solidFill>
                  <a:srgbClr val="1F1F1F"/>
                </a:solidFill>
              </a:rPr>
              <a:t>specialized professions</a:t>
            </a:r>
            <a:r>
              <a:rPr lang="it-IT" dirty="0">
                <a:solidFill>
                  <a:srgbClr val="1F1F1F"/>
                </a:solidFill>
              </a:rPr>
              <a:t>        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engineering</a:t>
            </a:r>
            <a:endParaRPr lang="en-US" b="0" i="0" dirty="0">
              <a:solidFill>
                <a:srgbClr val="1F1F1F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</a:t>
            </a:r>
            <a:endParaRPr lang="it-IT" dirty="0">
              <a:solidFill>
                <a:srgbClr val="1F1F1F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1F54AA5-78D7-407C-A1CF-C139566FB09A}"/>
              </a:ext>
            </a:extLst>
          </p:cNvPr>
          <p:cNvCxnSpPr>
            <a:cxnSpLocks/>
          </p:cNvCxnSpPr>
          <p:nvPr/>
        </p:nvCxnSpPr>
        <p:spPr>
          <a:xfrm>
            <a:off x="4079630" y="633046"/>
            <a:ext cx="1026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BEC5143-EEFF-46D7-A36D-60A3AA6306B2}"/>
              </a:ext>
            </a:extLst>
          </p:cNvPr>
          <p:cNvCxnSpPr/>
          <p:nvPr/>
        </p:nvCxnSpPr>
        <p:spPr>
          <a:xfrm>
            <a:off x="1941342" y="829993"/>
            <a:ext cx="0" cy="57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F34A5D3-279A-4769-8148-A78B8CD529BA}"/>
              </a:ext>
            </a:extLst>
          </p:cNvPr>
          <p:cNvCxnSpPr/>
          <p:nvPr/>
        </p:nvCxnSpPr>
        <p:spPr>
          <a:xfrm>
            <a:off x="4164037" y="3699803"/>
            <a:ext cx="94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0855022-7A10-4E88-B1F7-6FB98505F35E}"/>
              </a:ext>
            </a:extLst>
          </p:cNvPr>
          <p:cNvCxnSpPr/>
          <p:nvPr/>
        </p:nvCxnSpPr>
        <p:spPr>
          <a:xfrm>
            <a:off x="2489983" y="3826413"/>
            <a:ext cx="0" cy="6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3265997-166B-42FB-BE61-C9C79A52FFB6}"/>
              </a:ext>
            </a:extLst>
          </p:cNvPr>
          <p:cNvCxnSpPr>
            <a:cxnSpLocks/>
          </p:cNvCxnSpPr>
          <p:nvPr/>
        </p:nvCxnSpPr>
        <p:spPr>
          <a:xfrm>
            <a:off x="4141767" y="3826413"/>
            <a:ext cx="1195754" cy="703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2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91842-DB2A-44DF-AFF3-AE1ECDE2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4"/>
            <a:ext cx="10515600" cy="5895609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Contratti a tempo determinato              </a:t>
            </a:r>
            <a:r>
              <a:rPr lang="it-IT" dirty="0"/>
              <a:t>17% dei lavoratori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Commercio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Turismo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Attività agricole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Elevata mobilità del lavoro                               </a:t>
            </a:r>
            <a:r>
              <a:rPr lang="it-IT" dirty="0"/>
              <a:t>attività di servizi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Professioni specializzate in industria             scienze matematiche,</a:t>
            </a:r>
          </a:p>
          <a:p>
            <a:pPr marL="0" indent="0">
              <a:buNone/>
            </a:pPr>
            <a:r>
              <a:rPr lang="it-IT" dirty="0"/>
              <a:t>           e formazione                                        informatica e ingegneria          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69C4F32-E32E-4220-A803-7955DDE4D167}"/>
              </a:ext>
            </a:extLst>
          </p:cNvPr>
          <p:cNvCxnSpPr/>
          <p:nvPr/>
        </p:nvCxnSpPr>
        <p:spPr>
          <a:xfrm>
            <a:off x="5636029" y="548640"/>
            <a:ext cx="881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05461BE-9668-4F56-AB36-3BEDE501297C}"/>
              </a:ext>
            </a:extLst>
          </p:cNvPr>
          <p:cNvCxnSpPr/>
          <p:nvPr/>
        </p:nvCxnSpPr>
        <p:spPr>
          <a:xfrm>
            <a:off x="5203767" y="3574473"/>
            <a:ext cx="1895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A4A91F8-AFDD-4C1E-96DF-BB1A8D605BC1}"/>
              </a:ext>
            </a:extLst>
          </p:cNvPr>
          <p:cNvCxnSpPr/>
          <p:nvPr/>
        </p:nvCxnSpPr>
        <p:spPr>
          <a:xfrm>
            <a:off x="3192087" y="3790604"/>
            <a:ext cx="0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DC6D838-7185-403D-B94A-F86419D5493C}"/>
              </a:ext>
            </a:extLst>
          </p:cNvPr>
          <p:cNvCxnSpPr/>
          <p:nvPr/>
        </p:nvCxnSpPr>
        <p:spPr>
          <a:xfrm>
            <a:off x="5187141" y="3841760"/>
            <a:ext cx="1778924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5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5ADCC-DE24-4286-957E-4E91EFF4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AVAILABLE JOBS?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000AF-544E-47BD-917D-531D2CA4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    </a:t>
            </a:r>
            <a:r>
              <a:rPr lang="it-IT" b="1" dirty="0" err="1"/>
              <a:t>Hires</a:t>
            </a:r>
            <a:r>
              <a:rPr lang="it-IT" b="1" dirty="0"/>
              <a:t> </a:t>
            </a:r>
            <a:r>
              <a:rPr lang="it-IT" dirty="0"/>
              <a:t>                               23.260 </a:t>
            </a:r>
            <a:r>
              <a:rPr lang="it-IT" dirty="0" err="1"/>
              <a:t>professionals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81% </a:t>
            </a:r>
            <a:r>
              <a:rPr lang="it-IT" dirty="0" err="1"/>
              <a:t>fixed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contracts</a:t>
            </a:r>
            <a:r>
              <a:rPr lang="it-IT" dirty="0"/>
              <a:t>      19%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contracts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T</a:t>
            </a:r>
            <a:r>
              <a:rPr lang="it-IT" b="0" i="0" dirty="0">
                <a:solidFill>
                  <a:srgbClr val="1F1F1F"/>
                </a:solidFill>
                <a:effectLst/>
              </a:rPr>
              <a:t>he services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sector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(73%)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E</a:t>
            </a:r>
            <a:r>
              <a:rPr lang="en-US" b="0" i="0" dirty="0">
                <a:solidFill>
                  <a:srgbClr val="1F1F1F"/>
                </a:solidFill>
                <a:effectLst/>
              </a:rPr>
              <a:t>nterprises employing fewer than 50 people (62%)</a:t>
            </a:r>
            <a:endParaRPr lang="it-IT" b="0" i="0" dirty="0">
              <a:solidFill>
                <a:srgbClr val="1F1F1F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5E01662-C1DB-4C1A-88FA-21E2D504504F}"/>
              </a:ext>
            </a:extLst>
          </p:cNvPr>
          <p:cNvCxnSpPr>
            <a:cxnSpLocks/>
          </p:cNvCxnSpPr>
          <p:nvPr/>
        </p:nvCxnSpPr>
        <p:spPr>
          <a:xfrm>
            <a:off x="2208628" y="2067951"/>
            <a:ext cx="2271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53F22BB-AD3A-48ED-AA3E-00905B7F6CB4}"/>
              </a:ext>
            </a:extLst>
          </p:cNvPr>
          <p:cNvCxnSpPr/>
          <p:nvPr/>
        </p:nvCxnSpPr>
        <p:spPr>
          <a:xfrm flipH="1">
            <a:off x="4339882" y="2349305"/>
            <a:ext cx="295421" cy="6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9E929D3-ACAB-44C4-9D81-9045694E6EED}"/>
              </a:ext>
            </a:extLst>
          </p:cNvPr>
          <p:cNvCxnSpPr>
            <a:cxnSpLocks/>
          </p:cNvCxnSpPr>
          <p:nvPr/>
        </p:nvCxnSpPr>
        <p:spPr>
          <a:xfrm>
            <a:off x="7289412" y="2349305"/>
            <a:ext cx="351692" cy="6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BA2CD7B-4B2B-4BFA-B8BD-BCA651C4A7E3}"/>
              </a:ext>
            </a:extLst>
          </p:cNvPr>
          <p:cNvCxnSpPr/>
          <p:nvPr/>
        </p:nvCxnSpPr>
        <p:spPr>
          <a:xfrm>
            <a:off x="1519311" y="2349305"/>
            <a:ext cx="0" cy="142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FF0CC349-78D7-468D-BE0C-40931461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97" y="4001294"/>
            <a:ext cx="2959324" cy="25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AD29D-5B1C-457F-AF7B-51DAEA5A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489"/>
            <a:ext cx="10515600" cy="5867474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 SONO I LAVORI DISPONIBILI?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Assunzioni   </a:t>
            </a:r>
            <a:r>
              <a:rPr lang="it-IT" dirty="0"/>
              <a:t>                       23.260 professionisti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81% contratti a tempo                     19% contratti a tempo</a:t>
            </a:r>
          </a:p>
          <a:p>
            <a:pPr marL="0" indent="0">
              <a:buNone/>
            </a:pPr>
            <a:r>
              <a:rPr lang="it-IT" dirty="0"/>
              <a:t>                            determinato                                       indeterminato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Settori del servizio (73%)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Imprese che impiegano meno di 50 persone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E0E4C3F-D1FF-4DB6-A8A8-A49109440C8D}"/>
              </a:ext>
            </a:extLst>
          </p:cNvPr>
          <p:cNvCxnSpPr/>
          <p:nvPr/>
        </p:nvCxnSpPr>
        <p:spPr>
          <a:xfrm>
            <a:off x="2726575" y="1745673"/>
            <a:ext cx="1679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70678BA-8F17-44BA-B22A-71A7B2F58285}"/>
              </a:ext>
            </a:extLst>
          </p:cNvPr>
          <p:cNvCxnSpPr>
            <a:cxnSpLocks/>
          </p:cNvCxnSpPr>
          <p:nvPr/>
        </p:nvCxnSpPr>
        <p:spPr>
          <a:xfrm flipH="1">
            <a:off x="4954385" y="1995055"/>
            <a:ext cx="332510" cy="56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F5576FD-03B2-478E-85C6-35187721CF97}"/>
              </a:ext>
            </a:extLst>
          </p:cNvPr>
          <p:cNvCxnSpPr>
            <a:cxnSpLocks/>
          </p:cNvCxnSpPr>
          <p:nvPr/>
        </p:nvCxnSpPr>
        <p:spPr>
          <a:xfrm>
            <a:off x="7132320" y="2128058"/>
            <a:ext cx="482138" cy="43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47EF55E-A212-4949-A937-900B2A298532}"/>
              </a:ext>
            </a:extLst>
          </p:cNvPr>
          <p:cNvCxnSpPr/>
          <p:nvPr/>
        </p:nvCxnSpPr>
        <p:spPr>
          <a:xfrm>
            <a:off x="1679171" y="1995055"/>
            <a:ext cx="0" cy="192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interni, rosso&#10;&#10;Descrizione generata automaticamente">
            <a:extLst>
              <a:ext uri="{FF2B5EF4-FFF2-40B4-BE49-F238E27FC236}">
                <a16:creationId xmlns:a16="http://schemas.microsoft.com/office/drawing/2014/main" id="{82E44940-26B5-46C8-9EF6-81392F75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135" y="3923607"/>
            <a:ext cx="3003665" cy="26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5EE67-7416-4018-8C0C-852F6AB0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36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EMILIA’S INFORMATION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15031-888F-4873-AA20-5822ABD9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9"/>
            <a:ext cx="10515600" cy="6083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202122"/>
                </a:solidFill>
              </a:rPr>
              <a:t>Emilia Romagna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 administrative region,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Northeast of Italy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               </a:t>
            </a:r>
            <a:r>
              <a:rPr lang="en-US" sz="3600" b="0" i="0" dirty="0">
                <a:solidFill>
                  <a:srgbClr val="202122"/>
                </a:solidFill>
                <a:effectLst/>
              </a:rPr>
              <a:t>area of 22,446 km</a:t>
            </a:r>
            <a:r>
              <a:rPr lang="en-US" sz="3600" b="0" i="0" baseline="30000" dirty="0">
                <a:solidFill>
                  <a:srgbClr val="202122"/>
                </a:solidFill>
                <a:effectLst/>
              </a:rPr>
              <a:t>2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</a:t>
            </a:r>
            <a:r>
              <a:rPr lang="en-US" sz="3600" b="0" i="0" dirty="0">
                <a:solidFill>
                  <a:srgbClr val="202122"/>
                </a:solidFill>
                <a:effectLst/>
              </a:rPr>
              <a:t>about 4.4 million inhabitants.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capital city: Bologna </a:t>
            </a:r>
          </a:p>
          <a:p>
            <a:pPr marL="0" indent="0">
              <a:buNone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200" b="1" dirty="0">
                <a:solidFill>
                  <a:srgbClr val="202122"/>
                </a:solidFill>
                <a:latin typeface="Arial" panose="020B0604020202020204" pitchFamily="34" charset="0"/>
              </a:rPr>
              <a:t>Provinces </a:t>
            </a:r>
            <a:endParaRPr lang="en-US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202122"/>
                </a:solidFill>
              </a:rPr>
              <a:t>Piacenza                         </a:t>
            </a:r>
          </a:p>
          <a:p>
            <a:r>
              <a:rPr lang="en-US" sz="3600" dirty="0">
                <a:solidFill>
                  <a:srgbClr val="202122"/>
                </a:solidFill>
              </a:rPr>
              <a:t>Parma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Reggio Emilia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Modena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Ferrara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Ravenna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Forlì-Cesena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Rimini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AE7E9A8B-33D3-4359-9631-403DE17A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0" y="1828695"/>
            <a:ext cx="3626753" cy="432943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EE1A4CC-8E87-4B0B-B265-BF1F3A371767}"/>
              </a:ext>
            </a:extLst>
          </p:cNvPr>
          <p:cNvCxnSpPr>
            <a:cxnSpLocks/>
          </p:cNvCxnSpPr>
          <p:nvPr/>
        </p:nvCxnSpPr>
        <p:spPr>
          <a:xfrm>
            <a:off x="984738" y="1509080"/>
            <a:ext cx="58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F2BBA5D-25A3-4FAC-90CA-108F2FAA19D3}"/>
              </a:ext>
            </a:extLst>
          </p:cNvPr>
          <p:cNvCxnSpPr>
            <a:cxnSpLocks/>
          </p:cNvCxnSpPr>
          <p:nvPr/>
        </p:nvCxnSpPr>
        <p:spPr>
          <a:xfrm>
            <a:off x="984738" y="1857790"/>
            <a:ext cx="58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A98F8C8-D282-40CD-BB94-AB9FEFFE65C5}"/>
              </a:ext>
            </a:extLst>
          </p:cNvPr>
          <p:cNvCxnSpPr>
            <a:cxnSpLocks/>
          </p:cNvCxnSpPr>
          <p:nvPr/>
        </p:nvCxnSpPr>
        <p:spPr>
          <a:xfrm>
            <a:off x="1049536" y="2514071"/>
            <a:ext cx="630060" cy="2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31B6EE3-EC01-44BD-BE0B-04BAF117BCF7}"/>
              </a:ext>
            </a:extLst>
          </p:cNvPr>
          <p:cNvCxnSpPr>
            <a:cxnSpLocks/>
          </p:cNvCxnSpPr>
          <p:nvPr/>
        </p:nvCxnSpPr>
        <p:spPr>
          <a:xfrm>
            <a:off x="1068878" y="2921261"/>
            <a:ext cx="591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D447E6B-FC7C-4548-BFAD-ED40B174B8E2}"/>
              </a:ext>
            </a:extLst>
          </p:cNvPr>
          <p:cNvCxnSpPr/>
          <p:nvPr/>
        </p:nvCxnSpPr>
        <p:spPr>
          <a:xfrm>
            <a:off x="998806" y="3251449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3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635DE-F51F-49AB-AF14-43C0939D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098"/>
            <a:ext cx="10515600" cy="60772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err="1">
                <a:solidFill>
                  <a:srgbClr val="1F1F1F"/>
                </a:solidFill>
              </a:rPr>
              <a:t>P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rofessionals</a:t>
            </a:r>
            <a:r>
              <a:rPr lang="it-IT" b="1" i="0" dirty="0">
                <a:solidFill>
                  <a:srgbClr val="1F1F1F"/>
                </a:solidFill>
                <a:effectLst/>
              </a:rPr>
              <a:t> to be 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hired</a:t>
            </a:r>
            <a:r>
              <a:rPr lang="it-IT" b="0" i="0" dirty="0">
                <a:solidFill>
                  <a:srgbClr val="1F1F1F"/>
                </a:solidFill>
                <a:effectLst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commercial and services areas (33%)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industrial production and in running of production plants (28%)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managers, specialists and technicians (14%)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F1F1F"/>
                </a:solidFill>
              </a:rPr>
              <a:t>Recruitment from August to </a:t>
            </a:r>
            <a:r>
              <a:rPr lang="en-US" b="1" dirty="0" err="1">
                <a:solidFill>
                  <a:srgbClr val="1F1F1F"/>
                </a:solidFill>
              </a:rPr>
              <a:t>Semptember</a:t>
            </a:r>
            <a:r>
              <a:rPr lang="en-US" b="1" dirty="0">
                <a:solidFill>
                  <a:srgbClr val="1F1F1F"/>
                </a:solidFill>
              </a:rPr>
              <a:t> 2020: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</a:rPr>
              <a:t>                                       </a:t>
            </a:r>
            <a:r>
              <a:rPr lang="en-US" dirty="0">
                <a:solidFill>
                  <a:srgbClr val="1F1F1F"/>
                </a:solidFill>
              </a:rPr>
              <a:t>39.400 professionals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000" dirty="0" err="1">
                <a:solidFill>
                  <a:srgbClr val="1F1F1F"/>
                </a:solidFill>
              </a:rPr>
              <a:t>Tourism</a:t>
            </a:r>
            <a:r>
              <a:rPr lang="it-IT" sz="2000" dirty="0">
                <a:solidFill>
                  <a:srgbClr val="1F1F1F"/>
                </a:solidFill>
              </a:rPr>
              <a:t> and trade services           </a:t>
            </a:r>
            <a:r>
              <a:rPr lang="en-US" sz="2000" dirty="0">
                <a:solidFill>
                  <a:srgbClr val="1F1F1F"/>
                </a:solidFill>
              </a:rPr>
              <a:t>Transport, logistics and warehousing          Personal services</a:t>
            </a:r>
            <a:endParaRPr lang="it-IT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1F1F1F"/>
                </a:solidFill>
              </a:rPr>
              <a:t>(15.360)                                                                  </a:t>
            </a:r>
            <a:r>
              <a:rPr lang="en-US" sz="2000" dirty="0">
                <a:solidFill>
                  <a:srgbClr val="1F1F1F"/>
                </a:solidFill>
              </a:rPr>
              <a:t> (6,040)                                              (5450)</a:t>
            </a:r>
            <a:endParaRPr lang="it-IT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F1F1F"/>
                </a:solidFill>
              </a:rPr>
              <a:t>                                                                                          </a:t>
            </a:r>
            <a:endParaRPr lang="en-US" sz="2000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08E11CB-54B8-4D70-AAEF-4719C1A2FC4F}"/>
              </a:ext>
            </a:extLst>
          </p:cNvPr>
          <p:cNvCxnSpPr/>
          <p:nvPr/>
        </p:nvCxnSpPr>
        <p:spPr>
          <a:xfrm flipH="1">
            <a:off x="3162302" y="4107766"/>
            <a:ext cx="633046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00DEA3C-2BF4-4BF2-A470-704D8A3A1D97}"/>
              </a:ext>
            </a:extLst>
          </p:cNvPr>
          <p:cNvCxnSpPr/>
          <p:nvPr/>
        </p:nvCxnSpPr>
        <p:spPr>
          <a:xfrm>
            <a:off x="5866229" y="4107766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42818C7-660E-42A4-BFFF-A281E6EC0502}"/>
              </a:ext>
            </a:extLst>
          </p:cNvPr>
          <p:cNvCxnSpPr/>
          <p:nvPr/>
        </p:nvCxnSpPr>
        <p:spPr>
          <a:xfrm>
            <a:off x="7381437" y="3981156"/>
            <a:ext cx="1645920" cy="42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6034E7-A8DB-4248-9513-1877BE3C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49224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Professionisti da assumere: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aree commerciali e dei servizi (33%)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Nella produzione industriale e nella gestione degli impianti di produzione (28%)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Dirigenti, specialisti e tecnici (14%)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Reclutati da Agosto a Settembre del 2020:</a:t>
            </a:r>
          </a:p>
          <a:p>
            <a:pPr marL="0" indent="0">
              <a:buNone/>
            </a:pPr>
            <a:r>
              <a:rPr lang="it-IT" dirty="0"/>
              <a:t>                                           39.400 professionisti: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/>
              <a:t>Servizi turistici e commerciali            trasporto, logistica e </a:t>
            </a:r>
            <a:r>
              <a:rPr lang="it-IT" sz="2000" dirty="0" err="1"/>
              <a:t>magazzinagio</a:t>
            </a:r>
            <a:r>
              <a:rPr lang="it-IT" sz="2000" dirty="0"/>
              <a:t>            servizi alla persona</a:t>
            </a:r>
          </a:p>
          <a:p>
            <a:pPr marL="0" indent="0">
              <a:buNone/>
            </a:pPr>
            <a:r>
              <a:rPr lang="it-IT" sz="2000" dirty="0"/>
              <a:t>       (15.360)                                                              (6.040)                                                     (5450)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04AC559-9F9A-47AE-B99C-C0F349618080}"/>
              </a:ext>
            </a:extLst>
          </p:cNvPr>
          <p:cNvCxnSpPr>
            <a:cxnSpLocks/>
          </p:cNvCxnSpPr>
          <p:nvPr/>
        </p:nvCxnSpPr>
        <p:spPr>
          <a:xfrm flipH="1">
            <a:off x="3362500" y="4738255"/>
            <a:ext cx="922018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1C0BB2A-EBF8-441A-A5CA-24D649F5A5C1}"/>
              </a:ext>
            </a:extLst>
          </p:cNvPr>
          <p:cNvCxnSpPr/>
          <p:nvPr/>
        </p:nvCxnSpPr>
        <p:spPr>
          <a:xfrm>
            <a:off x="6096000" y="4738255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68D09EC-0FE0-48B6-9829-389FACAB6649}"/>
              </a:ext>
            </a:extLst>
          </p:cNvPr>
          <p:cNvCxnSpPr>
            <a:cxnSpLocks/>
          </p:cNvCxnSpPr>
          <p:nvPr/>
        </p:nvCxnSpPr>
        <p:spPr>
          <a:xfrm>
            <a:off x="7730836" y="4621876"/>
            <a:ext cx="1030779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4732E-FC3E-40C0-8C70-E122BEBF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AVAILABLE WORKERS?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18D1C2-4453-4168-A127-9FED0546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374494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F1F1F"/>
                </a:solidFill>
                <a:effectLst/>
                <a:latin typeface="Trebuchet MS" panose="020B0603020202020204" pitchFamily="34" charset="0"/>
              </a:rPr>
              <a:t>                      Unemployment rate in 2019 :</a:t>
            </a:r>
          </a:p>
          <a:p>
            <a:pPr marL="0" indent="0">
              <a:buNone/>
            </a:pPr>
            <a:endParaRPr lang="en-US" b="1" i="0" dirty="0">
              <a:solidFill>
                <a:srgbClr val="1F1F1F"/>
              </a:solidFill>
              <a:effectLst/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</a:rPr>
              <a:t>    Lowest one                                                        Highest one</a:t>
            </a:r>
            <a:endParaRPr lang="en-US" b="1" i="0" dirty="0">
              <a:solidFill>
                <a:srgbClr val="1F1F1F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Reggio Emilia 4%                                         1.  Ferrara 8,7%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Bologna 4,4%                                               2. Rimini  8%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Parma 4,9%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1F1F1F"/>
                </a:solidFill>
              </a:rPr>
              <a:t>T</a:t>
            </a:r>
            <a:r>
              <a:rPr lang="en-US" b="0" i="0" dirty="0">
                <a:solidFill>
                  <a:srgbClr val="1F1F1F"/>
                </a:solidFill>
                <a:effectLst/>
              </a:rPr>
              <a:t>he average regional unemployment rate (5.5%)</a:t>
            </a:r>
          </a:p>
          <a:p>
            <a:pPr marL="0" indent="0" algn="ctr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1F1F1F"/>
                </a:solidFill>
                <a:effectLst/>
              </a:rPr>
              <a:t>lower than the Italian average (10%)</a:t>
            </a:r>
            <a:endParaRPr lang="en-US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8D34BBD-5E28-411C-BA17-BBFC7A65F610}"/>
              </a:ext>
            </a:extLst>
          </p:cNvPr>
          <p:cNvCxnSpPr/>
          <p:nvPr/>
        </p:nvCxnSpPr>
        <p:spPr>
          <a:xfrm>
            <a:off x="6231988" y="5387926"/>
            <a:ext cx="0" cy="57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9E170A7-F3E5-4923-8951-663CF6CB5631}"/>
              </a:ext>
            </a:extLst>
          </p:cNvPr>
          <p:cNvCxnSpPr/>
          <p:nvPr/>
        </p:nvCxnSpPr>
        <p:spPr>
          <a:xfrm flipH="1">
            <a:off x="2931942" y="1716259"/>
            <a:ext cx="618978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087AF67-5F9E-4DA9-9ECF-591F9F033992}"/>
              </a:ext>
            </a:extLst>
          </p:cNvPr>
          <p:cNvCxnSpPr>
            <a:cxnSpLocks/>
          </p:cNvCxnSpPr>
          <p:nvPr/>
        </p:nvCxnSpPr>
        <p:spPr>
          <a:xfrm>
            <a:off x="7522698" y="1737360"/>
            <a:ext cx="611945" cy="611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9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53EC5A-8C8C-4381-8089-8E58C8F0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625"/>
            <a:ext cx="10515600" cy="62741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DOVE SONO DISPONIBILI I LAVORATORI?</a:t>
            </a:r>
          </a:p>
          <a:p>
            <a:pPr marL="0" indent="0" algn="ctr">
              <a:buNone/>
            </a:pPr>
            <a:r>
              <a:rPr lang="it-IT" b="1" dirty="0"/>
              <a:t>Tasso di disoccupazione nel 2019: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     Il più basso:                                                            Il più alto: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Reggio Emilia 4%                                                 1. Ferrara 8,7%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Bologna 4,4%                                                       2. Rimini 8%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Parma 4,9%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</a:t>
            </a:r>
          </a:p>
          <a:p>
            <a:pPr marL="0" indent="0">
              <a:buNone/>
            </a:pPr>
            <a:r>
              <a:rPr lang="it-IT" dirty="0"/>
              <a:t>                 Tasso medio di disoccupazione regionale è 5,5%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  <a:p>
            <a:pPr marL="0" indent="0">
              <a:buNone/>
            </a:pPr>
            <a:r>
              <a:rPr lang="it-IT" dirty="0"/>
              <a:t>                             inferiore alla media italiana (10%)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83567DF-F009-488A-B2F3-6D39BF5BD6DB}"/>
              </a:ext>
            </a:extLst>
          </p:cNvPr>
          <p:cNvCxnSpPr/>
          <p:nvPr/>
        </p:nvCxnSpPr>
        <p:spPr>
          <a:xfrm>
            <a:off x="5785658" y="5104015"/>
            <a:ext cx="0" cy="56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9F39EE5-510C-4614-8F94-844DD8955746}"/>
              </a:ext>
            </a:extLst>
          </p:cNvPr>
          <p:cNvCxnSpPr>
            <a:cxnSpLocks/>
          </p:cNvCxnSpPr>
          <p:nvPr/>
        </p:nvCxnSpPr>
        <p:spPr>
          <a:xfrm flipH="1">
            <a:off x="3381547" y="1529542"/>
            <a:ext cx="502228" cy="56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5B3A4C0-2C50-4D65-B297-17AD5E017DFB}"/>
              </a:ext>
            </a:extLst>
          </p:cNvPr>
          <p:cNvCxnSpPr>
            <a:cxnSpLocks/>
          </p:cNvCxnSpPr>
          <p:nvPr/>
        </p:nvCxnSpPr>
        <p:spPr>
          <a:xfrm>
            <a:off x="7392265" y="1512916"/>
            <a:ext cx="453045" cy="56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EC2C5-A93A-4083-9ED3-E5D1C26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3" y="20786"/>
            <a:ext cx="10515600" cy="1083847"/>
          </a:xfrm>
        </p:spPr>
        <p:txBody>
          <a:bodyPr/>
          <a:lstStyle/>
          <a:p>
            <a:pPr algn="ctr"/>
            <a:r>
              <a:rPr lang="it-IT" dirty="0"/>
              <a:t>           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SULL’EMILIA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32C48-6807-417D-A1AE-C3CB3A2D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602"/>
            <a:ext cx="10515600" cy="5901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b="1" dirty="0"/>
              <a:t>Emilia Romagna</a:t>
            </a:r>
          </a:p>
          <a:p>
            <a:pPr marL="0" indent="0">
              <a:buNone/>
            </a:pPr>
            <a:r>
              <a:rPr lang="it-IT" sz="8000" dirty="0"/>
              <a:t>             Regione amministrativa </a:t>
            </a:r>
          </a:p>
          <a:p>
            <a:pPr marL="0" indent="0">
              <a:buNone/>
            </a:pPr>
            <a:r>
              <a:rPr lang="it-IT" sz="8000" dirty="0"/>
              <a:t>             A nord dell’Italia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/>
              <a:t>             Area di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22,446 km</a:t>
            </a:r>
            <a:r>
              <a:rPr kumimoji="0" lang="en-US" sz="8000" b="0" i="0" u="none" strike="noStrike" kern="1200" cap="none" spc="0" normalizeH="0" baseline="3000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it-IT" sz="8000" dirty="0"/>
              <a:t>  </a:t>
            </a:r>
          </a:p>
          <a:p>
            <a:pPr marL="0" indent="0">
              <a:buNone/>
            </a:pPr>
            <a:r>
              <a:rPr lang="it-IT" sz="8000" dirty="0"/>
              <a:t>             4,4 milioni di abitanti</a:t>
            </a:r>
          </a:p>
          <a:p>
            <a:pPr marL="0" indent="0">
              <a:buNone/>
            </a:pPr>
            <a:r>
              <a:rPr lang="it-IT" sz="8000" dirty="0"/>
              <a:t>             Capoluogo di regione: Bologna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en-US" sz="9600" b="1" dirty="0">
                <a:solidFill>
                  <a:srgbClr val="202122"/>
                </a:solidFill>
                <a:latin typeface="Arial" panose="020B0604020202020204" pitchFamily="34" charset="0"/>
              </a:rPr>
              <a:t>Province</a:t>
            </a:r>
            <a:endParaRPr lang="en-US" sz="9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Piacenza                         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Parma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Reggio Emilia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Modena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Ferrara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Ravenna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Forlì-Cesena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Rimini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   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6F6009F-3660-45AA-AB95-FDC080CD8B35}"/>
              </a:ext>
            </a:extLst>
          </p:cNvPr>
          <p:cNvCxnSpPr/>
          <p:nvPr/>
        </p:nvCxnSpPr>
        <p:spPr>
          <a:xfrm>
            <a:off x="838200" y="1519311"/>
            <a:ext cx="667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3B8B68C-1508-41A4-84B9-8D2261F00061}"/>
              </a:ext>
            </a:extLst>
          </p:cNvPr>
          <p:cNvCxnSpPr>
            <a:cxnSpLocks/>
          </p:cNvCxnSpPr>
          <p:nvPr/>
        </p:nvCxnSpPr>
        <p:spPr>
          <a:xfrm>
            <a:off x="838200" y="1800665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FDAA96D-F889-4220-ADDF-9C60CE5DA761}"/>
              </a:ext>
            </a:extLst>
          </p:cNvPr>
          <p:cNvCxnSpPr/>
          <p:nvPr/>
        </p:nvCxnSpPr>
        <p:spPr>
          <a:xfrm>
            <a:off x="838200" y="3179299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174975B-0FFF-4FAA-B0E9-E4EC9B4E6471}"/>
              </a:ext>
            </a:extLst>
          </p:cNvPr>
          <p:cNvCxnSpPr/>
          <p:nvPr/>
        </p:nvCxnSpPr>
        <p:spPr>
          <a:xfrm>
            <a:off x="838200" y="2405575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A5D7331-BD0F-4246-BB75-59546427D6EC}"/>
              </a:ext>
            </a:extLst>
          </p:cNvPr>
          <p:cNvCxnSpPr/>
          <p:nvPr/>
        </p:nvCxnSpPr>
        <p:spPr>
          <a:xfrm>
            <a:off x="838200" y="2813538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F9C6307-2B90-4281-B301-78B53EE6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35" y="1899997"/>
            <a:ext cx="3351960" cy="40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371BF-39B6-4C24-BAA9-B9E49C7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Cultural </a:t>
            </a:r>
            <a:r>
              <a:rPr lang="it-IT" sz="2800" b="1" dirty="0" err="1">
                <a:latin typeface="+mn-lt"/>
              </a:rPr>
              <a:t>offers</a:t>
            </a:r>
            <a:endParaRPr lang="it-IT" sz="2800" b="1" dirty="0">
              <a:latin typeface="+mn-lt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189A4A3-59E7-427A-B8B4-00D589F80895}"/>
              </a:ext>
            </a:extLst>
          </p:cNvPr>
          <p:cNvCxnSpPr>
            <a:cxnSpLocks/>
          </p:cNvCxnSpPr>
          <p:nvPr/>
        </p:nvCxnSpPr>
        <p:spPr>
          <a:xfrm flipH="1">
            <a:off x="2810934" y="1134319"/>
            <a:ext cx="2119881" cy="112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18B919A-DE10-48FF-A746-08DD7C001E9E}"/>
              </a:ext>
            </a:extLst>
          </p:cNvPr>
          <p:cNvCxnSpPr>
            <a:cxnSpLocks/>
          </p:cNvCxnSpPr>
          <p:nvPr/>
        </p:nvCxnSpPr>
        <p:spPr>
          <a:xfrm>
            <a:off x="6107289" y="1286933"/>
            <a:ext cx="0" cy="9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33C249E-7198-4292-9952-92E554C97ED4}"/>
              </a:ext>
            </a:extLst>
          </p:cNvPr>
          <p:cNvCxnSpPr>
            <a:cxnSpLocks/>
          </p:cNvCxnSpPr>
          <p:nvPr/>
        </p:nvCxnSpPr>
        <p:spPr>
          <a:xfrm>
            <a:off x="7384648" y="1134319"/>
            <a:ext cx="1996419" cy="100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B9B9B8-3095-499F-8B92-B9AE6439EB91}"/>
              </a:ext>
            </a:extLst>
          </p:cNvPr>
          <p:cNvSpPr txBox="1"/>
          <p:nvPr/>
        </p:nvSpPr>
        <p:spPr>
          <a:xfrm>
            <a:off x="1978378" y="2257778"/>
            <a:ext cx="87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Art City                     UNESCO Heritage              </a:t>
            </a:r>
            <a:r>
              <a:rPr lang="it-IT" sz="2800" dirty="0" err="1"/>
              <a:t>Craftsmanship</a:t>
            </a:r>
            <a:endParaRPr lang="it-IT" sz="28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4EE4C7B-448A-4FF0-916B-9EACED7530D7}"/>
              </a:ext>
            </a:extLst>
          </p:cNvPr>
          <p:cNvCxnSpPr>
            <a:cxnSpLocks/>
          </p:cNvCxnSpPr>
          <p:nvPr/>
        </p:nvCxnSpPr>
        <p:spPr>
          <a:xfrm>
            <a:off x="2585156" y="2780997"/>
            <a:ext cx="0" cy="45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65CDF6F-ECCE-42B4-B04F-D5FCCAAFF3E5}"/>
              </a:ext>
            </a:extLst>
          </p:cNvPr>
          <p:cNvCxnSpPr/>
          <p:nvPr/>
        </p:nvCxnSpPr>
        <p:spPr>
          <a:xfrm>
            <a:off x="6107289" y="2780998"/>
            <a:ext cx="0" cy="5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1F126DE-D474-48B7-A543-6488764FE783}"/>
              </a:ext>
            </a:extLst>
          </p:cNvPr>
          <p:cNvCxnSpPr/>
          <p:nvPr/>
        </p:nvCxnSpPr>
        <p:spPr>
          <a:xfrm>
            <a:off x="9527822" y="2780998"/>
            <a:ext cx="0" cy="5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1807D7-5E10-43DD-A271-420CF7B52453}"/>
              </a:ext>
            </a:extLst>
          </p:cNvPr>
          <p:cNvSpPr txBox="1"/>
          <p:nvPr/>
        </p:nvSpPr>
        <p:spPr>
          <a:xfrm>
            <a:off x="1873986" y="3338339"/>
            <a:ext cx="189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Reggio Emilia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48CD1A-0A8B-4559-BF0E-06E68786309C}"/>
              </a:ext>
            </a:extLst>
          </p:cNvPr>
          <p:cNvSpPr txBox="1"/>
          <p:nvPr/>
        </p:nvSpPr>
        <p:spPr>
          <a:xfrm>
            <a:off x="5249337" y="3348088"/>
            <a:ext cx="17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24019B-FC22-4F10-BBC6-468BABDAA55E}"/>
              </a:ext>
            </a:extLst>
          </p:cNvPr>
          <p:cNvSpPr txBox="1"/>
          <p:nvPr/>
        </p:nvSpPr>
        <p:spPr>
          <a:xfrm>
            <a:off x="8658578" y="3348088"/>
            <a:ext cx="285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Metalworking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Fabric</a:t>
            </a:r>
            <a:r>
              <a:rPr lang="it-IT" dirty="0"/>
              <a:t>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art of </a:t>
            </a:r>
            <a:r>
              <a:rPr lang="it-IT" dirty="0" err="1"/>
              <a:t>weaving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mosaic</a:t>
            </a:r>
            <a:r>
              <a:rPr lang="it-IT" dirty="0"/>
              <a:t> and the stone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55342CC-AB55-42BD-A397-7FADBF6B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12" y="4341656"/>
            <a:ext cx="2975176" cy="198345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7B482F-DFB3-4C5F-A94B-C4AAAA179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16" y="4793465"/>
            <a:ext cx="2322412" cy="15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D07EB-0126-4F4F-958C-C3C36F15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Offerte culturali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C0E4288-E1B8-4076-B187-133A8699F573}"/>
              </a:ext>
            </a:extLst>
          </p:cNvPr>
          <p:cNvCxnSpPr>
            <a:cxnSpLocks/>
          </p:cNvCxnSpPr>
          <p:nvPr/>
        </p:nvCxnSpPr>
        <p:spPr>
          <a:xfrm>
            <a:off x="6096000" y="1219200"/>
            <a:ext cx="0" cy="111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F9F56E8-613E-4B08-A0CC-1364AB9E66D8}"/>
              </a:ext>
            </a:extLst>
          </p:cNvPr>
          <p:cNvCxnSpPr>
            <a:cxnSpLocks/>
          </p:cNvCxnSpPr>
          <p:nvPr/>
        </p:nvCxnSpPr>
        <p:spPr>
          <a:xfrm>
            <a:off x="7292623" y="1209311"/>
            <a:ext cx="1841950" cy="996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A448E72-05DE-41B9-A2EE-1D76B66E1376}"/>
              </a:ext>
            </a:extLst>
          </p:cNvPr>
          <p:cNvCxnSpPr>
            <a:cxnSpLocks/>
          </p:cNvCxnSpPr>
          <p:nvPr/>
        </p:nvCxnSpPr>
        <p:spPr>
          <a:xfrm flipH="1">
            <a:off x="2912882" y="1219200"/>
            <a:ext cx="1986496" cy="98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3BAECC-CDB3-42F2-97AF-2563A99FCA86}"/>
              </a:ext>
            </a:extLst>
          </p:cNvPr>
          <p:cNvSpPr txBox="1"/>
          <p:nvPr/>
        </p:nvSpPr>
        <p:spPr>
          <a:xfrm>
            <a:off x="2073902" y="2413262"/>
            <a:ext cx="927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Città d’arte             Patrimonio UNESCO             Artigianato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4790DCF-1763-40B5-B7E2-135B8D78E73E}"/>
              </a:ext>
            </a:extLst>
          </p:cNvPr>
          <p:cNvCxnSpPr/>
          <p:nvPr/>
        </p:nvCxnSpPr>
        <p:spPr>
          <a:xfrm>
            <a:off x="2912882" y="2936482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8A605D-9025-41F9-A16C-4FBEAC2FF230}"/>
              </a:ext>
            </a:extLst>
          </p:cNvPr>
          <p:cNvSpPr txBox="1"/>
          <p:nvPr/>
        </p:nvSpPr>
        <p:spPr>
          <a:xfrm>
            <a:off x="2043658" y="3429000"/>
            <a:ext cx="2111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Reggio Emilia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0D857B3-EFEC-46AE-80A1-2227D87D5212}"/>
              </a:ext>
            </a:extLst>
          </p:cNvPr>
          <p:cNvCxnSpPr/>
          <p:nvPr/>
        </p:nvCxnSpPr>
        <p:spPr>
          <a:xfrm>
            <a:off x="6096000" y="2903456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FB6994-98C0-43F6-A1F0-61C21A1D0345}"/>
              </a:ext>
            </a:extLst>
          </p:cNvPr>
          <p:cNvSpPr txBox="1"/>
          <p:nvPr/>
        </p:nvSpPr>
        <p:spPr>
          <a:xfrm>
            <a:off x="5398416" y="3443141"/>
            <a:ext cx="158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4C18B79-8555-4231-8C04-C8F6D8409417}"/>
              </a:ext>
            </a:extLst>
          </p:cNvPr>
          <p:cNvCxnSpPr/>
          <p:nvPr/>
        </p:nvCxnSpPr>
        <p:spPr>
          <a:xfrm>
            <a:off x="9389097" y="2903456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FA4009-0261-4DC7-B7DE-E3DCB5E910F2}"/>
              </a:ext>
            </a:extLst>
          </p:cNvPr>
          <p:cNvSpPr txBox="1"/>
          <p:nvPr/>
        </p:nvSpPr>
        <p:spPr>
          <a:xfrm>
            <a:off x="8589390" y="3443141"/>
            <a:ext cx="298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Lavorazione dei metalli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Lavorazione del tessuto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L’arte dell’intreccio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mosaico e la pietra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8C05B38-F139-4C7E-987C-A9FC885F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45" y="4505407"/>
            <a:ext cx="2975106" cy="198746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D44A218-4836-431B-9E53-20630E76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360" y="4906328"/>
            <a:ext cx="2322777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B72FB-FC4F-4044-9E0B-DC2C9221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err="1">
                <a:latin typeface="+mn-lt"/>
              </a:rPr>
              <a:t>Migratory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phenomena</a:t>
            </a:r>
            <a:endParaRPr lang="it-IT" sz="2800" b="1" dirty="0">
              <a:latin typeface="+mn-lt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E5DD291-2579-4F65-8D2E-703AC8D6121B}"/>
              </a:ext>
            </a:extLst>
          </p:cNvPr>
          <p:cNvCxnSpPr/>
          <p:nvPr/>
        </p:nvCxnSpPr>
        <p:spPr>
          <a:xfrm flipH="1">
            <a:off x="2939970" y="1261641"/>
            <a:ext cx="1331088" cy="94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3ED2C7D-72E7-47D4-A16F-0C11F7EF25B0}"/>
              </a:ext>
            </a:extLst>
          </p:cNvPr>
          <p:cNvCxnSpPr>
            <a:cxnSpLocks/>
          </p:cNvCxnSpPr>
          <p:nvPr/>
        </p:nvCxnSpPr>
        <p:spPr>
          <a:xfrm>
            <a:off x="7917084" y="1261641"/>
            <a:ext cx="1319513" cy="94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96BE37-92C6-459D-BA3D-D90FFE5BC5A5}"/>
              </a:ext>
            </a:extLst>
          </p:cNvPr>
          <p:cNvSpPr txBox="1"/>
          <p:nvPr/>
        </p:nvSpPr>
        <p:spPr>
          <a:xfrm>
            <a:off x="1215341" y="2325594"/>
            <a:ext cx="1041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Non-EU </a:t>
            </a:r>
            <a:r>
              <a:rPr lang="it-IT" sz="2800" dirty="0" err="1"/>
              <a:t>citizens</a:t>
            </a:r>
            <a:r>
              <a:rPr lang="it-IT" sz="2800" dirty="0"/>
              <a:t>                                          </a:t>
            </a:r>
            <a:r>
              <a:rPr lang="it-IT" sz="2800" dirty="0" err="1"/>
              <a:t>Unscheduled</a:t>
            </a:r>
            <a:r>
              <a:rPr lang="it-IT" sz="2800" dirty="0"/>
              <a:t> </a:t>
            </a:r>
            <a:r>
              <a:rPr lang="it-IT" sz="2800" dirty="0" err="1"/>
              <a:t>migratory</a:t>
            </a:r>
            <a:r>
              <a:rPr lang="it-IT" sz="2800" dirty="0"/>
              <a:t> flows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6E0E346-C438-4C8C-9C24-C4DA21B27745}"/>
              </a:ext>
            </a:extLst>
          </p:cNvPr>
          <p:cNvCxnSpPr/>
          <p:nvPr/>
        </p:nvCxnSpPr>
        <p:spPr>
          <a:xfrm>
            <a:off x="2442258" y="2848814"/>
            <a:ext cx="0" cy="58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5E2EBF5-6AAC-4EBF-B84C-A00AA670F3BD}"/>
              </a:ext>
            </a:extLst>
          </p:cNvPr>
          <p:cNvCxnSpPr/>
          <p:nvPr/>
        </p:nvCxnSpPr>
        <p:spPr>
          <a:xfrm>
            <a:off x="9144000" y="2848814"/>
            <a:ext cx="0" cy="58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861A76-7F11-4461-9D74-B0D08C597EDA}"/>
              </a:ext>
            </a:extLst>
          </p:cNvPr>
          <p:cNvSpPr txBox="1"/>
          <p:nvPr/>
        </p:nvSpPr>
        <p:spPr>
          <a:xfrm>
            <a:off x="1828800" y="3530808"/>
            <a:ext cx="255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420.312 (2019)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51C744-6CA5-498C-84DA-9063DFF8DAF2}"/>
              </a:ext>
            </a:extLst>
          </p:cNvPr>
          <p:cNvSpPr txBox="1"/>
          <p:nvPr/>
        </p:nvSpPr>
        <p:spPr>
          <a:xfrm>
            <a:off x="8576840" y="3530808"/>
            <a:ext cx="327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9.406 (2019)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BCFBD61-20EF-483C-9E5F-896AB403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61" y="3879276"/>
            <a:ext cx="4891692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2F3DF-572C-43ED-BADE-0F6A414C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Fenomeni migratori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190B046-66D4-436F-985D-F667E273CA8A}"/>
              </a:ext>
            </a:extLst>
          </p:cNvPr>
          <p:cNvCxnSpPr>
            <a:cxnSpLocks/>
          </p:cNvCxnSpPr>
          <p:nvPr/>
        </p:nvCxnSpPr>
        <p:spPr>
          <a:xfrm flipH="1">
            <a:off x="2604304" y="1203767"/>
            <a:ext cx="1851950" cy="113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4C67D-8A72-41D2-9955-FFF250FFD475}"/>
              </a:ext>
            </a:extLst>
          </p:cNvPr>
          <p:cNvSpPr txBox="1"/>
          <p:nvPr/>
        </p:nvSpPr>
        <p:spPr>
          <a:xfrm>
            <a:off x="1319514" y="2384385"/>
            <a:ext cx="1103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Cittadini extra Ue                                     Flussi migratori non programmati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35410C8-388A-41D0-AE0F-11885CD68D36}"/>
              </a:ext>
            </a:extLst>
          </p:cNvPr>
          <p:cNvCxnSpPr/>
          <p:nvPr/>
        </p:nvCxnSpPr>
        <p:spPr>
          <a:xfrm>
            <a:off x="7662441" y="1203767"/>
            <a:ext cx="1666754" cy="108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0152CAB-77E7-4565-A964-1807FC87B2A9}"/>
              </a:ext>
            </a:extLst>
          </p:cNvPr>
          <p:cNvCxnSpPr/>
          <p:nvPr/>
        </p:nvCxnSpPr>
        <p:spPr>
          <a:xfrm>
            <a:off x="2604304" y="2907605"/>
            <a:ext cx="0" cy="52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F7EDD29-C51F-42B1-8871-38558AA76918}"/>
              </a:ext>
            </a:extLst>
          </p:cNvPr>
          <p:cNvCxnSpPr/>
          <p:nvPr/>
        </p:nvCxnSpPr>
        <p:spPr>
          <a:xfrm>
            <a:off x="9329195" y="2907605"/>
            <a:ext cx="0" cy="52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62B79D-E639-493E-9B37-043963CA32B8}"/>
              </a:ext>
            </a:extLst>
          </p:cNvPr>
          <p:cNvSpPr txBox="1"/>
          <p:nvPr/>
        </p:nvSpPr>
        <p:spPr>
          <a:xfrm>
            <a:off x="1898251" y="3646025"/>
            <a:ext cx="32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420.312 (2019)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7535F6-EAED-41FF-B1EB-033D30FDA4AA}"/>
              </a:ext>
            </a:extLst>
          </p:cNvPr>
          <p:cNvSpPr txBox="1"/>
          <p:nvPr/>
        </p:nvSpPr>
        <p:spPr>
          <a:xfrm>
            <a:off x="8750461" y="3646025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9.406 (2019)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E83950E-06C8-44E6-A236-D01A19B0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5" y="3845443"/>
            <a:ext cx="4920349" cy="26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4BC07-C740-D444-AD73-8D8587B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MARKET OVERVIEW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24EEAD-15ED-8443-8028-235D75F2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5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 labour market </a:t>
            </a:r>
            <a:r>
              <a:rPr lang="it-IT" b="1" dirty="0" err="1"/>
              <a:t>active</a:t>
            </a:r>
            <a:r>
              <a:rPr lang="it-IT" b="1" dirty="0"/>
              <a:t> people</a:t>
            </a:r>
            <a:r>
              <a:rPr lang="it-IT" dirty="0"/>
              <a:t>         2.2 </a:t>
            </a:r>
            <a:r>
              <a:rPr lang="it-IT" dirty="0" err="1"/>
              <a:t>milion</a:t>
            </a: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455B5C8-7782-DF49-B0B4-60D4A8BC45BA}"/>
              </a:ext>
            </a:extLst>
          </p:cNvPr>
          <p:cNvCxnSpPr/>
          <p:nvPr/>
        </p:nvCxnSpPr>
        <p:spPr>
          <a:xfrm>
            <a:off x="7225440" y="2075730"/>
            <a:ext cx="599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A31DC69-6EB7-484B-8CDB-2274C1F059D3}"/>
              </a:ext>
            </a:extLst>
          </p:cNvPr>
          <p:cNvCxnSpPr/>
          <p:nvPr/>
        </p:nvCxnSpPr>
        <p:spPr>
          <a:xfrm>
            <a:off x="6096000" y="2077117"/>
            <a:ext cx="0" cy="4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8C0709-E284-134B-BAE8-42612F1479E4}"/>
              </a:ext>
            </a:extLst>
          </p:cNvPr>
          <p:cNvSpPr txBox="1"/>
          <p:nvPr/>
        </p:nvSpPr>
        <p:spPr>
          <a:xfrm>
            <a:off x="3151123" y="2583206"/>
            <a:ext cx="588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50 % of  </a:t>
            </a:r>
            <a:r>
              <a:rPr lang="it-IT" sz="2800" dirty="0" err="1"/>
              <a:t>total</a:t>
            </a:r>
            <a:r>
              <a:rPr lang="it-IT" sz="2800" dirty="0"/>
              <a:t> </a:t>
            </a:r>
            <a:r>
              <a:rPr lang="it-IT" sz="2800" dirty="0" err="1"/>
              <a:t>population</a:t>
            </a:r>
            <a:r>
              <a:rPr lang="it-IT" sz="2800" dirty="0"/>
              <a:t>  ( 4.4 </a:t>
            </a:r>
            <a:r>
              <a:rPr lang="it-IT" sz="2800" dirty="0" err="1"/>
              <a:t>milion</a:t>
            </a:r>
            <a:r>
              <a:rPr lang="it-IT" sz="2800" dirty="0"/>
              <a:t> 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8F5AEE8-14E6-B445-A4E9-DF1632FC1DE7}"/>
              </a:ext>
            </a:extLst>
          </p:cNvPr>
          <p:cNvCxnSpPr/>
          <p:nvPr/>
        </p:nvCxnSpPr>
        <p:spPr>
          <a:xfrm>
            <a:off x="6096000" y="3177786"/>
            <a:ext cx="0" cy="57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051B95-9696-9D42-97DD-08B5EF51A8F5}"/>
              </a:ext>
            </a:extLst>
          </p:cNvPr>
          <p:cNvSpPr txBox="1"/>
          <p:nvPr/>
        </p:nvSpPr>
        <p:spPr>
          <a:xfrm>
            <a:off x="2929089" y="3721437"/>
            <a:ext cx="701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 </a:t>
            </a:r>
            <a:r>
              <a:rPr lang="it-IT" sz="2800" dirty="0" err="1"/>
              <a:t>highest</a:t>
            </a:r>
            <a:r>
              <a:rPr lang="it-IT" sz="2800" dirty="0"/>
              <a:t> </a:t>
            </a:r>
            <a:r>
              <a:rPr lang="it-IT" sz="2800" dirty="0" err="1"/>
              <a:t>percentage</a:t>
            </a:r>
            <a:r>
              <a:rPr lang="it-IT" sz="2800" dirty="0"/>
              <a:t> </a:t>
            </a:r>
            <a:r>
              <a:rPr lang="it-IT" sz="2800" dirty="0" err="1"/>
              <a:t>among</a:t>
            </a:r>
            <a:r>
              <a:rPr lang="it-IT" sz="2800" dirty="0"/>
              <a:t> the </a:t>
            </a:r>
            <a:r>
              <a:rPr lang="it-IT" sz="2800" dirty="0" err="1"/>
              <a:t>Italian</a:t>
            </a:r>
            <a:r>
              <a:rPr lang="it-IT" sz="2800" dirty="0"/>
              <a:t> </a:t>
            </a:r>
            <a:r>
              <a:rPr lang="it-IT" sz="2800" dirty="0" err="1"/>
              <a:t>regions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AEA287-D6F2-4A0F-A294-47ECC886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51" y="4281606"/>
            <a:ext cx="3414411" cy="2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1ABB4-297B-4217-9E64-680F390D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GENERALE SUL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317D1-B9F0-4472-8D1D-9522DFCF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326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Persone attive nel mercato del lavoro            </a:t>
            </a:r>
            <a:r>
              <a:rPr lang="it-IT" dirty="0"/>
              <a:t>2.2 milioni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 50% della popolazione totale (4.4 milioni)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    La percentuale più alta tra le regioni italiane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19224D1-7CFE-4081-B0D1-4A57228F7C0D}"/>
              </a:ext>
            </a:extLst>
          </p:cNvPr>
          <p:cNvCxnSpPr/>
          <p:nvPr/>
        </p:nvCxnSpPr>
        <p:spPr>
          <a:xfrm>
            <a:off x="7624688" y="2053883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2BA7AA4-40EE-44CD-909F-EBAFC5EF746D}"/>
              </a:ext>
            </a:extLst>
          </p:cNvPr>
          <p:cNvCxnSpPr/>
          <p:nvPr/>
        </p:nvCxnSpPr>
        <p:spPr>
          <a:xfrm>
            <a:off x="5964702" y="2307102"/>
            <a:ext cx="0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A25B0F2-F001-4D96-B355-C75ACA9BE446}"/>
              </a:ext>
            </a:extLst>
          </p:cNvPr>
          <p:cNvCxnSpPr/>
          <p:nvPr/>
        </p:nvCxnSpPr>
        <p:spPr>
          <a:xfrm>
            <a:off x="5964702" y="3316458"/>
            <a:ext cx="0" cy="622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A8077674-7C0F-44CB-8FE4-3F4C90F2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88" y="4357467"/>
            <a:ext cx="3532428" cy="24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843</Words>
  <Application>Microsoft Office PowerPoint</Application>
  <PresentationFormat>Widescreen</PresentationFormat>
  <Paragraphs>252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</vt:lpstr>
      <vt:lpstr>Office Theme</vt:lpstr>
      <vt:lpstr>BRIEFING OF   EMILIA ROMAGNA</vt:lpstr>
      <vt:lpstr>EMILIA’S INFORMATION</vt:lpstr>
      <vt:lpstr>            INFORMAZIONI SULL’EMILIA</vt:lpstr>
      <vt:lpstr>Cultural offers</vt:lpstr>
      <vt:lpstr>Offerte culturali</vt:lpstr>
      <vt:lpstr>Migratory phenomena</vt:lpstr>
      <vt:lpstr>Fenomeni migratori</vt:lpstr>
      <vt:lpstr>LABOUR MARKET OVERVIEW </vt:lpstr>
      <vt:lpstr>QUADRO GENERALE SUL MERCATO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WHERE ARE THE AVAILABLE JOBS?</vt:lpstr>
      <vt:lpstr>Presentazione standard di PowerPoint</vt:lpstr>
      <vt:lpstr>Presentazione standard di PowerPoint</vt:lpstr>
      <vt:lpstr>Presentazione standard di PowerPoint</vt:lpstr>
      <vt:lpstr>WHERE ARE THE AVAILABLE WORKERS?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OF   EMILIA ROMAGNA</dc:title>
  <dc:creator>giada piu</dc:creator>
  <cp:lastModifiedBy>Roncara' Nicole</cp:lastModifiedBy>
  <cp:revision>13</cp:revision>
  <dcterms:created xsi:type="dcterms:W3CDTF">2021-01-21T22:01:48Z</dcterms:created>
  <dcterms:modified xsi:type="dcterms:W3CDTF">2021-01-28T18:11:32Z</dcterms:modified>
</cp:coreProperties>
</file>