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4" r:id="rId3"/>
    <p:sldId id="266" r:id="rId4"/>
    <p:sldId id="257" r:id="rId5"/>
    <p:sldId id="267" r:id="rId6"/>
    <p:sldId id="258" r:id="rId7"/>
    <p:sldId id="268" r:id="rId8"/>
    <p:sldId id="259" r:id="rId9"/>
    <p:sldId id="269" r:id="rId10"/>
    <p:sldId id="260" r:id="rId11"/>
    <p:sldId id="270" r:id="rId12"/>
    <p:sldId id="261" r:id="rId13"/>
    <p:sldId id="271" r:id="rId14"/>
    <p:sldId id="262" r:id="rId15"/>
    <p:sldId id="272" r:id="rId16"/>
    <p:sldId id="263" r:id="rId17"/>
    <p:sldId id="273" r:id="rId18"/>
    <p:sldId id="265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64"/>
    <p:restoredTop sz="94689"/>
  </p:normalViewPr>
  <p:slideViewPr>
    <p:cSldViewPr snapToGrid="0" snapToObjects="1">
      <p:cViewPr varScale="1">
        <p:scale>
          <a:sx n="58" d="100"/>
          <a:sy n="58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85897C-784B-4240-B952-B749E08F3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8C65FF-88AF-43BB-8CC9-B9888164A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CFACA-8B62-45C4-BFD3-4091E925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5985DE-518F-4A5A-971F-1B4BF986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2ACC29-011D-42F6-8118-9C68D547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2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38DD83-EAEC-4887-8892-FCCC41D6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7A5668-4640-42F4-919E-622B910D6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341FE1-379A-48AE-84B8-D1A3EF91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9CE80-F2EA-42D8-A9DE-85C40AF6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8AE86C-9277-4BB5-9527-F5B2E576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4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F996D5-345C-4A4F-8F25-0E4CFA138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17B8D0-EA94-4A1E-A3F0-BB66B4B66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E04B87-4571-4B76-89F8-7E76802E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FE4611-2B89-4BC0-B57B-F08A9E6A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25220A-8EBD-4A0B-9871-DB7CD518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5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EBA79-E0D8-47B9-B89B-AF2CF451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3B55D2-822B-40DA-85CC-756A3D10C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7449C7-1EC2-4EE7-96AA-35F8B1F3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B36013-BF0A-4C74-A7D5-4853E13B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11D562-5D06-44B9-8C39-6D9F319C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2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BDDFA-B175-4E3F-BC8B-BF9DF106A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99072-3138-48D1-8405-EF0BBF29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F834C-82A4-45A6-A95D-57F1D76E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925B43-9053-4E95-B5DA-AADBB93E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878F0A-CFCF-4CFD-81F5-C801B95D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49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77CA97-037F-4449-8F77-B96660FC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CAB8EB-741A-4164-927F-277F1EDAC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02A206-72FD-4C28-ACED-527617D16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43B865-62C8-4DDC-BE4E-F02FB73C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819538-D7CD-4B4C-891D-84D09564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FA925C-1096-4118-8562-D4A4914A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41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86F625-AE0D-400B-822A-61B56135A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8A9AE2-95F0-47CC-99AA-A0CE4467D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0F3991-9972-45FB-860A-99B511D10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804665-9134-476B-9F20-76ACFE690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7C81CB0-B2BA-41CC-B573-4F1A01F74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086875C-4C16-4979-BD36-216E109A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4E694A-86F8-4397-A0A3-7BABFDCB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679016-2113-46B1-B723-031B716A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3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4EAFB-F548-4A26-9475-1216B163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74690EC-39C6-4905-A6D4-9FF541F0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6C3BE1-E51F-4692-86A3-BAA3CE1F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02D429-3074-4660-A44F-DB65BA6C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5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0EDA74-75F7-4D0D-8311-076F8E76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F894E66-1862-4FA1-B41D-45B66435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0654AC-5C6C-42DF-841A-4F87B961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21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89F0C-17E8-4556-B8E8-C494740C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9839DD-FC82-4062-821E-D639FB29E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C35251-F44E-4A04-8E5E-EDE0A39FB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73086A-FD60-4C25-837E-77F9E5E7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B92645-735F-4A57-8CB9-3CF27234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83F510-24A4-4E00-82D8-50441812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59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67AAEE-DB80-4EA9-BFF3-B40E4CAE4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41FF15-608A-4F2A-B071-6E8E2ECFA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E25FF40-CAAB-47CC-9B7D-5E3E6DCFA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061D94-1354-4C79-93BB-22D6FCE5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1BBB45-7111-4BB1-9734-CFDE6DCD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9331A8-FB12-4FF3-8338-F18D2DAB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6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EBA4D0-3DA9-415E-8F8C-66ACD036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E84FD4-5008-4D76-A9CB-569B5B37D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2A9A1E-2B0C-44E7-9AC5-9CF8729FC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DD210-2FDB-D940-BE17-A76709CBF417}" type="datetimeFigureOut">
              <a:rPr lang="it-IT" smtClean="0"/>
              <a:t>21/01/2021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ED1C1-C2D0-48C0-A94F-8F68C4487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93FEF5-AF8B-44FD-845F-2102AA832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27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3E20495-D578-4EDA-9CB2-7E78D0FE3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5798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9044E03-20A3-3242-A2FF-7F755C0D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916" y="0"/>
            <a:ext cx="9400011" cy="2144684"/>
          </a:xfrm>
        </p:spPr>
        <p:txBody>
          <a:bodyPr>
            <a:normAutofit/>
          </a:bodyPr>
          <a:lstStyle/>
          <a:p>
            <a:r>
              <a:rPr lang="it-IT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BRIEFING OF </a:t>
            </a:r>
            <a:br>
              <a:rPr lang="it-IT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EMILIA ROMAGNA</a:t>
            </a:r>
          </a:p>
        </p:txBody>
      </p:sp>
      <p:pic>
        <p:nvPicPr>
          <p:cNvPr id="1026" name="Picture 2" descr="EMILIA ROMAGNA | Ufologia e Misteri">
            <a:extLst>
              <a:ext uri="{FF2B5EF4-FFF2-40B4-BE49-F238E27FC236}">
                <a16:creationId xmlns:a16="http://schemas.microsoft.com/office/drawing/2014/main" id="{2C4845DD-2A19-F245-8CBF-A0D97C3EF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615" y="2257225"/>
            <a:ext cx="5952769" cy="438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910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465C73E-9A58-4F6B-91E5-AC77166624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4675" r="21549" b="-2"/>
          <a:stretch/>
        </p:blipFill>
        <p:spPr>
          <a:xfrm>
            <a:off x="139414" y="958052"/>
            <a:ext cx="4721609" cy="4941895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effectLst>
            <a:softEdge rad="0"/>
          </a:effec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C28DFE-CB97-4D6A-8FCF-95DE1302B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16378"/>
            <a:ext cx="4977578" cy="6317673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i="0" dirty="0">
                <a:solidFill>
                  <a:srgbClr val="000000"/>
                </a:solidFill>
                <a:effectLst/>
              </a:rPr>
              <a:t>The </a:t>
            </a:r>
            <a:r>
              <a:rPr lang="it-IT" b="1" i="0" dirty="0" err="1">
                <a:solidFill>
                  <a:srgbClr val="000000"/>
                </a:solidFill>
                <a:effectLst/>
              </a:rPr>
              <a:t>economic</a:t>
            </a:r>
            <a:r>
              <a:rPr lang="it-IT" b="1" i="0" dirty="0">
                <a:solidFill>
                  <a:srgbClr val="000000"/>
                </a:solidFill>
                <a:effectLst/>
              </a:rPr>
              <a:t> system: the </a:t>
            </a:r>
            <a:r>
              <a:rPr lang="it-IT" b="1" i="0" dirty="0" err="1">
                <a:solidFill>
                  <a:srgbClr val="000000"/>
                </a:solidFill>
                <a:effectLst/>
              </a:rPr>
              <a:t>main</a:t>
            </a:r>
            <a:r>
              <a:rPr lang="it-IT" b="1" i="0" dirty="0">
                <a:solidFill>
                  <a:srgbClr val="000000"/>
                </a:solidFill>
                <a:effectLst/>
              </a:rPr>
              <a:t> production chains:</a:t>
            </a:r>
          </a:p>
          <a:p>
            <a:pPr marL="0" indent="0">
              <a:buNone/>
            </a:pPr>
            <a:endParaRPr lang="it-IT" sz="2200" b="1" i="0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dirty="0" err="1">
                <a:solidFill>
                  <a:srgbClr val="000000"/>
                </a:solidFill>
              </a:rPr>
              <a:t>Machinery</a:t>
            </a:r>
            <a:endParaRPr lang="it-IT" sz="2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0" i="0" dirty="0">
                <a:solidFill>
                  <a:srgbClr val="000000"/>
                </a:solidFill>
                <a:effectLst/>
              </a:rPr>
              <a:t>Automobiles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err="1">
                <a:solidFill>
                  <a:srgbClr val="000000"/>
                </a:solidFill>
              </a:rPr>
              <a:t>Agriculture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m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achinery</a:t>
            </a:r>
            <a:endParaRPr lang="it-IT" sz="2400" b="0" i="0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dirty="0">
                <a:solidFill>
                  <a:srgbClr val="000000"/>
                </a:solidFill>
              </a:rPr>
              <a:t>Food-processing </a:t>
            </a:r>
            <a:r>
              <a:rPr lang="it-IT" sz="2400" dirty="0" err="1">
                <a:solidFill>
                  <a:srgbClr val="000000"/>
                </a:solidFill>
              </a:rPr>
              <a:t>machinery</a:t>
            </a:r>
            <a:endParaRPr lang="it-IT" sz="2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dirty="0">
                <a:solidFill>
                  <a:srgbClr val="000000"/>
                </a:solidFill>
              </a:rPr>
              <a:t>Construction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>
                <a:solidFill>
                  <a:srgbClr val="000000"/>
                </a:solidFill>
              </a:rPr>
              <a:t>Fashion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err="1">
                <a:solidFill>
                  <a:srgbClr val="000000"/>
                </a:solidFill>
              </a:rPr>
              <a:t>Health</a:t>
            </a:r>
            <a:endParaRPr lang="it-IT" sz="2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dirty="0">
                <a:solidFill>
                  <a:srgbClr val="000000"/>
                </a:solidFill>
              </a:rPr>
              <a:t>Culture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err="1">
                <a:solidFill>
                  <a:srgbClr val="000000"/>
                </a:solidFill>
              </a:rPr>
              <a:t>Creativity</a:t>
            </a:r>
            <a:endParaRPr lang="it-IT" sz="2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17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4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E2A2798-782D-4C2D-823C-5E6CF870BE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4675" r="21549"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3C728B-9412-4E7E-96B3-A8BBC67C1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349135"/>
            <a:ext cx="4977578" cy="6134791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</a:rPr>
              <a:t>Il sistema economico: le principali catene di produzione:</a:t>
            </a:r>
          </a:p>
          <a:p>
            <a:pPr marL="0" indent="0">
              <a:buNone/>
            </a:pPr>
            <a:endParaRPr lang="it-IT" b="1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Macchinari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Automobili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Macchine agricole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Industria alimentare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Edilizia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Moda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Salute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Cultura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000000"/>
                </a:solidFill>
              </a:rPr>
              <a:t>Creatività</a:t>
            </a:r>
          </a:p>
        </p:txBody>
      </p:sp>
    </p:spTree>
    <p:extLst>
      <p:ext uri="{BB962C8B-B14F-4D97-AF65-F5344CB8AC3E}">
        <p14:creationId xmlns:p14="http://schemas.microsoft.com/office/powerpoint/2010/main" val="98447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3F2C76-71F6-4C10-A3F9-195C3140C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59"/>
            <a:ext cx="10515600" cy="6302327"/>
          </a:xfrm>
        </p:spPr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rgbClr val="1F1F1F"/>
                </a:solidFill>
              </a:rPr>
              <a:t>T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emporary</a:t>
            </a:r>
            <a:r>
              <a:rPr lang="it-IT" b="1" i="0" dirty="0">
                <a:solidFill>
                  <a:srgbClr val="1F1F1F"/>
                </a:solidFill>
                <a:effectLst/>
              </a:rPr>
              <a:t> 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contracts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              17% of workers</a:t>
            </a:r>
          </a:p>
          <a:p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Trade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Tourism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Agricultural</a:t>
            </a:r>
            <a:r>
              <a:rPr lang="it-IT" dirty="0">
                <a:solidFill>
                  <a:srgbClr val="1F1F1F"/>
                </a:solidFill>
              </a:rPr>
              <a:t> activities </a:t>
            </a:r>
          </a:p>
          <a:p>
            <a:pPr marL="0" indent="0">
              <a:buNone/>
            </a:pPr>
            <a:endParaRPr lang="it-IT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it-IT" b="1" dirty="0"/>
              <a:t>High labour </a:t>
            </a:r>
            <a:r>
              <a:rPr lang="it-IT" b="1" dirty="0" err="1"/>
              <a:t>mobility</a:t>
            </a:r>
            <a:r>
              <a:rPr lang="it-IT" b="1" dirty="0"/>
              <a:t> </a:t>
            </a:r>
            <a:r>
              <a:rPr lang="it-IT" dirty="0"/>
              <a:t>              </a:t>
            </a:r>
            <a:r>
              <a:rPr lang="it-IT" b="0" i="0" dirty="0">
                <a:solidFill>
                  <a:srgbClr val="1F1F1F"/>
                </a:solidFill>
                <a:effectLst/>
              </a:rPr>
              <a:t>service activities</a:t>
            </a:r>
          </a:p>
          <a:p>
            <a:endParaRPr lang="it-IT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education and training       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mathematical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sciences and IT and    </a:t>
            </a:r>
            <a:r>
              <a:rPr lang="en-US" dirty="0">
                <a:solidFill>
                  <a:srgbClr val="1F1F1F"/>
                </a:solidFill>
              </a:rPr>
              <a:t>specialized professions</a:t>
            </a:r>
            <a:r>
              <a:rPr lang="it-IT" dirty="0">
                <a:solidFill>
                  <a:srgbClr val="1F1F1F"/>
                </a:solidFill>
              </a:rPr>
              <a:t>        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engineering</a:t>
            </a:r>
            <a:endParaRPr lang="en-US" b="0" i="0" dirty="0">
              <a:solidFill>
                <a:srgbClr val="1F1F1F"/>
              </a:solidFill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</a:t>
            </a:r>
            <a:endParaRPr lang="it-IT" dirty="0">
              <a:solidFill>
                <a:srgbClr val="1F1F1F"/>
              </a:solidFill>
            </a:endParaRP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81F54AA5-78D7-407C-A1CF-C139566FB09A}"/>
              </a:ext>
            </a:extLst>
          </p:cNvPr>
          <p:cNvCxnSpPr>
            <a:cxnSpLocks/>
          </p:cNvCxnSpPr>
          <p:nvPr/>
        </p:nvCxnSpPr>
        <p:spPr>
          <a:xfrm>
            <a:off x="4079630" y="633046"/>
            <a:ext cx="10269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BEC5143-EEFF-46D7-A36D-60A3AA6306B2}"/>
              </a:ext>
            </a:extLst>
          </p:cNvPr>
          <p:cNvCxnSpPr/>
          <p:nvPr/>
        </p:nvCxnSpPr>
        <p:spPr>
          <a:xfrm>
            <a:off x="1941342" y="829993"/>
            <a:ext cx="0" cy="576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F34A5D3-279A-4769-8148-A78B8CD529BA}"/>
              </a:ext>
            </a:extLst>
          </p:cNvPr>
          <p:cNvCxnSpPr/>
          <p:nvPr/>
        </p:nvCxnSpPr>
        <p:spPr>
          <a:xfrm>
            <a:off x="4164037" y="3699803"/>
            <a:ext cx="94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0855022-7A10-4E88-B1F7-6FB98505F35E}"/>
              </a:ext>
            </a:extLst>
          </p:cNvPr>
          <p:cNvCxnSpPr/>
          <p:nvPr/>
        </p:nvCxnSpPr>
        <p:spPr>
          <a:xfrm>
            <a:off x="2489983" y="3826413"/>
            <a:ext cx="0" cy="661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3265997-166B-42FB-BE61-C9C79A52FFB6}"/>
              </a:ext>
            </a:extLst>
          </p:cNvPr>
          <p:cNvCxnSpPr>
            <a:cxnSpLocks/>
          </p:cNvCxnSpPr>
          <p:nvPr/>
        </p:nvCxnSpPr>
        <p:spPr>
          <a:xfrm>
            <a:off x="4141767" y="3826413"/>
            <a:ext cx="1195754" cy="70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62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E91842-DB2A-44DF-AFF3-AE1ECDE24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Contratti a tempo determinato              </a:t>
            </a:r>
            <a:r>
              <a:rPr lang="it-IT" dirty="0"/>
              <a:t>17% dei lavoratori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Commercio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Turismo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Attività agricole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Elevata mobilità del lavoro                               </a:t>
            </a:r>
            <a:r>
              <a:rPr lang="it-IT" dirty="0"/>
              <a:t>attività di servizi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Professioni specializzate in industria             scienze matematiche,</a:t>
            </a:r>
          </a:p>
          <a:p>
            <a:pPr marL="0" indent="0">
              <a:buNone/>
            </a:pPr>
            <a:r>
              <a:rPr lang="it-IT" dirty="0"/>
              <a:t>           e formazione                                        informatica e ingegneria           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869C4F32-E32E-4220-A803-7955DDE4D167}"/>
              </a:ext>
            </a:extLst>
          </p:cNvPr>
          <p:cNvCxnSpPr/>
          <p:nvPr/>
        </p:nvCxnSpPr>
        <p:spPr>
          <a:xfrm>
            <a:off x="5636029" y="548640"/>
            <a:ext cx="881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D05461BE-9668-4F56-AB36-3BEDE501297C}"/>
              </a:ext>
            </a:extLst>
          </p:cNvPr>
          <p:cNvCxnSpPr/>
          <p:nvPr/>
        </p:nvCxnSpPr>
        <p:spPr>
          <a:xfrm>
            <a:off x="5203767" y="3574473"/>
            <a:ext cx="1895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7A4A91F8-AFDD-4C1E-96DF-BB1A8D605BC1}"/>
              </a:ext>
            </a:extLst>
          </p:cNvPr>
          <p:cNvCxnSpPr/>
          <p:nvPr/>
        </p:nvCxnSpPr>
        <p:spPr>
          <a:xfrm>
            <a:off x="3192087" y="3790604"/>
            <a:ext cx="0" cy="581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DC6D838-7185-403D-B94A-F86419D5493C}"/>
              </a:ext>
            </a:extLst>
          </p:cNvPr>
          <p:cNvCxnSpPr/>
          <p:nvPr/>
        </p:nvCxnSpPr>
        <p:spPr>
          <a:xfrm>
            <a:off x="5187141" y="3841760"/>
            <a:ext cx="1778924" cy="581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57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65ADCC-DE24-4286-957E-4E91EFF4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ARE THE AVAILABLE JOBS?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C000AF-544E-47BD-917D-531D2CA41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    </a:t>
            </a:r>
            <a:r>
              <a:rPr lang="it-IT" b="1" dirty="0" err="1"/>
              <a:t>Hires</a:t>
            </a:r>
            <a:r>
              <a:rPr lang="it-IT" b="1" dirty="0"/>
              <a:t> </a:t>
            </a:r>
            <a:r>
              <a:rPr lang="it-IT" dirty="0"/>
              <a:t>                               23.260 </a:t>
            </a:r>
            <a:r>
              <a:rPr lang="it-IT" dirty="0" err="1"/>
              <a:t>professionals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                    81% </a:t>
            </a:r>
            <a:r>
              <a:rPr lang="it-IT" dirty="0" err="1"/>
              <a:t>fixed</a:t>
            </a:r>
            <a:r>
              <a:rPr lang="it-IT" dirty="0"/>
              <a:t>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contracts</a:t>
            </a:r>
            <a:r>
              <a:rPr lang="it-IT" dirty="0"/>
              <a:t>      19% </a:t>
            </a:r>
            <a:r>
              <a:rPr lang="it-IT" dirty="0" err="1"/>
              <a:t>permanent</a:t>
            </a:r>
            <a:r>
              <a:rPr lang="it-IT" dirty="0"/>
              <a:t> </a:t>
            </a:r>
            <a:r>
              <a:rPr lang="it-IT" dirty="0" err="1"/>
              <a:t>contracts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T</a:t>
            </a:r>
            <a:r>
              <a:rPr lang="it-IT" b="0" i="0" dirty="0">
                <a:solidFill>
                  <a:srgbClr val="1F1F1F"/>
                </a:solidFill>
                <a:effectLst/>
              </a:rPr>
              <a:t>he services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sector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(73%)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E</a:t>
            </a:r>
            <a:r>
              <a:rPr lang="en-US" b="0" i="0" dirty="0">
                <a:solidFill>
                  <a:srgbClr val="1F1F1F"/>
                </a:solidFill>
                <a:effectLst/>
              </a:rPr>
              <a:t>nterprises employing fewer than 50 people (62%)</a:t>
            </a:r>
            <a:endParaRPr lang="it-IT" b="0" i="0" dirty="0">
              <a:solidFill>
                <a:srgbClr val="1F1F1F"/>
              </a:solidFill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E5E01662-C1DB-4C1A-88FA-21E2D504504F}"/>
              </a:ext>
            </a:extLst>
          </p:cNvPr>
          <p:cNvCxnSpPr>
            <a:cxnSpLocks/>
          </p:cNvCxnSpPr>
          <p:nvPr/>
        </p:nvCxnSpPr>
        <p:spPr>
          <a:xfrm>
            <a:off x="2208628" y="2067951"/>
            <a:ext cx="2271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D53F22BB-AD3A-48ED-AA3E-00905B7F6CB4}"/>
              </a:ext>
            </a:extLst>
          </p:cNvPr>
          <p:cNvCxnSpPr/>
          <p:nvPr/>
        </p:nvCxnSpPr>
        <p:spPr>
          <a:xfrm flipH="1">
            <a:off x="4339882" y="2349305"/>
            <a:ext cx="295421" cy="604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B9E929D3-ACAB-44C4-9D81-9045694E6EED}"/>
              </a:ext>
            </a:extLst>
          </p:cNvPr>
          <p:cNvCxnSpPr>
            <a:cxnSpLocks/>
          </p:cNvCxnSpPr>
          <p:nvPr/>
        </p:nvCxnSpPr>
        <p:spPr>
          <a:xfrm>
            <a:off x="7289412" y="2349305"/>
            <a:ext cx="351692" cy="604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ABA2CD7B-4B2B-4BFA-B8BD-BCA651C4A7E3}"/>
              </a:ext>
            </a:extLst>
          </p:cNvPr>
          <p:cNvCxnSpPr/>
          <p:nvPr/>
        </p:nvCxnSpPr>
        <p:spPr>
          <a:xfrm>
            <a:off x="1519311" y="2349305"/>
            <a:ext cx="0" cy="142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FF0CC349-78D7-468D-BE0C-409314615B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0997" y="4001294"/>
            <a:ext cx="2959324" cy="25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6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AD29D-5B1C-457F-AF7B-51DAEA5A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489"/>
            <a:ext cx="10515600" cy="5867474"/>
          </a:xfrm>
        </p:spPr>
        <p:txBody>
          <a:bodyPr/>
          <a:lstStyle/>
          <a:p>
            <a:pPr marL="0" indent="0" algn="ctr">
              <a:buNone/>
            </a:pPr>
            <a:r>
              <a:rPr lang="it-IT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QUALI SONO I LAVORI DISPONIBILI?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Assunzioni   </a:t>
            </a:r>
            <a:r>
              <a:rPr lang="it-IT" dirty="0"/>
              <a:t>                       23.260 professionisti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81% contratti a tempo                     19% contratti a tempo</a:t>
            </a:r>
          </a:p>
          <a:p>
            <a:pPr marL="0" indent="0">
              <a:buNone/>
            </a:pPr>
            <a:r>
              <a:rPr lang="it-IT" dirty="0"/>
              <a:t>                            determinato                                       indeterminato</a:t>
            </a:r>
          </a:p>
          <a:p>
            <a:pPr marL="0" indent="0">
              <a:buNone/>
            </a:pP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Settori del servizio (73%)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Imprese che impiegano meno di 50 persone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7E0E4C3F-D1FF-4DB6-A8A8-A49109440C8D}"/>
              </a:ext>
            </a:extLst>
          </p:cNvPr>
          <p:cNvCxnSpPr/>
          <p:nvPr/>
        </p:nvCxnSpPr>
        <p:spPr>
          <a:xfrm>
            <a:off x="2726575" y="1745673"/>
            <a:ext cx="1679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D70678BA-8F17-44BA-B22A-71A7B2F58285}"/>
              </a:ext>
            </a:extLst>
          </p:cNvPr>
          <p:cNvCxnSpPr>
            <a:cxnSpLocks/>
          </p:cNvCxnSpPr>
          <p:nvPr/>
        </p:nvCxnSpPr>
        <p:spPr>
          <a:xfrm flipH="1">
            <a:off x="4954385" y="1995055"/>
            <a:ext cx="332510" cy="565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9F5576FD-03B2-478E-85C6-35187721CF97}"/>
              </a:ext>
            </a:extLst>
          </p:cNvPr>
          <p:cNvCxnSpPr>
            <a:cxnSpLocks/>
          </p:cNvCxnSpPr>
          <p:nvPr/>
        </p:nvCxnSpPr>
        <p:spPr>
          <a:xfrm>
            <a:off x="7132320" y="2128058"/>
            <a:ext cx="482138" cy="432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647EF55E-A212-4949-A937-900B2A298532}"/>
              </a:ext>
            </a:extLst>
          </p:cNvPr>
          <p:cNvCxnSpPr/>
          <p:nvPr/>
        </p:nvCxnSpPr>
        <p:spPr>
          <a:xfrm>
            <a:off x="1679171" y="1995055"/>
            <a:ext cx="0" cy="1928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Immagine 15" descr="Immagine che contiene interni, rosso&#10;&#10;Descrizione generata automaticamente">
            <a:extLst>
              <a:ext uri="{FF2B5EF4-FFF2-40B4-BE49-F238E27FC236}">
                <a16:creationId xmlns:a16="http://schemas.microsoft.com/office/drawing/2014/main" id="{82E44940-26B5-46C8-9EF6-81392F75E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135" y="3923607"/>
            <a:ext cx="3003665" cy="262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46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B635DE-F51F-49AB-AF14-43C0939D0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60772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err="1">
                <a:solidFill>
                  <a:srgbClr val="1F1F1F"/>
                </a:solidFill>
              </a:rPr>
              <a:t>P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rofessionals</a:t>
            </a:r>
            <a:r>
              <a:rPr lang="it-IT" b="1" i="0" dirty="0">
                <a:solidFill>
                  <a:srgbClr val="1F1F1F"/>
                </a:solidFill>
                <a:effectLst/>
              </a:rPr>
              <a:t> to be 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hired</a:t>
            </a:r>
            <a:r>
              <a:rPr lang="it-IT" b="0" i="0" dirty="0">
                <a:solidFill>
                  <a:srgbClr val="1F1F1F"/>
                </a:solidFill>
                <a:effectLst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1F1F1F"/>
                </a:solidFill>
                <a:effectLst/>
              </a:rPr>
              <a:t>commercial and services areas (33%)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1F1F1F"/>
                </a:solidFill>
                <a:effectLst/>
              </a:rPr>
              <a:t>industrial production and in running of production plants (28%)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1F1F1F"/>
                </a:solidFill>
                <a:effectLst/>
              </a:rPr>
              <a:t>managers, specialists and technicians (14%)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1F1F1F"/>
                </a:solidFill>
              </a:rPr>
              <a:t>Recruitment from August to </a:t>
            </a:r>
            <a:r>
              <a:rPr lang="en-US" b="1" dirty="0" err="1">
                <a:solidFill>
                  <a:srgbClr val="1F1F1F"/>
                </a:solidFill>
              </a:rPr>
              <a:t>Semptember</a:t>
            </a:r>
            <a:r>
              <a:rPr lang="en-US" b="1" dirty="0">
                <a:solidFill>
                  <a:srgbClr val="1F1F1F"/>
                </a:solidFill>
              </a:rPr>
              <a:t> 2020: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1F1F1F"/>
                </a:solidFill>
              </a:rPr>
              <a:t>                                       </a:t>
            </a:r>
            <a:r>
              <a:rPr lang="en-US" dirty="0">
                <a:solidFill>
                  <a:srgbClr val="1F1F1F"/>
                </a:solidFill>
              </a:rPr>
              <a:t>39.400 professionals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sz="2000" dirty="0" err="1">
                <a:solidFill>
                  <a:srgbClr val="1F1F1F"/>
                </a:solidFill>
              </a:rPr>
              <a:t>Tourism</a:t>
            </a:r>
            <a:r>
              <a:rPr lang="it-IT" sz="2000" dirty="0">
                <a:solidFill>
                  <a:srgbClr val="1F1F1F"/>
                </a:solidFill>
              </a:rPr>
              <a:t> and trade services           </a:t>
            </a:r>
            <a:r>
              <a:rPr lang="en-US" sz="2000" dirty="0">
                <a:solidFill>
                  <a:srgbClr val="1F1F1F"/>
                </a:solidFill>
              </a:rPr>
              <a:t>Transport, logistics and warehousing          Personal services</a:t>
            </a:r>
            <a:endParaRPr lang="it-IT" sz="2000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1F1F1F"/>
                </a:solidFill>
              </a:rPr>
              <a:t>(15.360)                                                                  </a:t>
            </a:r>
            <a:r>
              <a:rPr lang="en-US" sz="2000" dirty="0">
                <a:solidFill>
                  <a:srgbClr val="1F1F1F"/>
                </a:solidFill>
              </a:rPr>
              <a:t> (6,040)                                              (5450)</a:t>
            </a:r>
            <a:endParaRPr lang="it-IT" sz="2000" dirty="0">
              <a:solidFill>
                <a:srgbClr val="1F1F1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1F1F1F"/>
                </a:solidFill>
              </a:rPr>
              <a:t>                                                                                          </a:t>
            </a:r>
            <a:endParaRPr lang="en-US" sz="2000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08E11CB-54B8-4D70-AAEF-4719C1A2FC4F}"/>
              </a:ext>
            </a:extLst>
          </p:cNvPr>
          <p:cNvCxnSpPr/>
          <p:nvPr/>
        </p:nvCxnSpPr>
        <p:spPr>
          <a:xfrm flipH="1">
            <a:off x="3162302" y="4107766"/>
            <a:ext cx="633046" cy="56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000DEA3C-2BF4-4BF2-A470-704D8A3A1D97}"/>
              </a:ext>
            </a:extLst>
          </p:cNvPr>
          <p:cNvCxnSpPr/>
          <p:nvPr/>
        </p:nvCxnSpPr>
        <p:spPr>
          <a:xfrm>
            <a:off x="5866229" y="4107766"/>
            <a:ext cx="0" cy="56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242818C7-660E-42A4-BFFF-A281E6EC0502}"/>
              </a:ext>
            </a:extLst>
          </p:cNvPr>
          <p:cNvCxnSpPr/>
          <p:nvPr/>
        </p:nvCxnSpPr>
        <p:spPr>
          <a:xfrm>
            <a:off x="7381437" y="3981156"/>
            <a:ext cx="1645920" cy="422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97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6034E7-A8DB-4248-9513-1877BE3C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492240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Professionisti da assumere: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Nelle aree commerciali e dei servizi (33%)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Nella produzione industriale e nella gestione degli impianti di produzione (28%)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Dirigenti, specialisti e tecnici (14%)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Reclutati da Agosto a Settembre del 2020:</a:t>
            </a:r>
          </a:p>
          <a:p>
            <a:pPr marL="0" indent="0">
              <a:buNone/>
            </a:pPr>
            <a:r>
              <a:rPr lang="it-IT" dirty="0"/>
              <a:t>                                           39.400 professionisti: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/>
              <a:t>Servizi turistici e commerciali            trasporto, logistica e </a:t>
            </a:r>
            <a:r>
              <a:rPr lang="it-IT" sz="2000" dirty="0" err="1"/>
              <a:t>magazzinagio</a:t>
            </a:r>
            <a:r>
              <a:rPr lang="it-IT" sz="2000" dirty="0"/>
              <a:t>            servizi alla persona</a:t>
            </a:r>
          </a:p>
          <a:p>
            <a:pPr marL="0" indent="0">
              <a:buNone/>
            </a:pPr>
            <a:r>
              <a:rPr lang="it-IT" sz="2000" dirty="0"/>
              <a:t>       (15.360)                                                              (6.040)                                                     (5450)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A04AC559-9F9A-47AE-B99C-C0F349618080}"/>
              </a:ext>
            </a:extLst>
          </p:cNvPr>
          <p:cNvCxnSpPr>
            <a:cxnSpLocks/>
          </p:cNvCxnSpPr>
          <p:nvPr/>
        </p:nvCxnSpPr>
        <p:spPr>
          <a:xfrm flipH="1">
            <a:off x="3362500" y="4738255"/>
            <a:ext cx="922018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F1C0BB2A-EBF8-441A-A5CA-24D649F5A5C1}"/>
              </a:ext>
            </a:extLst>
          </p:cNvPr>
          <p:cNvCxnSpPr/>
          <p:nvPr/>
        </p:nvCxnSpPr>
        <p:spPr>
          <a:xfrm>
            <a:off x="6096000" y="4738255"/>
            <a:ext cx="0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68D09EC-0FE0-48B6-9829-389FACAB6649}"/>
              </a:ext>
            </a:extLst>
          </p:cNvPr>
          <p:cNvCxnSpPr>
            <a:cxnSpLocks/>
          </p:cNvCxnSpPr>
          <p:nvPr/>
        </p:nvCxnSpPr>
        <p:spPr>
          <a:xfrm>
            <a:off x="7730836" y="4621876"/>
            <a:ext cx="1030779" cy="665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5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74732E-FC3E-40C0-8C70-E122BEBF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ARE THE AVAILABLE WORKERS?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18D1C2-4453-4168-A127-9FED05461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74494"/>
          </a:xfrm>
        </p:spPr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                      Unemployment rate in 2019 :</a:t>
            </a:r>
          </a:p>
          <a:p>
            <a:pPr marL="0" indent="0">
              <a:buNone/>
            </a:pPr>
            <a:endParaRPr lang="en-US" b="1" i="0" dirty="0">
              <a:solidFill>
                <a:srgbClr val="1F1F1F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1F1F1F"/>
                </a:solidFill>
              </a:rPr>
              <a:t>    Lowest one                                                        Highest one</a:t>
            </a:r>
            <a:endParaRPr lang="en-US" b="1" i="0" dirty="0">
              <a:solidFill>
                <a:srgbClr val="1F1F1F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Reggio Emilia 4%                                         1.  Ferrara 8,7%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Bologna 4,4%                                               2. Rimini  8%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Parma 4,9%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1F1F1F"/>
                </a:solidFill>
              </a:rPr>
              <a:t>T</a:t>
            </a:r>
            <a:r>
              <a:rPr lang="en-US" b="0" i="0" dirty="0">
                <a:solidFill>
                  <a:srgbClr val="1F1F1F"/>
                </a:solidFill>
                <a:effectLst/>
              </a:rPr>
              <a:t>he average regional unemployment rate (5.5%)</a:t>
            </a:r>
          </a:p>
          <a:p>
            <a:pPr marL="0" indent="0" algn="ctr">
              <a:buNone/>
            </a:pPr>
            <a:endParaRPr lang="en-US" dirty="0">
              <a:solidFill>
                <a:srgbClr val="1F1F1F"/>
              </a:solidFill>
            </a:endParaRPr>
          </a:p>
          <a:p>
            <a:pPr marL="0" indent="0" algn="ctr">
              <a:buNone/>
            </a:pPr>
            <a:r>
              <a:rPr lang="en-US" b="0" i="0" dirty="0">
                <a:solidFill>
                  <a:srgbClr val="1F1F1F"/>
                </a:solidFill>
                <a:effectLst/>
              </a:rPr>
              <a:t>lower than the Italian average (10%)</a:t>
            </a:r>
            <a:endParaRPr lang="en-US" dirty="0">
              <a:solidFill>
                <a:srgbClr val="1F1F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38D34BBD-5E28-411C-BA17-BBFC7A65F610}"/>
              </a:ext>
            </a:extLst>
          </p:cNvPr>
          <p:cNvCxnSpPr/>
          <p:nvPr/>
        </p:nvCxnSpPr>
        <p:spPr>
          <a:xfrm>
            <a:off x="6231988" y="5387926"/>
            <a:ext cx="0" cy="57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F9E170A7-F3E5-4923-8951-663CF6CB5631}"/>
              </a:ext>
            </a:extLst>
          </p:cNvPr>
          <p:cNvCxnSpPr/>
          <p:nvPr/>
        </p:nvCxnSpPr>
        <p:spPr>
          <a:xfrm flipH="1">
            <a:off x="2931942" y="1716259"/>
            <a:ext cx="618978" cy="63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087AF67-5F9E-4DA9-9ECF-591F9F033992}"/>
              </a:ext>
            </a:extLst>
          </p:cNvPr>
          <p:cNvCxnSpPr>
            <a:cxnSpLocks/>
          </p:cNvCxnSpPr>
          <p:nvPr/>
        </p:nvCxnSpPr>
        <p:spPr>
          <a:xfrm>
            <a:off x="7522698" y="1737360"/>
            <a:ext cx="611945" cy="611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59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53EC5A-8C8C-4381-8089-8E58C8F0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625"/>
            <a:ext cx="10515600" cy="62741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DOVE SONO DISPONIBILI I LAVORATORI?</a:t>
            </a:r>
          </a:p>
          <a:p>
            <a:pPr marL="0" indent="0" algn="ctr">
              <a:buNone/>
            </a:pPr>
            <a:r>
              <a:rPr lang="it-IT" b="1" dirty="0"/>
              <a:t>Tasso di disoccupazione nel 2019:</a:t>
            </a:r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     Il più basso:                                                            Il più alto: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Reggio Emilia 4%                                                 1. Ferrara 8,7%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Bologna 4,4%                                                       2. Rimini 8%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Parma 4,9%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 </a:t>
            </a:r>
          </a:p>
          <a:p>
            <a:pPr marL="0" indent="0">
              <a:buNone/>
            </a:pPr>
            <a:r>
              <a:rPr lang="it-IT" dirty="0"/>
              <a:t>                 Tasso medio di disoccupazione regionale è 5,5%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  <a:p>
            <a:pPr marL="0" indent="0">
              <a:buNone/>
            </a:pPr>
            <a:r>
              <a:rPr lang="it-IT" dirty="0"/>
              <a:t>                             inferiore alla media italiana (10%)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283567DF-F009-488A-B2F3-6D39BF5BD6DB}"/>
              </a:ext>
            </a:extLst>
          </p:cNvPr>
          <p:cNvCxnSpPr/>
          <p:nvPr/>
        </p:nvCxnSpPr>
        <p:spPr>
          <a:xfrm>
            <a:off x="5785658" y="5104015"/>
            <a:ext cx="0" cy="565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A9F39EE5-510C-4614-8F94-844DD8955746}"/>
              </a:ext>
            </a:extLst>
          </p:cNvPr>
          <p:cNvCxnSpPr>
            <a:cxnSpLocks/>
          </p:cNvCxnSpPr>
          <p:nvPr/>
        </p:nvCxnSpPr>
        <p:spPr>
          <a:xfrm flipH="1">
            <a:off x="3381547" y="1529542"/>
            <a:ext cx="502228" cy="565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25B3A4C0-2C50-4D65-B297-17AD5E017DFB}"/>
              </a:ext>
            </a:extLst>
          </p:cNvPr>
          <p:cNvCxnSpPr>
            <a:cxnSpLocks/>
          </p:cNvCxnSpPr>
          <p:nvPr/>
        </p:nvCxnSpPr>
        <p:spPr>
          <a:xfrm>
            <a:off x="7392265" y="1512916"/>
            <a:ext cx="453045" cy="565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07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5EE67-7416-4018-8C0C-852F6AB08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136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EMILIA’S INFORMATION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15031-888F-4873-AA20-5822ABD91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8809"/>
            <a:ext cx="10515600" cy="60836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202122"/>
                </a:solidFill>
              </a:rPr>
              <a:t>Emilia Romagna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02122"/>
                </a:solidFill>
              </a:rPr>
              <a:t>             administrative region,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02122"/>
                </a:solidFill>
              </a:rPr>
              <a:t>              Northeast of Italy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02122"/>
                </a:solidFill>
              </a:rPr>
              <a:t> 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               </a:t>
            </a:r>
            <a:r>
              <a:rPr lang="en-US" sz="3600" b="0" i="0" dirty="0">
                <a:solidFill>
                  <a:srgbClr val="202122"/>
                </a:solidFill>
                <a:effectLst/>
              </a:rPr>
              <a:t>area of 22,446 km</a:t>
            </a:r>
            <a:r>
              <a:rPr lang="en-US" sz="3600" b="0" i="0" baseline="30000" dirty="0">
                <a:solidFill>
                  <a:srgbClr val="202122"/>
                </a:solidFill>
                <a:effectLst/>
              </a:rPr>
              <a:t>2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02122"/>
                </a:solidFill>
              </a:rPr>
              <a:t>                </a:t>
            </a:r>
            <a:r>
              <a:rPr lang="en-US" sz="3600" b="0" i="0" dirty="0">
                <a:solidFill>
                  <a:srgbClr val="202122"/>
                </a:solidFill>
                <a:effectLst/>
              </a:rPr>
              <a:t>about 4.4 million inhabitants.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02122"/>
                </a:solidFill>
              </a:rPr>
              <a:t>                capital city: Bologna </a:t>
            </a:r>
          </a:p>
          <a:p>
            <a:pPr marL="0" indent="0">
              <a:buNone/>
            </a:pP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200" b="1" dirty="0">
                <a:solidFill>
                  <a:srgbClr val="202122"/>
                </a:solidFill>
                <a:latin typeface="Arial" panose="020B0604020202020204" pitchFamily="34" charset="0"/>
              </a:rPr>
              <a:t>Provinces </a:t>
            </a:r>
            <a:endParaRPr lang="en-US" b="1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sz="3600" dirty="0">
                <a:solidFill>
                  <a:srgbClr val="202122"/>
                </a:solidFill>
              </a:rPr>
              <a:t>Piacenza                         </a:t>
            </a:r>
          </a:p>
          <a:p>
            <a:r>
              <a:rPr lang="en-US" sz="3600" dirty="0">
                <a:solidFill>
                  <a:srgbClr val="202122"/>
                </a:solidFill>
              </a:rPr>
              <a:t>Parma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Reggio Emilia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Modena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Ferrara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Ravenna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Forlì-Cesena</a:t>
            </a:r>
          </a:p>
          <a:p>
            <a:r>
              <a:rPr lang="en-US" sz="3600" dirty="0">
                <a:solidFill>
                  <a:srgbClr val="202122"/>
                </a:solidFill>
              </a:rPr>
              <a:t>Rimini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it-IT" dirty="0"/>
          </a:p>
        </p:txBody>
      </p:sp>
      <p:pic>
        <p:nvPicPr>
          <p:cNvPr id="5" name="Immagine 4" descr="Immagine che contiene mappa&#10;&#10;Descrizione generata automaticamente">
            <a:extLst>
              <a:ext uri="{FF2B5EF4-FFF2-40B4-BE49-F238E27FC236}">
                <a16:creationId xmlns:a16="http://schemas.microsoft.com/office/drawing/2014/main" id="{AE7E9A8B-33D3-4359-9631-403DE17AB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100" y="1828695"/>
            <a:ext cx="3626753" cy="4329435"/>
          </a:xfrm>
          <a:prstGeom prst="rect">
            <a:avLst/>
          </a:prstGeom>
        </p:spPr>
      </p:pic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5EE1A4CC-8E87-4B0B-B265-BF1F3A371767}"/>
              </a:ext>
            </a:extLst>
          </p:cNvPr>
          <p:cNvCxnSpPr>
            <a:cxnSpLocks/>
          </p:cNvCxnSpPr>
          <p:nvPr/>
        </p:nvCxnSpPr>
        <p:spPr>
          <a:xfrm>
            <a:off x="984738" y="1509080"/>
            <a:ext cx="584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F2BBA5D-25A3-4FAC-90CA-108F2FAA19D3}"/>
              </a:ext>
            </a:extLst>
          </p:cNvPr>
          <p:cNvCxnSpPr>
            <a:cxnSpLocks/>
          </p:cNvCxnSpPr>
          <p:nvPr/>
        </p:nvCxnSpPr>
        <p:spPr>
          <a:xfrm>
            <a:off x="984738" y="1857790"/>
            <a:ext cx="584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DA98F8C8-D282-40CD-BB94-AB9FEFFE65C5}"/>
              </a:ext>
            </a:extLst>
          </p:cNvPr>
          <p:cNvCxnSpPr>
            <a:cxnSpLocks/>
          </p:cNvCxnSpPr>
          <p:nvPr/>
        </p:nvCxnSpPr>
        <p:spPr>
          <a:xfrm>
            <a:off x="1049536" y="2514071"/>
            <a:ext cx="630060" cy="20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31B6EE3-EC01-44BD-BE0B-04BAF117BCF7}"/>
              </a:ext>
            </a:extLst>
          </p:cNvPr>
          <p:cNvCxnSpPr>
            <a:cxnSpLocks/>
          </p:cNvCxnSpPr>
          <p:nvPr/>
        </p:nvCxnSpPr>
        <p:spPr>
          <a:xfrm>
            <a:off x="1068878" y="2921261"/>
            <a:ext cx="591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AD447E6B-FC7C-4548-BFAD-ED40B174B8E2}"/>
              </a:ext>
            </a:extLst>
          </p:cNvPr>
          <p:cNvCxnSpPr/>
          <p:nvPr/>
        </p:nvCxnSpPr>
        <p:spPr>
          <a:xfrm>
            <a:off x="998806" y="3251449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63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5EC2C5-A93A-4083-9ED3-E5D1C2628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313" y="20786"/>
            <a:ext cx="10515600" cy="1083847"/>
          </a:xfrm>
        </p:spPr>
        <p:txBody>
          <a:bodyPr/>
          <a:lstStyle/>
          <a:p>
            <a:pPr algn="ctr"/>
            <a:r>
              <a:rPr lang="it-IT" dirty="0"/>
              <a:t>           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INFORMAZIONI SULL’EMILIA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232C48-6807-417D-A1AE-C3CB3A2DA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6602"/>
            <a:ext cx="10515600" cy="590139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9600" b="1" dirty="0"/>
              <a:t>Emilia Romagna</a:t>
            </a:r>
          </a:p>
          <a:p>
            <a:pPr marL="0" indent="0">
              <a:buNone/>
            </a:pPr>
            <a:r>
              <a:rPr lang="it-IT" sz="8000" dirty="0"/>
              <a:t>             Regione amministrativa </a:t>
            </a:r>
          </a:p>
          <a:p>
            <a:pPr marL="0" indent="0">
              <a:buNone/>
            </a:pPr>
            <a:r>
              <a:rPr lang="it-IT" sz="8000" dirty="0"/>
              <a:t>             A nord dell’Italia</a:t>
            </a:r>
          </a:p>
          <a:p>
            <a:pPr marL="0" indent="0">
              <a:buNone/>
            </a:pPr>
            <a:endParaRPr lang="it-IT" sz="8000" dirty="0"/>
          </a:p>
          <a:p>
            <a:pPr marL="0" indent="0">
              <a:buNone/>
            </a:pPr>
            <a:r>
              <a:rPr lang="it-IT" sz="8000" dirty="0"/>
              <a:t>             Area di 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22,446 km</a:t>
            </a:r>
            <a:r>
              <a:rPr kumimoji="0" lang="en-US" sz="8000" b="0" i="0" u="none" strike="noStrike" kern="1200" cap="none" spc="0" normalizeH="0" baseline="3000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lang="it-IT" sz="8000" dirty="0"/>
              <a:t>  </a:t>
            </a:r>
          </a:p>
          <a:p>
            <a:pPr marL="0" indent="0">
              <a:buNone/>
            </a:pPr>
            <a:r>
              <a:rPr lang="it-IT" sz="8000" dirty="0"/>
              <a:t>             4,4 milioni di abitanti</a:t>
            </a:r>
          </a:p>
          <a:p>
            <a:pPr marL="0" indent="0">
              <a:buNone/>
            </a:pPr>
            <a:r>
              <a:rPr lang="it-IT" sz="8000" dirty="0"/>
              <a:t>             Capoluogo di regione: Bologna</a:t>
            </a:r>
          </a:p>
          <a:p>
            <a:pPr marL="0" indent="0">
              <a:buNone/>
            </a:pPr>
            <a:endParaRPr lang="it-IT" sz="8000" dirty="0"/>
          </a:p>
          <a:p>
            <a:pPr marL="0" indent="0">
              <a:buNone/>
            </a:pPr>
            <a:r>
              <a:rPr lang="en-US" sz="9600" b="1" dirty="0">
                <a:solidFill>
                  <a:srgbClr val="202122"/>
                </a:solidFill>
                <a:latin typeface="Arial" panose="020B0604020202020204" pitchFamily="34" charset="0"/>
              </a:rPr>
              <a:t>Province</a:t>
            </a:r>
            <a:endParaRPr lang="en-US" sz="96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Piacenza                         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Parma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Reggio Emilia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Modena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Ferrara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Ravenna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Forlì-Cesena</a:t>
            </a:r>
          </a:p>
          <a:p>
            <a:r>
              <a:rPr lang="en-US" sz="6200" dirty="0">
                <a:solidFill>
                  <a:srgbClr val="202122"/>
                </a:solidFill>
                <a:latin typeface="Arial" panose="020B0604020202020204" pitchFamily="34" charset="0"/>
              </a:rPr>
              <a:t>Rimini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               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6F6009F-3660-45AA-AB95-FDC080CD8B35}"/>
              </a:ext>
            </a:extLst>
          </p:cNvPr>
          <p:cNvCxnSpPr/>
          <p:nvPr/>
        </p:nvCxnSpPr>
        <p:spPr>
          <a:xfrm>
            <a:off x="838200" y="1519311"/>
            <a:ext cx="667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23B8B68C-1508-41A4-84B9-8D2261F00061}"/>
              </a:ext>
            </a:extLst>
          </p:cNvPr>
          <p:cNvCxnSpPr>
            <a:cxnSpLocks/>
          </p:cNvCxnSpPr>
          <p:nvPr/>
        </p:nvCxnSpPr>
        <p:spPr>
          <a:xfrm>
            <a:off x="838200" y="1800665"/>
            <a:ext cx="7655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FDAA96D-F889-4220-ADDF-9C60CE5DA761}"/>
              </a:ext>
            </a:extLst>
          </p:cNvPr>
          <p:cNvCxnSpPr/>
          <p:nvPr/>
        </p:nvCxnSpPr>
        <p:spPr>
          <a:xfrm>
            <a:off x="838200" y="3179299"/>
            <a:ext cx="7655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174975B-0FFF-4FAA-B0E9-E4EC9B4E6471}"/>
              </a:ext>
            </a:extLst>
          </p:cNvPr>
          <p:cNvCxnSpPr/>
          <p:nvPr/>
        </p:nvCxnSpPr>
        <p:spPr>
          <a:xfrm>
            <a:off x="838200" y="2405575"/>
            <a:ext cx="7655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BA5D7331-BD0F-4246-BB75-59546427D6EC}"/>
              </a:ext>
            </a:extLst>
          </p:cNvPr>
          <p:cNvCxnSpPr/>
          <p:nvPr/>
        </p:nvCxnSpPr>
        <p:spPr>
          <a:xfrm>
            <a:off x="838200" y="2813538"/>
            <a:ext cx="7655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Immagine 15" descr="Immagine che contiene mappa&#10;&#10;Descrizione generata automaticamente">
            <a:extLst>
              <a:ext uri="{FF2B5EF4-FFF2-40B4-BE49-F238E27FC236}">
                <a16:creationId xmlns:a16="http://schemas.microsoft.com/office/drawing/2014/main" id="{7F9C6307-2B90-4281-B301-78B53EE67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635" y="1899997"/>
            <a:ext cx="3351960" cy="400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2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4BC07-C740-D444-AD73-8D8587B52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 MARKET OVERVIEW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24EEAD-15ED-8443-8028-235D75F28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755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labour market </a:t>
            </a:r>
            <a:r>
              <a:rPr lang="it-IT" b="1" dirty="0" err="1"/>
              <a:t>active</a:t>
            </a:r>
            <a:r>
              <a:rPr lang="it-IT" b="1" dirty="0"/>
              <a:t> people</a:t>
            </a:r>
            <a:r>
              <a:rPr lang="it-IT" dirty="0"/>
              <a:t>         2.2 </a:t>
            </a:r>
            <a:r>
              <a:rPr lang="it-IT" dirty="0" err="1"/>
              <a:t>milion</a:t>
            </a: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455B5C8-7782-DF49-B0B4-60D4A8BC45BA}"/>
              </a:ext>
            </a:extLst>
          </p:cNvPr>
          <p:cNvCxnSpPr/>
          <p:nvPr/>
        </p:nvCxnSpPr>
        <p:spPr>
          <a:xfrm>
            <a:off x="7225440" y="2075730"/>
            <a:ext cx="599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A31DC69-6EB7-484B-8CDB-2274C1F059D3}"/>
              </a:ext>
            </a:extLst>
          </p:cNvPr>
          <p:cNvCxnSpPr/>
          <p:nvPr/>
        </p:nvCxnSpPr>
        <p:spPr>
          <a:xfrm>
            <a:off x="6096000" y="2077117"/>
            <a:ext cx="0" cy="464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98C0709-E284-134B-BAE8-42612F1479E4}"/>
              </a:ext>
            </a:extLst>
          </p:cNvPr>
          <p:cNvSpPr txBox="1"/>
          <p:nvPr/>
        </p:nvSpPr>
        <p:spPr>
          <a:xfrm>
            <a:off x="3151123" y="2583206"/>
            <a:ext cx="5889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dirty="0"/>
              <a:t>50 % of  </a:t>
            </a:r>
            <a:r>
              <a:rPr lang="it-IT" sz="2800" dirty="0" err="1"/>
              <a:t>total</a:t>
            </a:r>
            <a:r>
              <a:rPr lang="it-IT" sz="2800" dirty="0"/>
              <a:t> </a:t>
            </a:r>
            <a:r>
              <a:rPr lang="it-IT" sz="2800" dirty="0" err="1"/>
              <a:t>population</a:t>
            </a:r>
            <a:r>
              <a:rPr lang="it-IT" sz="2800" dirty="0"/>
              <a:t>  ( 4.4 </a:t>
            </a:r>
            <a:r>
              <a:rPr lang="it-IT" sz="2800" dirty="0" err="1"/>
              <a:t>milion</a:t>
            </a:r>
            <a:r>
              <a:rPr lang="it-IT" sz="2800" dirty="0"/>
              <a:t> )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68F5AEE8-14E6-B445-A4E9-DF1632FC1DE7}"/>
              </a:ext>
            </a:extLst>
          </p:cNvPr>
          <p:cNvCxnSpPr/>
          <p:nvPr/>
        </p:nvCxnSpPr>
        <p:spPr>
          <a:xfrm>
            <a:off x="6096000" y="3177786"/>
            <a:ext cx="0" cy="573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4051B95-9696-9D42-97DD-08B5EF51A8F5}"/>
              </a:ext>
            </a:extLst>
          </p:cNvPr>
          <p:cNvSpPr txBox="1"/>
          <p:nvPr/>
        </p:nvSpPr>
        <p:spPr>
          <a:xfrm>
            <a:off x="2929089" y="3721437"/>
            <a:ext cx="7011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 </a:t>
            </a:r>
            <a:r>
              <a:rPr lang="it-IT" sz="2800" dirty="0" err="1"/>
              <a:t>highest</a:t>
            </a:r>
            <a:r>
              <a:rPr lang="it-IT" sz="2800" dirty="0"/>
              <a:t> </a:t>
            </a:r>
            <a:r>
              <a:rPr lang="it-IT" sz="2800" dirty="0" err="1"/>
              <a:t>percentage</a:t>
            </a:r>
            <a:r>
              <a:rPr lang="it-IT" sz="2800" dirty="0"/>
              <a:t> </a:t>
            </a:r>
            <a:r>
              <a:rPr lang="it-IT" sz="2800" dirty="0" err="1"/>
              <a:t>among</a:t>
            </a:r>
            <a:r>
              <a:rPr lang="it-IT" sz="2800" dirty="0"/>
              <a:t> the </a:t>
            </a:r>
            <a:r>
              <a:rPr lang="it-IT" sz="2800" dirty="0" err="1"/>
              <a:t>Italian</a:t>
            </a:r>
            <a:r>
              <a:rPr lang="it-IT" sz="2800" dirty="0"/>
              <a:t> </a:t>
            </a:r>
            <a:r>
              <a:rPr lang="it-IT" sz="2800" dirty="0" err="1"/>
              <a:t>regions</a:t>
            </a:r>
            <a:r>
              <a:rPr lang="it-IT" dirty="0"/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8AEA287-D6F2-4A0F-A294-47ECC8862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251" y="4281606"/>
            <a:ext cx="3414411" cy="232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1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D1ABB4-297B-4217-9E64-680F390D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GENERALE SUL MERCATO DEL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1317D1-B9F0-4472-8D1D-9522DFCFF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Persone attive nel mercato del lavoro            </a:t>
            </a:r>
            <a:r>
              <a:rPr lang="it-IT" dirty="0"/>
              <a:t>2.2 milioni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  50% della popolazione totale (4.4 milioni)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     La percentuale più alta tra le regioni italiane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19224D1-7CFE-4081-B0D1-4A57228F7C0D}"/>
              </a:ext>
            </a:extLst>
          </p:cNvPr>
          <p:cNvCxnSpPr/>
          <p:nvPr/>
        </p:nvCxnSpPr>
        <p:spPr>
          <a:xfrm>
            <a:off x="7624688" y="2053883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2BA7AA4-40EE-44CD-909F-EBAFC5EF746D}"/>
              </a:ext>
            </a:extLst>
          </p:cNvPr>
          <p:cNvCxnSpPr/>
          <p:nvPr/>
        </p:nvCxnSpPr>
        <p:spPr>
          <a:xfrm>
            <a:off x="5964702" y="2307102"/>
            <a:ext cx="0" cy="590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2A25B0F2-F001-4D96-B355-C75ACA9BE446}"/>
              </a:ext>
            </a:extLst>
          </p:cNvPr>
          <p:cNvCxnSpPr/>
          <p:nvPr/>
        </p:nvCxnSpPr>
        <p:spPr>
          <a:xfrm>
            <a:off x="5964702" y="3316458"/>
            <a:ext cx="0" cy="622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A8077674-7C0F-44CB-8FE4-3F4C90F23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488" y="4357467"/>
            <a:ext cx="3532428" cy="24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3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CCCAAF-FA97-4971-AD54-11528C21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072"/>
            <a:ext cx="10515600" cy="5805133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Increase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it-IT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employment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</a:t>
            </a:r>
            <a:r>
              <a:rPr lang="it-IT" dirty="0"/>
              <a:t>7,4% (2019)</a:t>
            </a:r>
          </a:p>
          <a:p>
            <a:endParaRPr lang="it-IT" dirty="0"/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F1F1F"/>
                </a:solidFill>
                <a:effectLst/>
              </a:rPr>
              <a:t>                                                                       includes  15 – 34 aged workers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1F1F1F"/>
                </a:solidFill>
              </a:rPr>
              <a:t>Covid</a:t>
            </a:r>
            <a:r>
              <a:rPr lang="en-US" b="1" dirty="0">
                <a:solidFill>
                  <a:srgbClr val="1F1F1F"/>
                </a:solidFill>
              </a:rPr>
              <a:t> 19 affected sectors </a:t>
            </a:r>
            <a:r>
              <a:rPr lang="en-US" dirty="0">
                <a:solidFill>
                  <a:srgbClr val="1F1F1F"/>
                </a:solidFill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Employment          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fixed-term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and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temporary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work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Activities services</a:t>
            </a:r>
            <a:endParaRPr lang="it-IT" b="0" i="0" dirty="0">
              <a:solidFill>
                <a:srgbClr val="1F1F1F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Business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Tourism</a:t>
            </a: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it-IT" dirty="0" err="1">
                <a:solidFill>
                  <a:srgbClr val="1F1F1F"/>
                </a:solidFill>
              </a:rPr>
              <a:t>sector</a:t>
            </a:r>
            <a:r>
              <a:rPr lang="it-IT" dirty="0">
                <a:solidFill>
                  <a:srgbClr val="1F1F1F"/>
                </a:solidFill>
              </a:rPr>
              <a:t> (</a:t>
            </a:r>
            <a:r>
              <a:rPr lang="it-IT" dirty="0" err="1">
                <a:solidFill>
                  <a:srgbClr val="1F1F1F"/>
                </a:solidFill>
              </a:rPr>
              <a:t>relevant</a:t>
            </a: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it-IT" dirty="0" err="1">
                <a:solidFill>
                  <a:srgbClr val="1F1F1F"/>
                </a:solidFill>
              </a:rPr>
              <a:t>role</a:t>
            </a:r>
            <a:r>
              <a:rPr lang="it-IT" dirty="0">
                <a:solidFill>
                  <a:srgbClr val="1F1F1F"/>
                </a:solidFill>
              </a:rPr>
              <a:t> in the </a:t>
            </a:r>
            <a:r>
              <a:rPr lang="it-IT" dirty="0" err="1">
                <a:solidFill>
                  <a:srgbClr val="1F1F1F"/>
                </a:solidFill>
              </a:rPr>
              <a:t>region</a:t>
            </a:r>
            <a:r>
              <a:rPr lang="it-IT" dirty="0">
                <a:solidFill>
                  <a:srgbClr val="1F1F1F"/>
                </a:solidFill>
              </a:rPr>
              <a:t>)</a:t>
            </a:r>
            <a:endParaRPr lang="en-US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2FB84EF5-FCC6-4E51-862C-80967368220F}"/>
              </a:ext>
            </a:extLst>
          </p:cNvPr>
          <p:cNvCxnSpPr/>
          <p:nvPr/>
        </p:nvCxnSpPr>
        <p:spPr>
          <a:xfrm>
            <a:off x="6617784" y="931025"/>
            <a:ext cx="10410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27419C82-6223-488D-B598-FB119C12FD3D}"/>
              </a:ext>
            </a:extLst>
          </p:cNvPr>
          <p:cNvCxnSpPr>
            <a:cxnSpLocks/>
          </p:cNvCxnSpPr>
          <p:nvPr/>
        </p:nvCxnSpPr>
        <p:spPr>
          <a:xfrm>
            <a:off x="8214253" y="1308295"/>
            <a:ext cx="0" cy="819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B87C6B6-A7A4-4D95-9231-648EC1100621}"/>
              </a:ext>
            </a:extLst>
          </p:cNvPr>
          <p:cNvCxnSpPr>
            <a:cxnSpLocks/>
          </p:cNvCxnSpPr>
          <p:nvPr/>
        </p:nvCxnSpPr>
        <p:spPr>
          <a:xfrm>
            <a:off x="3383919" y="3991388"/>
            <a:ext cx="54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7271666-2DE4-42AA-87B9-8147015D0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08295"/>
            <a:ext cx="3478204" cy="182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0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3B62782-3CAF-4822-9BC8-97021A2BEC2D}"/>
              </a:ext>
            </a:extLst>
          </p:cNvPr>
          <p:cNvSpPr txBox="1"/>
          <p:nvPr/>
        </p:nvSpPr>
        <p:spPr>
          <a:xfrm>
            <a:off x="1069144" y="271123"/>
            <a:ext cx="10585299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Aumento dell’occupazione                       </a:t>
            </a:r>
            <a:r>
              <a:rPr lang="it-IT" sz="2800" dirty="0"/>
              <a:t>7,4% (2029)</a:t>
            </a:r>
          </a:p>
          <a:p>
            <a:endParaRPr lang="it-IT" sz="2800" dirty="0"/>
          </a:p>
          <a:p>
            <a:r>
              <a:rPr lang="it-IT" sz="2800" dirty="0"/>
              <a:t>                                                           include anche i lavoratori compresi tra </a:t>
            </a:r>
          </a:p>
          <a:p>
            <a:r>
              <a:rPr lang="it-IT" sz="2800" dirty="0"/>
              <a:t>                                                                              i 15-34 anni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                                  </a:t>
            </a:r>
            <a:r>
              <a:rPr lang="it-IT" sz="2800" b="1" dirty="0"/>
              <a:t>    Settori influenzati dal </a:t>
            </a:r>
            <a:r>
              <a:rPr lang="it-IT" sz="2800" b="1" dirty="0" err="1"/>
              <a:t>Covid</a:t>
            </a:r>
            <a:r>
              <a:rPr lang="it-IT" sz="2800" b="1" dirty="0"/>
              <a:t> 19</a:t>
            </a:r>
          </a:p>
          <a:p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Occupazione            contratto a tempo determinato e indeterminato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Attività di servizi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Business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Settore del turismo (ruolo rilevante nella regione)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B96EAD7A-03D1-4514-9310-EF2030010AC8}"/>
              </a:ext>
            </a:extLst>
          </p:cNvPr>
          <p:cNvCxnSpPr/>
          <p:nvPr/>
        </p:nvCxnSpPr>
        <p:spPr>
          <a:xfrm>
            <a:off x="5303520" y="548640"/>
            <a:ext cx="13300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46863C8C-9B85-4ED7-92AA-5C100B81086B}"/>
              </a:ext>
            </a:extLst>
          </p:cNvPr>
          <p:cNvCxnSpPr/>
          <p:nvPr/>
        </p:nvCxnSpPr>
        <p:spPr>
          <a:xfrm>
            <a:off x="7813963" y="781396"/>
            <a:ext cx="0" cy="465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45FAC5B-0523-4768-A2C5-5C131AE02387}"/>
              </a:ext>
            </a:extLst>
          </p:cNvPr>
          <p:cNvCxnSpPr/>
          <p:nvPr/>
        </p:nvCxnSpPr>
        <p:spPr>
          <a:xfrm>
            <a:off x="3491345" y="4372495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16A0B584-88BB-4E77-B74E-FE8EC895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764" y="1246909"/>
            <a:ext cx="3197261" cy="16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0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CA8212-C63A-442D-9625-29EE03AE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"/>
            <a:ext cx="11353800" cy="66751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                                         </a:t>
            </a:r>
            <a:r>
              <a:rPr lang="it-IT" sz="3200" b="1" dirty="0"/>
              <a:t>COVID EFFECTS</a:t>
            </a:r>
          </a:p>
          <a:p>
            <a:pPr marL="0" indent="0">
              <a:buNone/>
            </a:pPr>
            <a:endParaRPr lang="it-IT" sz="3200" b="1" dirty="0"/>
          </a:p>
          <a:p>
            <a:pPr marL="0" indent="0">
              <a:buNone/>
            </a:pPr>
            <a:r>
              <a:rPr lang="it-IT" sz="3000" b="1" dirty="0"/>
              <a:t>                                  </a:t>
            </a:r>
            <a:r>
              <a:rPr lang="it-IT" sz="3300" b="1" dirty="0"/>
              <a:t>  </a:t>
            </a:r>
            <a:r>
              <a:rPr lang="it-IT" sz="3300" b="1" dirty="0" err="1"/>
              <a:t>Reduction</a:t>
            </a:r>
            <a:r>
              <a:rPr lang="it-IT" sz="3300" b="1" dirty="0"/>
              <a:t> of jobs                </a:t>
            </a:r>
            <a:r>
              <a:rPr lang="it-IT" dirty="0" err="1"/>
              <a:t>affects</a:t>
            </a:r>
            <a:r>
              <a:rPr lang="it-IT" dirty="0"/>
              <a:t> </a:t>
            </a:r>
            <a:r>
              <a:rPr lang="it-IT" dirty="0" err="1"/>
              <a:t>mostly</a:t>
            </a:r>
            <a:r>
              <a:rPr lang="it-IT" dirty="0"/>
              <a:t>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women because  </a:t>
            </a: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                                                                                   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       </a:t>
            </a:r>
            <a:r>
              <a:rPr lang="en-US" dirty="0">
                <a:solidFill>
                  <a:srgbClr val="1F1F1F"/>
                </a:solidFill>
              </a:rPr>
              <a:t>they are  the majority of workers in</a:t>
            </a: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                                                                                           tertiary activities</a:t>
            </a:r>
            <a:r>
              <a:rPr lang="it-IT" dirty="0"/>
              <a:t> </a:t>
            </a:r>
            <a:endParaRPr lang="en-US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                                    </a:t>
            </a:r>
            <a:r>
              <a:rPr lang="it-IT" sz="3000" dirty="0">
                <a:solidFill>
                  <a:srgbClr val="1F1F1F"/>
                </a:solidFill>
                <a:latin typeface="Trebuchet MS" panose="020B0603020202020204" pitchFamily="34" charset="0"/>
              </a:rPr>
              <a:t> </a:t>
            </a:r>
            <a:r>
              <a:rPr lang="it-IT" sz="3300" b="1" dirty="0" err="1">
                <a:solidFill>
                  <a:srgbClr val="1F1F1F"/>
                </a:solidFill>
              </a:rPr>
              <a:t>Emilia’s</a:t>
            </a:r>
            <a:r>
              <a:rPr lang="it-IT" sz="3300" b="1" dirty="0">
                <a:solidFill>
                  <a:srgbClr val="1F1F1F"/>
                </a:solidFill>
              </a:rPr>
              <a:t> </a:t>
            </a:r>
            <a:r>
              <a:rPr lang="it-IT" sz="3300" b="1" dirty="0" err="1">
                <a:solidFill>
                  <a:srgbClr val="1F1F1F"/>
                </a:solidFill>
              </a:rPr>
              <a:t>unemployment</a:t>
            </a:r>
            <a:r>
              <a:rPr lang="it-IT" sz="3300" b="1" dirty="0">
                <a:solidFill>
                  <a:srgbClr val="1F1F1F"/>
                </a:solidFill>
              </a:rPr>
              <a:t> rate </a:t>
            </a:r>
          </a:p>
          <a:p>
            <a:pPr marL="0" indent="0">
              <a:buNone/>
            </a:pPr>
            <a:endParaRPr lang="it-IT" sz="2400" b="1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it-IT" sz="2400" b="1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it-IT" dirty="0">
                <a:solidFill>
                  <a:srgbClr val="1F1F1F"/>
                </a:solidFill>
                <a:latin typeface="Trebuchet MS" panose="020B0603020202020204" pitchFamily="34" charset="0"/>
              </a:rPr>
              <a:t>Lower </a:t>
            </a:r>
            <a:r>
              <a:rPr lang="it-IT" dirty="0" err="1">
                <a:solidFill>
                  <a:srgbClr val="1F1F1F"/>
                </a:solidFill>
                <a:latin typeface="Trebuchet MS" panose="020B0603020202020204" pitchFamily="34" charset="0"/>
              </a:rPr>
              <a:t>unemployment</a:t>
            </a:r>
            <a:r>
              <a:rPr lang="it-IT" dirty="0">
                <a:solidFill>
                  <a:srgbClr val="1F1F1F"/>
                </a:solidFill>
                <a:latin typeface="Trebuchet MS" panose="020B0603020202020204" pitchFamily="34" charset="0"/>
              </a:rPr>
              <a:t> rate in:                          5,5%(2020)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Bologna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Parma                                                                    7% women       4,3% 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Reggio Emilia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Ravenna                  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                Lower </a:t>
            </a:r>
            <a:r>
              <a:rPr lang="it-IT" dirty="0" err="1"/>
              <a:t>than</a:t>
            </a:r>
            <a:r>
              <a:rPr lang="it-IT" dirty="0"/>
              <a:t> the National </a:t>
            </a:r>
            <a:r>
              <a:rPr lang="it-IT" dirty="0" err="1"/>
              <a:t>average</a:t>
            </a:r>
            <a:endParaRPr lang="it-IT" dirty="0"/>
          </a:p>
          <a:p>
            <a:pPr marL="0" indent="0">
              <a:buNone/>
            </a:pPr>
            <a:r>
              <a:rPr lang="it-IT" sz="2000" dirty="0"/>
              <a:t>                                                                 </a:t>
            </a:r>
          </a:p>
          <a:p>
            <a:endParaRPr lang="it-IT" sz="20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160741DD-F0E3-48D6-B566-55C92A230B40}"/>
              </a:ext>
            </a:extLst>
          </p:cNvPr>
          <p:cNvCxnSpPr>
            <a:cxnSpLocks/>
          </p:cNvCxnSpPr>
          <p:nvPr/>
        </p:nvCxnSpPr>
        <p:spPr>
          <a:xfrm>
            <a:off x="6256821" y="1145878"/>
            <a:ext cx="9425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B433A4D-06EB-4727-9C2A-2D82B46BCF06}"/>
              </a:ext>
            </a:extLst>
          </p:cNvPr>
          <p:cNvCxnSpPr>
            <a:cxnSpLocks/>
          </p:cNvCxnSpPr>
          <p:nvPr/>
        </p:nvCxnSpPr>
        <p:spPr>
          <a:xfrm flipH="1">
            <a:off x="7447533" y="4311739"/>
            <a:ext cx="354831" cy="566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BC70112-5D84-497E-AFE3-A8F39D2B4F80}"/>
              </a:ext>
            </a:extLst>
          </p:cNvPr>
          <p:cNvCxnSpPr>
            <a:cxnSpLocks/>
          </p:cNvCxnSpPr>
          <p:nvPr/>
        </p:nvCxnSpPr>
        <p:spPr>
          <a:xfrm>
            <a:off x="9013736" y="4311738"/>
            <a:ext cx="464233" cy="566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81CF1AE6-82F0-4CB3-A5E3-FD39B0007FEF}"/>
              </a:ext>
            </a:extLst>
          </p:cNvPr>
          <p:cNvCxnSpPr>
            <a:cxnSpLocks/>
          </p:cNvCxnSpPr>
          <p:nvPr/>
        </p:nvCxnSpPr>
        <p:spPr>
          <a:xfrm>
            <a:off x="8342142" y="4311739"/>
            <a:ext cx="0" cy="1596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587D268E-B76A-45B5-A4B9-96D275593AE5}"/>
              </a:ext>
            </a:extLst>
          </p:cNvPr>
          <p:cNvCxnSpPr>
            <a:cxnSpLocks/>
          </p:cNvCxnSpPr>
          <p:nvPr/>
        </p:nvCxnSpPr>
        <p:spPr>
          <a:xfrm>
            <a:off x="7624948" y="3297992"/>
            <a:ext cx="557056" cy="674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6E093877-4210-4D73-BD3A-F69135E606C4}"/>
              </a:ext>
            </a:extLst>
          </p:cNvPr>
          <p:cNvCxnSpPr>
            <a:cxnSpLocks/>
          </p:cNvCxnSpPr>
          <p:nvPr/>
        </p:nvCxnSpPr>
        <p:spPr>
          <a:xfrm flipH="1">
            <a:off x="3579570" y="3429000"/>
            <a:ext cx="408174" cy="543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magine 3" descr="Immagine che contiene giocattolo, bambola, clipart, grafica vettoriale&#10;&#10;Descrizione generata automaticamente">
            <a:extLst>
              <a:ext uri="{FF2B5EF4-FFF2-40B4-BE49-F238E27FC236}">
                <a16:creationId xmlns:a16="http://schemas.microsoft.com/office/drawing/2014/main" id="{213848B3-84D5-4703-9626-D699B5241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84" y="1337518"/>
            <a:ext cx="3121152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45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22E9ED-95F7-4A67-A6DE-ECA8A21C0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CONSEGUENZE DEL COVID</a:t>
            </a:r>
          </a:p>
          <a:p>
            <a:pPr marL="0" indent="0" algn="ctr">
              <a:buNone/>
            </a:pPr>
            <a:r>
              <a:rPr lang="it-IT" sz="2400" dirty="0"/>
              <a:t> </a:t>
            </a:r>
          </a:p>
          <a:p>
            <a:pPr marL="0" indent="0" algn="ctr">
              <a:buNone/>
            </a:pPr>
            <a:r>
              <a:rPr lang="it-IT" b="1" dirty="0"/>
              <a:t>Riduzione dei lavori</a:t>
            </a:r>
            <a:r>
              <a:rPr lang="it-IT" sz="2400" b="1" dirty="0"/>
              <a:t>           </a:t>
            </a:r>
            <a:r>
              <a:rPr lang="it-IT" sz="2400" dirty="0"/>
              <a:t>ha colpito soprattutto le donne  perché costituisco la </a:t>
            </a:r>
          </a:p>
          <a:p>
            <a:pPr marL="0" indent="0" algn="ctr">
              <a:buNone/>
            </a:pPr>
            <a:r>
              <a:rPr lang="it-IT" sz="2400" dirty="0"/>
              <a:t>                                         maggioranza dei lavoratori nelle attività terziarie   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r>
              <a:rPr lang="it-IT" b="1" dirty="0"/>
              <a:t>Tasso di disoccupazione dell’Emilia: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Minor tasso di disoccupazione in:                                                 5,5% (2020)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Bologna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Parma                                                                           7% donne             4,3% uomini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Reggio Emilia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Ravenna                                                          più basso rispetto alla media Nazionale</a:t>
            </a:r>
          </a:p>
          <a:p>
            <a:pPr marL="0" indent="0">
              <a:buNone/>
            </a:pPr>
            <a:endParaRPr lang="it-IT" sz="2400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2CC4F7F2-3EA3-4D78-9076-64D016D75080}"/>
              </a:ext>
            </a:extLst>
          </p:cNvPr>
          <p:cNvCxnSpPr/>
          <p:nvPr/>
        </p:nvCxnSpPr>
        <p:spPr>
          <a:xfrm>
            <a:off x="4006735" y="1363287"/>
            <a:ext cx="54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4D474EE6-8795-469B-84CE-E5BCBB2A0579}"/>
              </a:ext>
            </a:extLst>
          </p:cNvPr>
          <p:cNvCxnSpPr/>
          <p:nvPr/>
        </p:nvCxnSpPr>
        <p:spPr>
          <a:xfrm flipH="1">
            <a:off x="4156364" y="2959331"/>
            <a:ext cx="399011" cy="469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4F37925D-67CF-415E-BF71-895AC29C4F49}"/>
              </a:ext>
            </a:extLst>
          </p:cNvPr>
          <p:cNvCxnSpPr/>
          <p:nvPr/>
        </p:nvCxnSpPr>
        <p:spPr>
          <a:xfrm>
            <a:off x="7636627" y="2959331"/>
            <a:ext cx="532015" cy="469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DCC8CF1-7B65-4FCB-BC40-BF30D4045476}"/>
              </a:ext>
            </a:extLst>
          </p:cNvPr>
          <p:cNvCxnSpPr/>
          <p:nvPr/>
        </p:nvCxnSpPr>
        <p:spPr>
          <a:xfrm flipH="1">
            <a:off x="7873539" y="3857105"/>
            <a:ext cx="522316" cy="465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A0B0AFE4-070E-475F-B1C1-1968051411BF}"/>
              </a:ext>
            </a:extLst>
          </p:cNvPr>
          <p:cNvCxnSpPr/>
          <p:nvPr/>
        </p:nvCxnSpPr>
        <p:spPr>
          <a:xfrm>
            <a:off x="9592194" y="3857105"/>
            <a:ext cx="565266" cy="465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A7DF2616-924D-433A-A1AC-1C320AB563FC}"/>
              </a:ext>
            </a:extLst>
          </p:cNvPr>
          <p:cNvCxnSpPr/>
          <p:nvPr/>
        </p:nvCxnSpPr>
        <p:spPr>
          <a:xfrm>
            <a:off x="8894618" y="3857105"/>
            <a:ext cx="0" cy="1363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Immagine 15" descr="Immagine che contiene giocattolo, bambola, clipart, grafica vettoriale&#10;&#10;Descrizione generata automaticamente">
            <a:extLst>
              <a:ext uri="{FF2B5EF4-FFF2-40B4-BE49-F238E27FC236}">
                <a16:creationId xmlns:a16="http://schemas.microsoft.com/office/drawing/2014/main" id="{BD84C457-A47B-4F96-A2C6-533CE4F7C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11" y="1673352"/>
            <a:ext cx="2896154" cy="162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11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753</Words>
  <Application>Microsoft Office PowerPoint</Application>
  <PresentationFormat>Widescreen</PresentationFormat>
  <Paragraphs>215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</vt:lpstr>
      <vt:lpstr>Tema di Office</vt:lpstr>
      <vt:lpstr>BRIEFING OF   EMILIA ROMAGNA</vt:lpstr>
      <vt:lpstr>EMILIA’S INFORMATION</vt:lpstr>
      <vt:lpstr>            INFORMAZIONI SULL’EMILIA</vt:lpstr>
      <vt:lpstr>LABOUR MARKET OVERVIEW </vt:lpstr>
      <vt:lpstr>QUADRO GENERALE SUL MERCATO DEL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WHERE ARE THE AVAILABLE JOBS?</vt:lpstr>
      <vt:lpstr>Presentazione standard di PowerPoint</vt:lpstr>
      <vt:lpstr>Presentazione standard di PowerPoint</vt:lpstr>
      <vt:lpstr>Presentazione standard di PowerPoint</vt:lpstr>
      <vt:lpstr>WHERE ARE THE AVAILABLE WORKERS?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OF   EMILIA ROMAGNA</dc:title>
  <dc:creator>giada piu</dc:creator>
  <cp:lastModifiedBy>giada piu</cp:lastModifiedBy>
  <cp:revision>2</cp:revision>
  <dcterms:created xsi:type="dcterms:W3CDTF">2021-01-21T22:01:48Z</dcterms:created>
  <dcterms:modified xsi:type="dcterms:W3CDTF">2021-01-21T22:08:36Z</dcterms:modified>
</cp:coreProperties>
</file>