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2" roundtripDataSignature="AMtx7mgoAUDL3GlUSMty/xJrSuyEgXAAF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9C8DCEF-14B1-4174-B3D2-F49CEBA81A5D}">
  <a:tblStyle styleId="{C9C8DCEF-14B1-4174-B3D2-F49CEBA81A5D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fill>
          <a:solidFill>
            <a:srgbClr val="CDD4EA"/>
          </a:solidFill>
        </a:fill>
      </a:tcStyle>
    </a:band1H>
    <a:band2H>
      <a:tcTxStyle/>
    </a:band2H>
    <a:band1V>
      <a:tcTxStyle/>
      <a:tcStyle>
        <a:fill>
          <a:solidFill>
            <a:srgbClr val="CDD4EA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customschemas.google.com/relationships/presentationmetadata" Target="metadata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it-IT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olo e testo verticale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5" name="Google Shape;35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2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2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2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2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a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2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6" name="Google Shape;86;p1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"/>
          <p:cNvSpPr/>
          <p:nvPr/>
        </p:nvSpPr>
        <p:spPr>
          <a:xfrm>
            <a:off x="0" y="685801"/>
            <a:ext cx="12188952" cy="5217670"/>
          </a:xfrm>
          <a:prstGeom prst="rect">
            <a:avLst/>
          </a:prstGeom>
          <a:gradFill>
            <a:gsLst>
              <a:gs pos="0">
                <a:srgbClr val="3865B4"/>
              </a:gs>
              <a:gs pos="25000">
                <a:srgbClr val="3865B4"/>
              </a:gs>
              <a:gs pos="94000">
                <a:srgbClr val="3A3838"/>
              </a:gs>
              <a:gs pos="100000">
                <a:srgbClr val="3A3838"/>
              </a:gs>
            </a:gsLst>
            <a:lin ang="4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1"/>
          <p:cNvPicPr preferRelativeResize="0"/>
          <p:nvPr/>
        </p:nvPicPr>
        <p:blipFill rotWithShape="1">
          <a:blip r:embed="rId3">
            <a:alphaModFix/>
          </a:blip>
          <a:srcRect b="52759" l="8235" r="8213" t="20008"/>
          <a:stretch/>
        </p:blipFill>
        <p:spPr>
          <a:xfrm flipH="1" rot="10800000">
            <a:off x="2" y="0"/>
            <a:ext cx="12191999" cy="2235323"/>
          </a:xfrm>
          <a:custGeom>
            <a:rect b="b" l="l" r="r" t="t"/>
            <a:pathLst>
              <a:path extrusionOk="0" h="2235323" w="12191999">
                <a:moveTo>
                  <a:pt x="0" y="2235323"/>
                </a:moveTo>
                <a:lnTo>
                  <a:pt x="12191999" y="2235323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03" name="Google Shape;103;p1"/>
          <p:cNvSpPr txBox="1"/>
          <p:nvPr>
            <p:ph type="ctrTitle"/>
          </p:nvPr>
        </p:nvSpPr>
        <p:spPr>
          <a:xfrm>
            <a:off x="753925" y="1601735"/>
            <a:ext cx="10684151" cy="199197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600"/>
              <a:buFont typeface="Calibri"/>
              <a:buNone/>
            </a:pPr>
            <a:r>
              <a:rPr b="1" lang="it-IT" sz="6600">
                <a:solidFill>
                  <a:srgbClr val="FFFFFF"/>
                </a:solidFill>
              </a:rPr>
              <a:t>Cultural Offers in </a:t>
            </a:r>
            <a:br>
              <a:rPr b="1" lang="it-IT" sz="6600">
                <a:solidFill>
                  <a:srgbClr val="FFFFFF"/>
                </a:solidFill>
              </a:rPr>
            </a:br>
            <a:r>
              <a:rPr b="1" lang="it-IT" sz="6600">
                <a:solidFill>
                  <a:srgbClr val="FFFFFF"/>
                </a:solidFill>
              </a:rPr>
              <a:t>Emilia-Romagna</a:t>
            </a:r>
            <a:endParaRPr/>
          </a:p>
        </p:txBody>
      </p:sp>
      <p:pic>
        <p:nvPicPr>
          <p:cNvPr id="104" name="Google Shape;104;p1"/>
          <p:cNvPicPr preferRelativeResize="0"/>
          <p:nvPr/>
        </p:nvPicPr>
        <p:blipFill rotWithShape="1">
          <a:blip r:embed="rId3">
            <a:alphaModFix/>
          </a:blip>
          <a:srcRect b="80325" l="8235" r="8213" t="-1"/>
          <a:stretch/>
        </p:blipFill>
        <p:spPr>
          <a:xfrm flipH="1" rot="10800000">
            <a:off x="0" y="4586080"/>
            <a:ext cx="12191999" cy="1614974"/>
          </a:xfrm>
          <a:custGeom>
            <a:rect b="b" l="l" r="r" t="t"/>
            <a:pathLst>
              <a:path extrusionOk="0" h="1614974" w="12191999">
                <a:moveTo>
                  <a:pt x="0" y="1614974"/>
                </a:moveTo>
                <a:lnTo>
                  <a:pt x="12191999" y="1614974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05" name="Google Shape;105;p1"/>
          <p:cNvSpPr txBox="1"/>
          <p:nvPr>
            <p:ph idx="1" type="subTitle"/>
          </p:nvPr>
        </p:nvSpPr>
        <p:spPr>
          <a:xfrm>
            <a:off x="1171575" y="3806169"/>
            <a:ext cx="9469211" cy="8656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</a:pPr>
            <a:r>
              <a:rPr lang="it-IT" sz="3200">
                <a:solidFill>
                  <a:srgbClr val="FFFFFF"/>
                </a:solidFill>
              </a:rPr>
              <a:t>4^lsca – Burba, Piu, Pozzar, Roncarà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1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0"/>
          <p:cNvSpPr txBox="1"/>
          <p:nvPr>
            <p:ph type="title"/>
          </p:nvPr>
        </p:nvSpPr>
        <p:spPr>
          <a:xfrm>
            <a:off x="321959" y="365125"/>
            <a:ext cx="4457348" cy="1938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CULTURAL OFFERS</a:t>
            </a:r>
            <a:endParaRPr/>
          </a:p>
        </p:txBody>
      </p:sp>
      <p:sp>
        <p:nvSpPr>
          <p:cNvPr id="175" name="Google Shape;175;p10"/>
          <p:cNvSpPr txBox="1"/>
          <p:nvPr/>
        </p:nvSpPr>
        <p:spPr>
          <a:xfrm>
            <a:off x="838201" y="2482589"/>
            <a:ext cx="3816096" cy="36943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 City</a:t>
            </a:r>
            <a:r>
              <a:rPr b="0" i="0" lang="it-IT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 Modena, Bologna, Ravenna, Rimini, Reggio Emilia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i="0" lang="it-IT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UNESCO Heritage</a:t>
            </a:r>
            <a:r>
              <a:rPr b="0" i="0" lang="it-IT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 Ferrara, Modena, Ravenna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i="0" lang="it-IT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Craftsmanship</a:t>
            </a:r>
            <a:r>
              <a:rPr b="0" i="0" lang="it-IT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Metal working, textile working, the art of weaving, mosaic and stone.</a:t>
            </a:r>
            <a:endParaRPr/>
          </a:p>
          <a:p>
            <a:pPr indent="12700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magine che contiene interni, edificio, vecchio, soffitto&#10;&#10;Descrizione generata automaticamente" id="176" name="Google Shape;176;p10"/>
          <p:cNvPicPr preferRelativeResize="0"/>
          <p:nvPr/>
        </p:nvPicPr>
        <p:blipFill rotWithShape="1">
          <a:blip r:embed="rId3">
            <a:alphaModFix/>
          </a:blip>
          <a:srcRect b="21666" l="0" r="-1" t="2387"/>
          <a:stretch/>
        </p:blipFill>
        <p:spPr>
          <a:xfrm>
            <a:off x="4904316" y="-28140"/>
            <a:ext cx="7287684" cy="3694372"/>
          </a:xfrm>
          <a:custGeom>
            <a:rect b="b" l="l" r="r" t="t"/>
            <a:pathLst>
              <a:path extrusionOk="0" h="3694372" w="7287684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descr="Immagine che contiene strumento, scopa&#10;&#10;Descrizione generata automaticamente" id="177" name="Google Shape;177;p10"/>
          <p:cNvPicPr preferRelativeResize="0"/>
          <p:nvPr/>
        </p:nvPicPr>
        <p:blipFill rotWithShape="1">
          <a:blip r:embed="rId4">
            <a:alphaModFix/>
          </a:blip>
          <a:srcRect b="7984" l="0" r="0" t="30766"/>
          <a:stretch/>
        </p:blipFill>
        <p:spPr>
          <a:xfrm>
            <a:off x="4726728" y="3831097"/>
            <a:ext cx="7472381" cy="3055043"/>
          </a:xfrm>
          <a:custGeom>
            <a:rect b="b" l="l" r="r" t="t"/>
            <a:pathLst>
              <a:path extrusionOk="0" h="3055043" w="7472381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1"/>
          <p:cNvSpPr txBox="1"/>
          <p:nvPr>
            <p:ph type="title"/>
          </p:nvPr>
        </p:nvSpPr>
        <p:spPr>
          <a:xfrm>
            <a:off x="321959" y="365125"/>
            <a:ext cx="4457348" cy="1938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OFFERTE CULTURALI</a:t>
            </a:r>
            <a:endParaRPr/>
          </a:p>
        </p:txBody>
      </p:sp>
      <p:sp>
        <p:nvSpPr>
          <p:cNvPr id="183" name="Google Shape;183;p11"/>
          <p:cNvSpPr txBox="1"/>
          <p:nvPr/>
        </p:nvSpPr>
        <p:spPr>
          <a:xfrm>
            <a:off x="838201" y="2482589"/>
            <a:ext cx="3816096" cy="36943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Città d’arte:</a:t>
            </a:r>
            <a:r>
              <a:rPr b="0" i="0" lang="it-IT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Modena,Bologna,Ravenna,Rimini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it-IT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Reggio Emilia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i="0" lang="it-IT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Patrimonio unesco: </a:t>
            </a:r>
            <a:r>
              <a:rPr b="0" i="0" lang="it-IT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Ferrara, Modena, Ravenna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i="0" lang="it-IT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Artigianato: </a:t>
            </a:r>
            <a:r>
              <a:rPr b="0" i="0" lang="it-IT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Lavorazione dei metalli, lavorazione del tessuto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it-IT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l’arte dell’intreccio, Il mosaico e la pietra.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it-IT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descr="Immagine che contiene interni, edificio, vecchio, soffitto&#10;&#10;Descrizione generata automaticamente" id="184" name="Google Shape;184;p11"/>
          <p:cNvPicPr preferRelativeResize="0"/>
          <p:nvPr/>
        </p:nvPicPr>
        <p:blipFill rotWithShape="1">
          <a:blip r:embed="rId3">
            <a:alphaModFix/>
          </a:blip>
          <a:srcRect b="21666" l="0" r="-1" t="2387"/>
          <a:stretch/>
        </p:blipFill>
        <p:spPr>
          <a:xfrm>
            <a:off x="4904316" y="-28140"/>
            <a:ext cx="7287684" cy="3694372"/>
          </a:xfrm>
          <a:custGeom>
            <a:rect b="b" l="l" r="r" t="t"/>
            <a:pathLst>
              <a:path extrusionOk="0" h="3694372" w="7287684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descr="Immagine che contiene strumento, scopa&#10;&#10;Descrizione generata automaticamente" id="185" name="Google Shape;185;p11"/>
          <p:cNvPicPr preferRelativeResize="0"/>
          <p:nvPr/>
        </p:nvPicPr>
        <p:blipFill rotWithShape="1">
          <a:blip r:embed="rId4">
            <a:alphaModFix/>
          </a:blip>
          <a:srcRect b="7984" l="0" r="0" t="30766"/>
          <a:stretch/>
        </p:blipFill>
        <p:spPr>
          <a:xfrm>
            <a:off x="4726728" y="3831097"/>
            <a:ext cx="7472381" cy="3055043"/>
          </a:xfrm>
          <a:custGeom>
            <a:rect b="b" l="l" r="r" t="t"/>
            <a:pathLst>
              <a:path extrusionOk="0" h="3055043" w="7472381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2"/>
          <p:cNvSpPr txBox="1"/>
          <p:nvPr>
            <p:ph type="title"/>
          </p:nvPr>
        </p:nvSpPr>
        <p:spPr>
          <a:xfrm>
            <a:off x="4954091" y="480020"/>
            <a:ext cx="6586491" cy="80951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it-IT"/>
              <a:t>CULTURAL OFFERS</a:t>
            </a:r>
            <a:endParaRPr/>
          </a:p>
        </p:txBody>
      </p:sp>
      <p:sp>
        <p:nvSpPr>
          <p:cNvPr id="191" name="Google Shape;191;p12"/>
          <p:cNvSpPr txBox="1"/>
          <p:nvPr>
            <p:ph idx="1" type="body"/>
          </p:nvPr>
        </p:nvSpPr>
        <p:spPr>
          <a:xfrm>
            <a:off x="5104382" y="1735725"/>
            <a:ext cx="6586489" cy="5122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it-IT" sz="1500"/>
              <a:t>In Emilia-Romagna there are several important sites classified as World Heritage by UNESCO: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it-IT" sz="1500"/>
              <a:t>Ferrara city of the Renaissance and its Po Delta - 1995-1999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it-IT" sz="1500"/>
              <a:t>Early Christian monuments of Ravenna - 1996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it-IT" sz="1500"/>
              <a:t>Mausoleum of Galla Placidia (Ravenna)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it-IT" sz="1500"/>
              <a:t>Church of San Vitale (Ravenna)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it-IT" sz="1500"/>
              <a:t>Archbishop’s Chapel (Ravenna)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it-IT" sz="1500"/>
              <a:t>Basilica of Sant'Apollinare Nuovo (Ravenna)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it-IT" sz="1500"/>
              <a:t>Baptistery of the Arians (Ravenna)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it-IT" sz="1500"/>
              <a:t>Mausoleum of Theodoric (Ravenna)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it-IT" sz="1500"/>
              <a:t>Basilica of Sant'Apollinare in Classe (Ravenna)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it-IT" sz="1500"/>
              <a:t>Integral Nature Reserve of Sasso Fratino - 2017</a:t>
            </a:r>
            <a:endParaRPr/>
          </a:p>
        </p:txBody>
      </p:sp>
      <p:pic>
        <p:nvPicPr>
          <p:cNvPr descr="Immagine che contiene vecchio&#10;&#10;Descrizione generata automaticamente" id="192" name="Google Shape;192;p12"/>
          <p:cNvPicPr preferRelativeResize="0"/>
          <p:nvPr/>
        </p:nvPicPr>
        <p:blipFill rotWithShape="1">
          <a:blip r:embed="rId3">
            <a:alphaModFix/>
          </a:blip>
          <a:srcRect b="0" l="13489" r="17381" t="0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3"/>
          <p:cNvSpPr txBox="1"/>
          <p:nvPr>
            <p:ph type="title"/>
          </p:nvPr>
        </p:nvSpPr>
        <p:spPr>
          <a:xfrm>
            <a:off x="5080934" y="525580"/>
            <a:ext cx="6586491" cy="78658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it-IT"/>
              <a:t>OFFERTE CULTURALI</a:t>
            </a:r>
            <a:endParaRPr/>
          </a:p>
        </p:txBody>
      </p:sp>
      <p:sp>
        <p:nvSpPr>
          <p:cNvPr id="198" name="Google Shape;198;p13"/>
          <p:cNvSpPr txBox="1"/>
          <p:nvPr>
            <p:ph idx="1" type="body"/>
          </p:nvPr>
        </p:nvSpPr>
        <p:spPr>
          <a:xfrm>
            <a:off x="4918923" y="1669640"/>
            <a:ext cx="6586489" cy="4578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it-IT" sz="1500"/>
              <a:t>In Emilia-Romagna si trovano diversi importanti siti classificati come Patrimonio dell'umanità dall'UNESCO: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it-IT" sz="1500"/>
              <a:t>Ferrara città del Rinascimento e il suo Delta del Po - 1995-1999: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it-IT" sz="1500"/>
              <a:t>Monumenti paleocristiani di Ravenna - 1996: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it-IT" sz="1500"/>
              <a:t>Mausoleo di Galla Placidia (Ravenna)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it-IT" sz="1500"/>
              <a:t>Chiesa di San Vitale (Ravenna)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it-IT" sz="1500"/>
              <a:t>Cappella Arcivescovile (Ravenna)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it-IT" sz="1500"/>
              <a:t>Basilica di Sant'Apollinare Nuovo (Ravenna)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it-IT" sz="1500"/>
              <a:t>Battistero degli Ariani (Ravenna)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it-IT" sz="1500"/>
              <a:t>Mausoleo di Teodorico (Ravenna)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it-IT" sz="1500"/>
              <a:t>Basilica di Sant'Apollinare in Classe (Ravenna)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it-IT" sz="1500"/>
              <a:t>Riserva Naturale Integrale di Sasso Fratino - 2017</a:t>
            </a:r>
            <a:endParaRPr/>
          </a:p>
        </p:txBody>
      </p:sp>
      <p:pic>
        <p:nvPicPr>
          <p:cNvPr descr="Immagine che contiene vecchio&#10;&#10;Descrizione generata automaticamente" id="199" name="Google Shape;199;p13"/>
          <p:cNvPicPr preferRelativeResize="0"/>
          <p:nvPr/>
        </p:nvPicPr>
        <p:blipFill rotWithShape="1">
          <a:blip r:embed="rId3">
            <a:alphaModFix/>
          </a:blip>
          <a:srcRect b="0" l="13489" r="17381" t="0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14"/>
          <p:cNvSpPr/>
          <p:nvPr/>
        </p:nvSpPr>
        <p:spPr>
          <a:xfrm>
            <a:off x="554416" y="365125"/>
            <a:ext cx="11167447" cy="2089317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DEDEDE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C5C2C2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4"/>
          <p:cNvSpPr txBox="1"/>
          <p:nvPr>
            <p:ph type="title"/>
          </p:nvPr>
        </p:nvSpPr>
        <p:spPr>
          <a:xfrm>
            <a:off x="1046746" y="586822"/>
            <a:ext cx="3560252" cy="1645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it-IT" sz="3200"/>
              <a:t>Data on museum staff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4"/>
          <p:cNvSpPr/>
          <p:nvPr/>
        </p:nvSpPr>
        <p:spPr>
          <a:xfrm>
            <a:off x="490408" y="105773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14"/>
          <p:cNvSpPr/>
          <p:nvPr/>
        </p:nvSpPr>
        <p:spPr>
          <a:xfrm rot="5400000">
            <a:off x="4243541" y="1400638"/>
            <a:ext cx="1463040" cy="18288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14"/>
          <p:cNvSpPr/>
          <p:nvPr/>
        </p:nvSpPr>
        <p:spPr>
          <a:xfrm>
            <a:off x="5161414" y="586822"/>
            <a:ext cx="6216770" cy="1645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it-IT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2006         2,800 workers in museums/institutions in the region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0" i="0" lang="it-IT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0" i="0" lang="it-IT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7,5: staff’s number for museums</a:t>
            </a:r>
            <a:endParaRPr/>
          </a:p>
        </p:txBody>
      </p:sp>
      <p:cxnSp>
        <p:nvCxnSpPr>
          <p:cNvPr id="210" name="Google Shape;210;p14"/>
          <p:cNvCxnSpPr/>
          <p:nvPr/>
        </p:nvCxnSpPr>
        <p:spPr>
          <a:xfrm>
            <a:off x="5968678" y="1062182"/>
            <a:ext cx="424026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11" name="Google Shape;211;p14"/>
          <p:cNvCxnSpPr/>
          <p:nvPr/>
        </p:nvCxnSpPr>
        <p:spPr>
          <a:xfrm>
            <a:off x="7354162" y="1200236"/>
            <a:ext cx="0" cy="36307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graphicFrame>
        <p:nvGraphicFramePr>
          <p:cNvPr id="212" name="Google Shape;212;p14"/>
          <p:cNvGraphicFramePr/>
          <p:nvPr/>
        </p:nvGraphicFramePr>
        <p:xfrm>
          <a:off x="554416" y="254588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{C9C8DCEF-14B1-4174-B3D2-F49CEBA81A5D}</a:tableStyleId>
              </a:tblPr>
              <a:tblGrid>
                <a:gridCol w="1072050"/>
                <a:gridCol w="1093500"/>
                <a:gridCol w="843350"/>
                <a:gridCol w="1847650"/>
                <a:gridCol w="914400"/>
                <a:gridCol w="1055800"/>
                <a:gridCol w="650450"/>
                <a:gridCol w="914400"/>
                <a:gridCol w="1023150"/>
                <a:gridCol w="1752675"/>
              </a:tblGrid>
              <a:tr h="473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Provinces</a:t>
                      </a:r>
                      <a:endParaRPr sz="125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Indipendents</a:t>
                      </a:r>
                      <a:endParaRPr sz="125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Employee</a:t>
                      </a:r>
                      <a:endParaRPr sz="125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1250"/>
                        <a:t>Coordinated and continuous collaborators</a:t>
                      </a:r>
                      <a:endParaRPr b="1" sz="125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Volunteers</a:t>
                      </a:r>
                      <a:endParaRPr sz="125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Professionals</a:t>
                      </a:r>
                      <a:endParaRPr sz="125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Other staff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Total staff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Total institutions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Average number of staff per institution</a:t>
                      </a:r>
                      <a:endParaRPr sz="1250"/>
                    </a:p>
                  </a:txBody>
                  <a:tcPr marT="45725" marB="45725" marR="91450" marL="91450"/>
                </a:tc>
              </a:tr>
              <a:tr h="3542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Piacenza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24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32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15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80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24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178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24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7,3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542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Parma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32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50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32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83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10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5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212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41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5,2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2743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Reggio Emilia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11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47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25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119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16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33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251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35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7,2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542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Modena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10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75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27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156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19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28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315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44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7,2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542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Bologna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31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215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76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293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59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55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729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93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7,8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542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Ferrara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5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223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34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60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4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6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332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35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9,5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542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Ravenna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17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74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56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236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16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36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435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47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9,3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21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Forlì-Cesena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17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119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7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82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12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17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254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37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6,9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542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Rimini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11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43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14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43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13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17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141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23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6,1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542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Emilia-Romagna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158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878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266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1.152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150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221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2.845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379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7,5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5"/>
          <p:cNvSpPr/>
          <p:nvPr/>
        </p:nvSpPr>
        <p:spPr>
          <a:xfrm>
            <a:off x="554416" y="365125"/>
            <a:ext cx="11167447" cy="2089317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DEDEDE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C5C2C2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5"/>
          <p:cNvSpPr txBox="1"/>
          <p:nvPr>
            <p:ph type="title"/>
          </p:nvPr>
        </p:nvSpPr>
        <p:spPr>
          <a:xfrm>
            <a:off x="1046746" y="586822"/>
            <a:ext cx="3560252" cy="1645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it-IT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Dati sul personale dei musei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5"/>
          <p:cNvSpPr/>
          <p:nvPr/>
        </p:nvSpPr>
        <p:spPr>
          <a:xfrm>
            <a:off x="490408" y="105773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15"/>
          <p:cNvSpPr/>
          <p:nvPr/>
        </p:nvSpPr>
        <p:spPr>
          <a:xfrm rot="5400000">
            <a:off x="4243541" y="1400638"/>
            <a:ext cx="1463040" cy="18288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5"/>
          <p:cNvSpPr/>
          <p:nvPr/>
        </p:nvSpPr>
        <p:spPr>
          <a:xfrm>
            <a:off x="5351164" y="586822"/>
            <a:ext cx="6002636" cy="1645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it-IT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2006          2.800 lavoratori nei musei/istituti della regione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0" i="0" lang="it-IT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0" i="0" lang="it-IT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7,5:  numero di personale per istituto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3" name="Google Shape;223;p15"/>
          <p:cNvCxnSpPr/>
          <p:nvPr/>
        </p:nvCxnSpPr>
        <p:spPr>
          <a:xfrm>
            <a:off x="6138139" y="1039714"/>
            <a:ext cx="424026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24" name="Google Shape;224;p15"/>
          <p:cNvCxnSpPr/>
          <p:nvPr/>
        </p:nvCxnSpPr>
        <p:spPr>
          <a:xfrm>
            <a:off x="7307270" y="1235405"/>
            <a:ext cx="0" cy="36307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graphicFrame>
        <p:nvGraphicFramePr>
          <p:cNvPr id="225" name="Google Shape;225;p15"/>
          <p:cNvGraphicFramePr/>
          <p:nvPr/>
        </p:nvGraphicFramePr>
        <p:xfrm>
          <a:off x="554415" y="254652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{C9C8DCEF-14B1-4174-B3D2-F49CEBA81A5D}</a:tableStyleId>
              </a:tblPr>
              <a:tblGrid>
                <a:gridCol w="1072050"/>
                <a:gridCol w="1093500"/>
                <a:gridCol w="980375"/>
                <a:gridCol w="1923075"/>
                <a:gridCol w="801275"/>
                <a:gridCol w="1121800"/>
                <a:gridCol w="895550"/>
                <a:gridCol w="867275"/>
                <a:gridCol w="659875"/>
                <a:gridCol w="1752675"/>
              </a:tblGrid>
              <a:tr h="473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Provincia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Indipendenti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Dipendenti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1250"/>
                        <a:t>Collaboratori coordinati e continuativi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Volontari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Professionisti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Altro personale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Totale personale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Totale istituti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Numero medio personale per istituto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542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Piacenza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24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32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15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80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24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178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24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7,3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542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Parma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32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50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32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83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10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5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212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41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5,2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2743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Reggio Emilia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11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47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25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119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16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33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251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35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7,2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542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Modena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10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75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27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156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19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28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315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44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7,2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542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Bologna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31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215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76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293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59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55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729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93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7,8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542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Ferrara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5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223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34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60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4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6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332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35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9,5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542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Ravenna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17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74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56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236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16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36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435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47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9,3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21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Forlì-Cesena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17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119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7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82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12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17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254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37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6,9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542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Rimini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11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43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14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43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13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17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141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23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6,1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542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Emilia-Romagna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158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878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266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1.152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150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221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2.845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379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50"/>
                        <a:t>7,5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"/>
          <p:cNvPicPr preferRelativeResize="0"/>
          <p:nvPr/>
        </p:nvPicPr>
        <p:blipFill rotWithShape="1">
          <a:blip r:embed="rId3">
            <a:alphaModFix/>
          </a:blip>
          <a:srcRect b="6026" l="0" r="9091" t="12155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"/>
          <p:cNvSpPr/>
          <p:nvPr/>
        </p:nvSpPr>
        <p:spPr>
          <a:xfrm>
            <a:off x="336884" y="321176"/>
            <a:ext cx="7197772" cy="5896743"/>
          </a:xfrm>
          <a:prstGeom prst="rect">
            <a:avLst/>
          </a:prstGeom>
          <a:solidFill>
            <a:schemeClr val="lt1">
              <a:alpha val="89803"/>
            </a:schemeClr>
          </a:solidFill>
          <a:ln cap="sq" cmpd="thinThick" w="1270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2"/>
          <p:cNvSpPr txBox="1"/>
          <p:nvPr>
            <p:ph type="title"/>
          </p:nvPr>
        </p:nvSpPr>
        <p:spPr>
          <a:xfrm>
            <a:off x="625517" y="723661"/>
            <a:ext cx="6619811" cy="1344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lang="it-IT" sz="3200"/>
              <a:t>MAIN PUBLISHING HOUSES EMILIA-ROMAGNA</a:t>
            </a:r>
            <a:endParaRPr/>
          </a:p>
        </p:txBody>
      </p:sp>
      <p:sp>
        <p:nvSpPr>
          <p:cNvPr id="113" name="Google Shape;113;p2"/>
          <p:cNvSpPr txBox="1"/>
          <p:nvPr>
            <p:ph idx="1" type="body"/>
          </p:nvPr>
        </p:nvSpPr>
        <p:spPr>
          <a:xfrm>
            <a:off x="625517" y="2452652"/>
            <a:ext cx="6620505" cy="4405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❑"/>
            </a:pPr>
            <a:r>
              <a:rPr lang="it-IT" sz="2000"/>
              <a:t>Publishing houses MGM, Valsamoggia (BO)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❑"/>
            </a:pPr>
            <a:r>
              <a:rPr lang="it-IT" sz="2000"/>
              <a:t>Edizioni del Borgo s.r.l. Publishing house, Casalecchio di Reno (BO)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❑"/>
            </a:pPr>
            <a:r>
              <a:rPr lang="it-IT" sz="2000"/>
              <a:t>Edizioni Il Fiorino, Modena (MO)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❑"/>
            </a:pPr>
            <a:r>
              <a:rPr lang="it-IT" sz="2000"/>
              <a:t>IFRA Institute for Training and Applied Research, Bologna (BO)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❑"/>
            </a:pPr>
            <a:r>
              <a:rPr lang="it-IT" sz="2000"/>
              <a:t>Patron Editore s.r.l., Granarolo Dell'Emilia (BO)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3"/>
          <p:cNvPicPr preferRelativeResize="0"/>
          <p:nvPr/>
        </p:nvPicPr>
        <p:blipFill rotWithShape="1">
          <a:blip r:embed="rId3">
            <a:alphaModFix/>
          </a:blip>
          <a:srcRect b="6026" l="0" r="9091" t="12155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3"/>
          <p:cNvSpPr/>
          <p:nvPr/>
        </p:nvSpPr>
        <p:spPr>
          <a:xfrm>
            <a:off x="336884" y="321176"/>
            <a:ext cx="7197772" cy="5896743"/>
          </a:xfrm>
          <a:prstGeom prst="rect">
            <a:avLst/>
          </a:prstGeom>
          <a:solidFill>
            <a:schemeClr val="lt1">
              <a:alpha val="89803"/>
            </a:schemeClr>
          </a:solidFill>
          <a:ln cap="sq" cmpd="thinThick" w="1270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3"/>
          <p:cNvSpPr txBox="1"/>
          <p:nvPr>
            <p:ph type="title"/>
          </p:nvPr>
        </p:nvSpPr>
        <p:spPr>
          <a:xfrm>
            <a:off x="594109" y="614315"/>
            <a:ext cx="6619811" cy="1344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lang="it-IT" sz="3200"/>
              <a:t>PRINCIPALI CASE EDITRICI IN EMILIA-ROMAGNA</a:t>
            </a:r>
            <a:endParaRPr/>
          </a:p>
        </p:txBody>
      </p:sp>
      <p:sp>
        <p:nvSpPr>
          <p:cNvPr id="121" name="Google Shape;121;p3"/>
          <p:cNvSpPr txBox="1"/>
          <p:nvPr>
            <p:ph idx="1" type="body"/>
          </p:nvPr>
        </p:nvSpPr>
        <p:spPr>
          <a:xfrm>
            <a:off x="707231" y="2290521"/>
            <a:ext cx="6620505" cy="4405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❑"/>
            </a:pPr>
            <a:r>
              <a:rPr lang="it-IT" sz="2000"/>
              <a:t>Case Editrici MGM, Valsamoggia (BO)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❑"/>
            </a:pPr>
            <a:r>
              <a:rPr lang="it-IT" sz="2000"/>
              <a:t>Edizioni del Borgo s.r.l. Casa Editrice, Casalecchio di Reno (BO)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❑"/>
            </a:pPr>
            <a:r>
              <a:rPr lang="it-IT" sz="2000"/>
              <a:t>Edizioni Il Fiorino, Modena (MO)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❑"/>
            </a:pPr>
            <a:r>
              <a:rPr lang="it-IT" sz="2000"/>
              <a:t>IFRA Istituto per la Formazione e la Ricerca Applicata, Bologna (BO)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❑"/>
            </a:pPr>
            <a:r>
              <a:rPr lang="it-IT" sz="2000"/>
              <a:t>Patron Editore s.r.l., Granarolo Dell’Emilia (BO)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4"/>
          <p:cNvPicPr preferRelativeResize="0"/>
          <p:nvPr/>
        </p:nvPicPr>
        <p:blipFill rotWithShape="1">
          <a:blip r:embed="rId3">
            <a:alphaModFix/>
          </a:blip>
          <a:srcRect b="20804" l="0" r="9091" t="1101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4"/>
          <p:cNvSpPr/>
          <p:nvPr/>
        </p:nvSpPr>
        <p:spPr>
          <a:xfrm>
            <a:off x="336884" y="321176"/>
            <a:ext cx="7197772" cy="5896743"/>
          </a:xfrm>
          <a:prstGeom prst="rect">
            <a:avLst/>
          </a:prstGeom>
          <a:solidFill>
            <a:schemeClr val="lt1">
              <a:alpha val="89803"/>
            </a:schemeClr>
          </a:solidFill>
          <a:ln cap="sq" cmpd="thinThick" w="1270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4"/>
          <p:cNvSpPr txBox="1"/>
          <p:nvPr>
            <p:ph type="title"/>
          </p:nvPr>
        </p:nvSpPr>
        <p:spPr>
          <a:xfrm>
            <a:off x="594804" y="640263"/>
            <a:ext cx="6619811" cy="1344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1" i="0" lang="it-IT" sz="4000" u="none" cap="none" strike="noStrike"/>
              <a:t>SPECIFIC PUBLISHING HOUSES</a:t>
            </a:r>
            <a:endParaRPr sz="4000"/>
          </a:p>
        </p:txBody>
      </p:sp>
      <p:sp>
        <p:nvSpPr>
          <p:cNvPr id="129" name="Google Shape;129;p4"/>
          <p:cNvSpPr txBox="1"/>
          <p:nvPr>
            <p:ph idx="1" type="body"/>
          </p:nvPr>
        </p:nvSpPr>
        <p:spPr>
          <a:xfrm>
            <a:off x="594109" y="2121763"/>
            <a:ext cx="6620505" cy="37730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❑"/>
            </a:pPr>
            <a:r>
              <a:rPr b="0" i="0" lang="it-IT" sz="2200" u="none" cap="none" strike="noStrike">
                <a:latin typeface="Calibri"/>
                <a:ea typeface="Calibri"/>
                <a:cs typeface="Calibri"/>
                <a:sym typeface="Calibri"/>
              </a:rPr>
              <a:t>ABRECORD EDIZIONI MUSICALI S.N.C. (Music publishing houses)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❑"/>
            </a:pPr>
            <a:r>
              <a:rPr b="0" i="0" lang="it-IT" sz="2200" u="none" cap="none" strike="noStrike">
                <a:latin typeface="Calibri"/>
                <a:ea typeface="Calibri"/>
                <a:cs typeface="Calibri"/>
                <a:sym typeface="Calibri"/>
              </a:rPr>
              <a:t>ECOMMERCE (Electronic and multimedia publishing)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❑"/>
            </a:pPr>
            <a:r>
              <a:rPr b="0" i="0" lang="it-IT" sz="2200" u="none" cap="none" strike="noStrike">
                <a:latin typeface="Calibri"/>
                <a:ea typeface="Calibri"/>
                <a:cs typeface="Calibri"/>
                <a:sym typeface="Calibri"/>
              </a:rPr>
              <a:t>INFO360 (Electronic and multimedia publishing)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❑"/>
            </a:pPr>
            <a:r>
              <a:rPr b="0" i="0" lang="it-IT" sz="2200" u="none" cap="none" strike="noStrike">
                <a:latin typeface="Calibri"/>
                <a:ea typeface="Calibri"/>
                <a:cs typeface="Calibri"/>
                <a:sym typeface="Calibri"/>
              </a:rPr>
              <a:t>GIUFFRÈ FRANCIS LEFEBVRE - AGENZIA DI BOLOGNA (Libraries - Books - deposit agencies - Electronic and multimedia publishing)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❑"/>
            </a:pPr>
            <a:r>
              <a:rPr b="0" i="0" lang="it-IT" sz="2200" u="none" cap="none" strike="noStrike">
                <a:latin typeface="Calibri"/>
                <a:ea typeface="Calibri"/>
                <a:cs typeface="Calibri"/>
                <a:sym typeface="Calibri"/>
              </a:rPr>
              <a:t>ASSIST GROUP SRL (Publishing houses - Marketing and market research - Congresses and conferences - organization of events)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5"/>
          <p:cNvPicPr preferRelativeResize="0"/>
          <p:nvPr/>
        </p:nvPicPr>
        <p:blipFill rotWithShape="1">
          <a:blip r:embed="rId3">
            <a:alphaModFix/>
          </a:blip>
          <a:srcRect b="20804" l="0" r="9091" t="1101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5"/>
          <p:cNvSpPr/>
          <p:nvPr/>
        </p:nvSpPr>
        <p:spPr>
          <a:xfrm>
            <a:off x="336884" y="321176"/>
            <a:ext cx="7197772" cy="5896743"/>
          </a:xfrm>
          <a:prstGeom prst="rect">
            <a:avLst/>
          </a:prstGeom>
          <a:solidFill>
            <a:schemeClr val="lt1">
              <a:alpha val="89803"/>
            </a:schemeClr>
          </a:solidFill>
          <a:ln cap="sq" cmpd="thinThick" w="1270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5"/>
          <p:cNvSpPr txBox="1"/>
          <p:nvPr>
            <p:ph type="title"/>
          </p:nvPr>
        </p:nvSpPr>
        <p:spPr>
          <a:xfrm>
            <a:off x="594804" y="640263"/>
            <a:ext cx="6619811" cy="1344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1" lang="it-IT" sz="4000"/>
              <a:t>CASE EDITRICI SPECIFICHE</a:t>
            </a:r>
            <a:endParaRPr/>
          </a:p>
        </p:txBody>
      </p:sp>
      <p:sp>
        <p:nvSpPr>
          <p:cNvPr id="137" name="Google Shape;137;p5"/>
          <p:cNvSpPr txBox="1"/>
          <p:nvPr>
            <p:ph idx="1" type="body"/>
          </p:nvPr>
        </p:nvSpPr>
        <p:spPr>
          <a:xfrm>
            <a:off x="594109" y="2121763"/>
            <a:ext cx="6620505" cy="37730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lang="it-IT" sz="2400"/>
              <a:t>ABRECORD EDIZIONI MUSICALI S.N.C. (Case editrici musicali)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lang="it-IT" sz="2400"/>
              <a:t>ECOMMERCE (Editoria elettronica e multimediale)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lang="it-IT" sz="2400"/>
              <a:t>INFO360 (Editoria elettronica e multimediale)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lang="it-IT" sz="2400"/>
              <a:t>GIUFFRÈ FRANCIS LEFEBVRE - AGENZIA DI BOLOGNA (Librerie - Libri - agenzie deposito - Editoria elettronica e multimediale)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lang="it-IT" sz="2400"/>
              <a:t>ASSIST GROUP SRL (Case editrici - Marketing e ricerche di mercato - Congressi e conferenze - organizzazione eventi)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0" i="0" sz="2200" u="none" cap="none" strike="noStrike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14141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6"/>
          <p:cNvPicPr preferRelativeResize="0"/>
          <p:nvPr/>
        </p:nvPicPr>
        <p:blipFill rotWithShape="1">
          <a:blip r:embed="rId3">
            <a:alphaModFix/>
          </a:blip>
          <a:srcRect b="-1" l="0" r="8021" t="0"/>
          <a:stretch/>
        </p:blipFill>
        <p:spPr>
          <a:xfrm>
            <a:off x="20" y="10"/>
            <a:ext cx="12188932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6"/>
          <p:cNvSpPr/>
          <p:nvPr/>
        </p:nvSpPr>
        <p:spPr>
          <a:xfrm>
            <a:off x="0" y="4023809"/>
            <a:ext cx="11016943" cy="2262375"/>
          </a:xfrm>
          <a:custGeom>
            <a:rect b="b" l="l" r="r" t="t"/>
            <a:pathLst>
              <a:path extrusionOk="0" h="2262375" w="11016943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rgbClr val="262626">
              <a:alpha val="8784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6"/>
          <p:cNvSpPr txBox="1"/>
          <p:nvPr>
            <p:ph type="title"/>
          </p:nvPr>
        </p:nvSpPr>
        <p:spPr>
          <a:xfrm>
            <a:off x="618062" y="4185749"/>
            <a:ext cx="9265771" cy="6228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it-IT" sz="3600"/>
              <a:t>PUBLISHING AND COVID</a:t>
            </a:r>
            <a:endParaRPr/>
          </a:p>
        </p:txBody>
      </p:sp>
      <p:sp>
        <p:nvSpPr>
          <p:cNvPr id="145" name="Google Shape;145;p6"/>
          <p:cNvSpPr txBox="1"/>
          <p:nvPr>
            <p:ph idx="1" type="body"/>
          </p:nvPr>
        </p:nvSpPr>
        <p:spPr>
          <a:xfrm>
            <a:off x="618063" y="4856921"/>
            <a:ext cx="9565028" cy="1249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it-IT" sz="1800"/>
              <a:t>Emilia Romagna has decided </a:t>
            </a:r>
            <a:r>
              <a:rPr lang="it-IT" sz="1800">
                <a:solidFill>
                  <a:srgbClr val="FF0066"/>
                </a:solidFill>
              </a:rPr>
              <a:t>to support the local information network </a:t>
            </a:r>
            <a:r>
              <a:rPr lang="it-IT" sz="1800"/>
              <a:t>as part of the investment plan </a:t>
            </a:r>
            <a:r>
              <a:rPr lang="it-IT" sz="1800">
                <a:solidFill>
                  <a:srgbClr val="FF0066"/>
                </a:solidFill>
              </a:rPr>
              <a:t>against the economic crisis linked to the Coronavirus emergency</a:t>
            </a:r>
            <a:r>
              <a:rPr lang="it-IT" sz="1800"/>
              <a:t>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it-IT" sz="1800"/>
              <a:t>The region has decided </a:t>
            </a:r>
            <a:r>
              <a:rPr lang="it-IT" sz="1800">
                <a:solidFill>
                  <a:srgbClr val="FF0066"/>
                </a:solidFill>
              </a:rPr>
              <a:t>to set up a fund of 500,000 euros </a:t>
            </a:r>
            <a:r>
              <a:rPr lang="it-IT" sz="1800"/>
              <a:t>for newsstands and to allocate a special funding of one million euros to local publishing.</a:t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14141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7"/>
          <p:cNvPicPr preferRelativeResize="0"/>
          <p:nvPr/>
        </p:nvPicPr>
        <p:blipFill rotWithShape="1">
          <a:blip r:embed="rId3">
            <a:alphaModFix/>
          </a:blip>
          <a:srcRect b="-1" l="0" r="8021" t="0"/>
          <a:stretch/>
        </p:blipFill>
        <p:spPr>
          <a:xfrm>
            <a:off x="20" y="10"/>
            <a:ext cx="12188932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7"/>
          <p:cNvSpPr/>
          <p:nvPr/>
        </p:nvSpPr>
        <p:spPr>
          <a:xfrm>
            <a:off x="0" y="4023809"/>
            <a:ext cx="11016943" cy="2262375"/>
          </a:xfrm>
          <a:custGeom>
            <a:rect b="b" l="l" r="r" t="t"/>
            <a:pathLst>
              <a:path extrusionOk="0" h="2262375" w="11016943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rgbClr val="262626">
              <a:alpha val="8784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7"/>
          <p:cNvSpPr txBox="1"/>
          <p:nvPr>
            <p:ph type="title"/>
          </p:nvPr>
        </p:nvSpPr>
        <p:spPr>
          <a:xfrm>
            <a:off x="618062" y="4185749"/>
            <a:ext cx="9265771" cy="6228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it-IT" sz="3600"/>
              <a:t>EDITORIA E COVID</a:t>
            </a:r>
            <a:endParaRPr/>
          </a:p>
        </p:txBody>
      </p:sp>
      <p:sp>
        <p:nvSpPr>
          <p:cNvPr id="153" name="Google Shape;153;p7"/>
          <p:cNvSpPr txBox="1"/>
          <p:nvPr>
            <p:ph idx="1" type="body"/>
          </p:nvPr>
        </p:nvSpPr>
        <p:spPr>
          <a:xfrm>
            <a:off x="618063" y="4856921"/>
            <a:ext cx="9565028" cy="1249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it-IT" sz="1800"/>
              <a:t>L’Emilia Romagna ha deciso </a:t>
            </a:r>
            <a:r>
              <a:rPr lang="it-IT" sz="1800">
                <a:solidFill>
                  <a:srgbClr val="FF0066"/>
                </a:solidFill>
              </a:rPr>
              <a:t>di sostenere il circuito dell’informazione locale </a:t>
            </a:r>
            <a:r>
              <a:rPr lang="it-IT" sz="1800"/>
              <a:t>nell’ambito del piano di investimenti </a:t>
            </a:r>
            <a:r>
              <a:rPr lang="it-IT" sz="1800">
                <a:solidFill>
                  <a:srgbClr val="FF0066"/>
                </a:solidFill>
              </a:rPr>
              <a:t>contro la crisi economica legata all’emergenza Coronavirus</a:t>
            </a:r>
            <a:r>
              <a:rPr lang="it-IT" sz="1800"/>
              <a:t>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it-IT" sz="1800"/>
              <a:t>In particolare, la regione ha deciso di </a:t>
            </a:r>
            <a:r>
              <a:rPr lang="it-IT" sz="1800">
                <a:solidFill>
                  <a:srgbClr val="FF0066"/>
                </a:solidFill>
              </a:rPr>
              <a:t>istituire un fondo da 500.000 euro </a:t>
            </a:r>
            <a:r>
              <a:rPr lang="it-IT" sz="1800"/>
              <a:t>per le edicole e di destinare un finanziamento straordinario da un milione di euro all’editoria locale.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"/>
          <p:cNvSpPr/>
          <p:nvPr/>
        </p:nvSpPr>
        <p:spPr>
          <a:xfrm rot="-5400000">
            <a:off x="5662795" y="-3745097"/>
            <a:ext cx="1354979" cy="10750169"/>
          </a:xfrm>
          <a:prstGeom prst="downArrow">
            <a:avLst>
              <a:gd fmla="val 100000" name="adj1"/>
              <a:gd fmla="val 22582" name="adj2"/>
            </a:avLst>
          </a:prstGeom>
          <a:solidFill>
            <a:srgbClr val="4040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59" name="Google Shape;159;p8"/>
          <p:cNvGraphicFramePr/>
          <p:nvPr/>
        </p:nvGraphicFramePr>
        <p:xfrm>
          <a:off x="1287463" y="5075238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{C9C8DCEF-14B1-4174-B3D2-F49CEBA81A5D}</a:tableStyleId>
              </a:tblPr>
              <a:tblGrid>
                <a:gridCol w="10064750"/>
              </a:tblGrid>
              <a:tr h="3532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u="none" cap="none" strike="noStrike"/>
                        <a:t>Total %</a:t>
                      </a:r>
                      <a:endParaRPr/>
                    </a:p>
                  </a:txBody>
                  <a:tcPr marT="40150" marB="40150" marR="80275" marL="80275"/>
                </a:tc>
              </a:tr>
              <a:tr h="3532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u="none" cap="none" strike="noStrike"/>
                        <a:t>-18,52</a:t>
                      </a:r>
                      <a:endParaRPr/>
                    </a:p>
                  </a:txBody>
                  <a:tcPr marT="40150" marB="40150" marR="80275" marL="80275"/>
                </a:tc>
              </a:tr>
            </a:tbl>
          </a:graphicData>
        </a:graphic>
      </p:graphicFrame>
      <p:sp>
        <p:nvSpPr>
          <p:cNvPr id="160" name="Google Shape;160;p8"/>
          <p:cNvSpPr txBox="1"/>
          <p:nvPr>
            <p:ph type="title"/>
          </p:nvPr>
        </p:nvSpPr>
        <p:spPr>
          <a:xfrm>
            <a:off x="1286932" y="1204109"/>
            <a:ext cx="10023398" cy="8578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b="1" lang="it-IT" sz="4000">
                <a:solidFill>
                  <a:srgbClr val="FFFFFF"/>
                </a:solidFill>
              </a:rPr>
              <a:t>PUBLISHING’S EMPLOYMENT RATE</a:t>
            </a:r>
            <a:endParaRPr/>
          </a:p>
        </p:txBody>
      </p:sp>
      <p:graphicFrame>
        <p:nvGraphicFramePr>
          <p:cNvPr id="161" name="Google Shape;161;p8"/>
          <p:cNvGraphicFramePr/>
          <p:nvPr/>
        </p:nvGraphicFramePr>
        <p:xfrm>
          <a:off x="1287463" y="2962275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{C9C8DCEF-14B1-4174-B3D2-F49CEBA81A5D}</a:tableStyleId>
              </a:tblPr>
              <a:tblGrid>
                <a:gridCol w="3354925"/>
                <a:gridCol w="3354925"/>
                <a:gridCol w="3354925"/>
              </a:tblGrid>
              <a:tr h="3407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38725" marB="38725" marR="77450" marL="77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/>
                        <a:t>Total 2008</a:t>
                      </a:r>
                      <a:endParaRPr/>
                    </a:p>
                  </a:txBody>
                  <a:tcPr marT="38725" marB="38725" marR="77450" marL="77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/>
                        <a:t>Total 2015</a:t>
                      </a:r>
                      <a:endParaRPr/>
                    </a:p>
                  </a:txBody>
                  <a:tcPr marT="38725" marB="38725" marR="77450" marL="77450"/>
                </a:tc>
              </a:tr>
              <a:tr h="3407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/>
                        <a:t>1-9 employees</a:t>
                      </a:r>
                      <a:endParaRPr sz="1500"/>
                    </a:p>
                  </a:txBody>
                  <a:tcPr marT="38725" marB="38725" marR="77450" marL="77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/>
                        <a:t>817</a:t>
                      </a:r>
                      <a:endParaRPr/>
                    </a:p>
                  </a:txBody>
                  <a:tcPr marT="38725" marB="38725" marR="77450" marL="77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/>
                        <a:t>671</a:t>
                      </a:r>
                      <a:endParaRPr/>
                    </a:p>
                  </a:txBody>
                  <a:tcPr marT="38725" marB="38725" marR="77450" marL="77450"/>
                </a:tc>
              </a:tr>
              <a:tr h="3407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/>
                        <a:t>10-49 employees</a:t>
                      </a:r>
                      <a:endParaRPr sz="1500"/>
                    </a:p>
                  </a:txBody>
                  <a:tcPr marT="38725" marB="38725" marR="77450" marL="77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/>
                        <a:t>61</a:t>
                      </a:r>
                      <a:endParaRPr/>
                    </a:p>
                  </a:txBody>
                  <a:tcPr marT="38725" marB="38725" marR="77450" marL="77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/>
                        <a:t>47</a:t>
                      </a:r>
                      <a:endParaRPr/>
                    </a:p>
                  </a:txBody>
                  <a:tcPr marT="38725" marB="38725" marR="77450" marL="77450"/>
                </a:tc>
              </a:tr>
              <a:tr h="3407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/>
                        <a:t>50-249 employees</a:t>
                      </a:r>
                      <a:endParaRPr sz="1500"/>
                    </a:p>
                  </a:txBody>
                  <a:tcPr marT="38725" marB="38725" marR="77450" marL="77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/>
                        <a:t>12</a:t>
                      </a:r>
                      <a:endParaRPr/>
                    </a:p>
                  </a:txBody>
                  <a:tcPr marT="38725" marB="38725" marR="77450" marL="77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/>
                        <a:t>7</a:t>
                      </a:r>
                      <a:endParaRPr/>
                    </a:p>
                  </a:txBody>
                  <a:tcPr marT="38725" marB="38725" marR="77450" marL="77450"/>
                </a:tc>
              </a:tr>
              <a:tr h="3407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/>
                        <a:t>250 employees and beyond</a:t>
                      </a:r>
                      <a:endParaRPr sz="1500"/>
                    </a:p>
                  </a:txBody>
                  <a:tcPr marT="38725" marB="38725" marR="77450" marL="77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/>
                        <a:t>1</a:t>
                      </a:r>
                      <a:endParaRPr/>
                    </a:p>
                  </a:txBody>
                  <a:tcPr marT="38725" marB="38725" marR="77450" marL="77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/>
                        <a:t>1</a:t>
                      </a:r>
                      <a:endParaRPr/>
                    </a:p>
                  </a:txBody>
                  <a:tcPr marT="38725" marB="38725" marR="77450" marL="77450"/>
                </a:tc>
              </a:tr>
              <a:tr h="3407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/>
                        <a:t>Total</a:t>
                      </a:r>
                      <a:endParaRPr/>
                    </a:p>
                  </a:txBody>
                  <a:tcPr marT="38725" marB="38725" marR="77450" marL="77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/>
                        <a:t>891</a:t>
                      </a:r>
                      <a:endParaRPr/>
                    </a:p>
                  </a:txBody>
                  <a:tcPr marT="38725" marB="38725" marR="77450" marL="77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/>
                        <a:t>726</a:t>
                      </a:r>
                      <a:endParaRPr/>
                    </a:p>
                  </a:txBody>
                  <a:tcPr marT="38725" marB="38725" marR="77450" marL="77450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"/>
          <p:cNvSpPr/>
          <p:nvPr/>
        </p:nvSpPr>
        <p:spPr>
          <a:xfrm rot="-5400000">
            <a:off x="5662795" y="-3745097"/>
            <a:ext cx="1354979" cy="10750169"/>
          </a:xfrm>
          <a:prstGeom prst="downArrow">
            <a:avLst>
              <a:gd fmla="val 100000" name="adj1"/>
              <a:gd fmla="val 22582" name="adj2"/>
            </a:avLst>
          </a:prstGeom>
          <a:solidFill>
            <a:srgbClr val="4040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67" name="Google Shape;167;p9"/>
          <p:cNvGraphicFramePr/>
          <p:nvPr/>
        </p:nvGraphicFramePr>
        <p:xfrm>
          <a:off x="1287463" y="5075238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{C9C8DCEF-14B1-4174-B3D2-F49CEBA81A5D}</a:tableStyleId>
              </a:tblPr>
              <a:tblGrid>
                <a:gridCol w="10064750"/>
              </a:tblGrid>
              <a:tr h="3532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/>
                        <a:t>Totale %</a:t>
                      </a:r>
                      <a:endParaRPr/>
                    </a:p>
                  </a:txBody>
                  <a:tcPr marT="40150" marB="40150" marR="80275" marL="80275"/>
                </a:tc>
              </a:tr>
              <a:tr h="3532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/>
                        <a:t>-18,52</a:t>
                      </a:r>
                      <a:endParaRPr/>
                    </a:p>
                  </a:txBody>
                  <a:tcPr marT="40150" marB="40150" marR="80275" marL="80275"/>
                </a:tc>
              </a:tr>
            </a:tbl>
          </a:graphicData>
        </a:graphic>
      </p:graphicFrame>
      <p:sp>
        <p:nvSpPr>
          <p:cNvPr id="168" name="Google Shape;168;p9"/>
          <p:cNvSpPr txBox="1"/>
          <p:nvPr>
            <p:ph type="title"/>
          </p:nvPr>
        </p:nvSpPr>
        <p:spPr>
          <a:xfrm>
            <a:off x="1286932" y="1204109"/>
            <a:ext cx="10023398" cy="8578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b="1" lang="it-IT" sz="4000">
                <a:solidFill>
                  <a:srgbClr val="FFFFFF"/>
                </a:solidFill>
              </a:rPr>
              <a:t>TASSO DI OCCUPAZIONE DELL’EDITORIA</a:t>
            </a:r>
            <a:endParaRPr/>
          </a:p>
        </p:txBody>
      </p:sp>
      <p:graphicFrame>
        <p:nvGraphicFramePr>
          <p:cNvPr id="169" name="Google Shape;169;p9"/>
          <p:cNvGraphicFramePr/>
          <p:nvPr/>
        </p:nvGraphicFramePr>
        <p:xfrm>
          <a:off x="1287463" y="2962275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{C9C8DCEF-14B1-4174-B3D2-F49CEBA81A5D}</a:tableStyleId>
              </a:tblPr>
              <a:tblGrid>
                <a:gridCol w="3354925"/>
                <a:gridCol w="3354925"/>
                <a:gridCol w="3354925"/>
              </a:tblGrid>
              <a:tr h="3407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38725" marB="38725" marR="77450" marL="77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/>
                        <a:t>Totale 2008</a:t>
                      </a:r>
                      <a:endParaRPr/>
                    </a:p>
                  </a:txBody>
                  <a:tcPr marT="38725" marB="38725" marR="77450" marL="77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/>
                        <a:t>Totale 2015</a:t>
                      </a:r>
                      <a:endParaRPr/>
                    </a:p>
                  </a:txBody>
                  <a:tcPr marT="38725" marB="38725" marR="77450" marL="77450"/>
                </a:tc>
              </a:tr>
              <a:tr h="3407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/>
                        <a:t>1-9 addetti</a:t>
                      </a:r>
                      <a:endParaRPr/>
                    </a:p>
                  </a:txBody>
                  <a:tcPr marT="38725" marB="38725" marR="77450" marL="77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/>
                        <a:t>817</a:t>
                      </a:r>
                      <a:endParaRPr/>
                    </a:p>
                  </a:txBody>
                  <a:tcPr marT="38725" marB="38725" marR="77450" marL="77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/>
                        <a:t>671</a:t>
                      </a:r>
                      <a:endParaRPr/>
                    </a:p>
                  </a:txBody>
                  <a:tcPr marT="38725" marB="38725" marR="77450" marL="77450"/>
                </a:tc>
              </a:tr>
              <a:tr h="3407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/>
                        <a:t>10-49 addetti</a:t>
                      </a:r>
                      <a:endParaRPr/>
                    </a:p>
                  </a:txBody>
                  <a:tcPr marT="38725" marB="38725" marR="77450" marL="77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/>
                        <a:t>61</a:t>
                      </a:r>
                      <a:endParaRPr/>
                    </a:p>
                  </a:txBody>
                  <a:tcPr marT="38725" marB="38725" marR="77450" marL="77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/>
                        <a:t>47</a:t>
                      </a:r>
                      <a:endParaRPr/>
                    </a:p>
                  </a:txBody>
                  <a:tcPr marT="38725" marB="38725" marR="77450" marL="77450"/>
                </a:tc>
              </a:tr>
              <a:tr h="3407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/>
                        <a:t>50-249 addetti</a:t>
                      </a:r>
                      <a:endParaRPr/>
                    </a:p>
                  </a:txBody>
                  <a:tcPr marT="38725" marB="38725" marR="77450" marL="77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/>
                        <a:t>12</a:t>
                      </a:r>
                      <a:endParaRPr/>
                    </a:p>
                  </a:txBody>
                  <a:tcPr marT="38725" marB="38725" marR="77450" marL="77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/>
                        <a:t>7</a:t>
                      </a:r>
                      <a:endParaRPr/>
                    </a:p>
                  </a:txBody>
                  <a:tcPr marT="38725" marB="38725" marR="77450" marL="77450"/>
                </a:tc>
              </a:tr>
              <a:tr h="3407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/>
                        <a:t>250 addetti e oltre</a:t>
                      </a:r>
                      <a:endParaRPr/>
                    </a:p>
                  </a:txBody>
                  <a:tcPr marT="38725" marB="38725" marR="77450" marL="77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/>
                        <a:t>1</a:t>
                      </a:r>
                      <a:endParaRPr/>
                    </a:p>
                  </a:txBody>
                  <a:tcPr marT="38725" marB="38725" marR="77450" marL="77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/>
                        <a:t>1</a:t>
                      </a:r>
                      <a:endParaRPr/>
                    </a:p>
                  </a:txBody>
                  <a:tcPr marT="38725" marB="38725" marR="77450" marL="77450"/>
                </a:tc>
              </a:tr>
              <a:tr h="3407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/>
                        <a:t>Totale</a:t>
                      </a:r>
                      <a:endParaRPr/>
                    </a:p>
                  </a:txBody>
                  <a:tcPr marT="38725" marB="38725" marR="77450" marL="77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/>
                        <a:t>891</a:t>
                      </a:r>
                      <a:endParaRPr/>
                    </a:p>
                  </a:txBody>
                  <a:tcPr marT="38725" marB="38725" marR="77450" marL="77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/>
                        <a:t>726</a:t>
                      </a:r>
                      <a:endParaRPr/>
                    </a:p>
                  </a:txBody>
                  <a:tcPr marT="38725" marB="38725" marR="77450" marL="77450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Tema di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Tema di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2021-01-21T22:01:48Z</dcterms:created>
  <dc:creator>giada piu</dc:creator>
</cp:coreProperties>
</file>