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51"/>
  </p:notesMasterIdLst>
  <p:sldIdLst>
    <p:sldId id="256" r:id="rId2"/>
    <p:sldId id="264" r:id="rId3"/>
    <p:sldId id="290" r:id="rId4"/>
    <p:sldId id="257" r:id="rId5"/>
    <p:sldId id="293" r:id="rId6"/>
    <p:sldId id="258" r:id="rId7"/>
    <p:sldId id="294" r:id="rId8"/>
    <p:sldId id="259" r:id="rId9"/>
    <p:sldId id="295" r:id="rId10"/>
    <p:sldId id="260" r:id="rId11"/>
    <p:sldId id="270" r:id="rId12"/>
    <p:sldId id="261" r:id="rId13"/>
    <p:sldId id="271" r:id="rId14"/>
    <p:sldId id="262" r:id="rId15"/>
    <p:sldId id="297" r:id="rId16"/>
    <p:sldId id="263" r:id="rId17"/>
    <p:sldId id="298" r:id="rId18"/>
    <p:sldId id="265" r:id="rId19"/>
    <p:sldId id="274" r:id="rId20"/>
    <p:sldId id="278" r:id="rId21"/>
    <p:sldId id="299" r:id="rId22"/>
    <p:sldId id="276" r:id="rId23"/>
    <p:sldId id="291" r:id="rId24"/>
    <p:sldId id="292" r:id="rId25"/>
    <p:sldId id="300" r:id="rId26"/>
    <p:sldId id="287" r:id="rId27"/>
    <p:sldId id="301" r:id="rId28"/>
    <p:sldId id="286" r:id="rId29"/>
    <p:sldId id="306" r:id="rId30"/>
    <p:sldId id="279" r:id="rId31"/>
    <p:sldId id="307" r:id="rId32"/>
    <p:sldId id="296" r:id="rId33"/>
    <p:sldId id="308" r:id="rId34"/>
    <p:sldId id="309" r:id="rId35"/>
    <p:sldId id="310" r:id="rId36"/>
    <p:sldId id="280" r:id="rId37"/>
    <p:sldId id="311" r:id="rId38"/>
    <p:sldId id="281" r:id="rId39"/>
    <p:sldId id="312" r:id="rId40"/>
    <p:sldId id="283" r:id="rId41"/>
    <p:sldId id="313" r:id="rId42"/>
    <p:sldId id="284" r:id="rId43"/>
    <p:sldId id="302" r:id="rId44"/>
    <p:sldId id="285" r:id="rId45"/>
    <p:sldId id="303" r:id="rId46"/>
    <p:sldId id="288" r:id="rId47"/>
    <p:sldId id="304" r:id="rId48"/>
    <p:sldId id="289" r:id="rId49"/>
    <p:sldId id="305"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57"/>
    <p:restoredTop sz="94689"/>
  </p:normalViewPr>
  <p:slideViewPr>
    <p:cSldViewPr snapToGrid="0" snapToObjects="1">
      <p:cViewPr varScale="1">
        <p:scale>
          <a:sx n="81" d="100"/>
          <a:sy n="81" d="100"/>
        </p:scale>
        <p:origin x="19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2CC3C5-61E4-4D1C-923F-0A2CF4BFC2B9}" type="datetimeFigureOut">
              <a:rPr lang="it-IT" smtClean="0"/>
              <a:t>23/03/2021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5B1CF-89DA-4F17-B05C-CAC309C79263}" type="slidenum">
              <a:rPr lang="it-IT" smtClean="0"/>
              <a:t>‹N›</a:t>
            </a:fld>
            <a:endParaRPr lang="it-IT"/>
          </a:p>
        </p:txBody>
      </p:sp>
    </p:spTree>
    <p:extLst>
      <p:ext uri="{BB962C8B-B14F-4D97-AF65-F5344CB8AC3E}">
        <p14:creationId xmlns:p14="http://schemas.microsoft.com/office/powerpoint/2010/main" val="1033425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45DD210-2FDB-D940-BE17-A76709CBF417}" type="datetimeFigureOut">
              <a:rPr lang="it-IT" smtClean="0"/>
              <a:t>23/03/2021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DE9B198-39B2-0741-BDCB-A4141A86B0FF}" type="slidenum">
              <a:rPr lang="it-IT" smtClean="0"/>
              <a:t>‹N›</a:t>
            </a:fld>
            <a:endParaRPr lang="it-IT"/>
          </a:p>
        </p:txBody>
      </p:sp>
    </p:spTree>
    <p:extLst>
      <p:ext uri="{BB962C8B-B14F-4D97-AF65-F5344CB8AC3E}">
        <p14:creationId xmlns:p14="http://schemas.microsoft.com/office/powerpoint/2010/main" val="1608112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45DD210-2FDB-D940-BE17-A76709CBF417}" type="datetimeFigureOut">
              <a:rPr lang="it-IT" smtClean="0"/>
              <a:t>23/03/2021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DE9B198-39B2-0741-BDCB-A4141A86B0FF}" type="slidenum">
              <a:rPr lang="it-IT" smtClean="0"/>
              <a:t>‹N›</a:t>
            </a:fld>
            <a:endParaRPr lang="it-IT"/>
          </a:p>
        </p:txBody>
      </p:sp>
    </p:spTree>
    <p:extLst>
      <p:ext uri="{BB962C8B-B14F-4D97-AF65-F5344CB8AC3E}">
        <p14:creationId xmlns:p14="http://schemas.microsoft.com/office/powerpoint/2010/main" val="190095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45DD210-2FDB-D940-BE17-A76709CBF417}" type="datetimeFigureOut">
              <a:rPr lang="it-IT" smtClean="0"/>
              <a:t>23/03/2021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DE9B198-39B2-0741-BDCB-A4141A86B0FF}" type="slidenum">
              <a:rPr lang="it-IT" smtClean="0"/>
              <a:t>‹N›</a:t>
            </a:fld>
            <a:endParaRPr lang="it-IT"/>
          </a:p>
        </p:txBody>
      </p:sp>
    </p:spTree>
    <p:extLst>
      <p:ext uri="{BB962C8B-B14F-4D97-AF65-F5344CB8AC3E}">
        <p14:creationId xmlns:p14="http://schemas.microsoft.com/office/powerpoint/2010/main" val="2042276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45DD210-2FDB-D940-BE17-A76709CBF417}" type="datetimeFigureOut">
              <a:rPr lang="it-IT" smtClean="0"/>
              <a:t>23/03/2021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DE9B198-39B2-0741-BDCB-A4141A86B0FF}" type="slidenum">
              <a:rPr lang="it-IT" smtClean="0"/>
              <a:t>‹N›</a:t>
            </a:fld>
            <a:endParaRPr lang="it-IT"/>
          </a:p>
        </p:txBody>
      </p:sp>
    </p:spTree>
    <p:extLst>
      <p:ext uri="{BB962C8B-B14F-4D97-AF65-F5344CB8AC3E}">
        <p14:creationId xmlns:p14="http://schemas.microsoft.com/office/powerpoint/2010/main" val="249068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45DD210-2FDB-D940-BE17-A76709CBF417}" type="datetimeFigureOut">
              <a:rPr lang="it-IT" smtClean="0"/>
              <a:t>23/03/2021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DE9B198-39B2-0741-BDCB-A4141A86B0FF}" type="slidenum">
              <a:rPr lang="it-IT" smtClean="0"/>
              <a:t>‹N›</a:t>
            </a:fld>
            <a:endParaRPr lang="it-IT"/>
          </a:p>
        </p:txBody>
      </p:sp>
    </p:spTree>
    <p:extLst>
      <p:ext uri="{BB962C8B-B14F-4D97-AF65-F5344CB8AC3E}">
        <p14:creationId xmlns:p14="http://schemas.microsoft.com/office/powerpoint/2010/main" val="224044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45DD210-2FDB-D940-BE17-A76709CBF417}" type="datetimeFigureOut">
              <a:rPr lang="it-IT" smtClean="0"/>
              <a:t>23/03/2021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DE9B198-39B2-0741-BDCB-A4141A86B0FF}" type="slidenum">
              <a:rPr lang="it-IT" smtClean="0"/>
              <a:t>‹N›</a:t>
            </a:fld>
            <a:endParaRPr lang="it-IT"/>
          </a:p>
        </p:txBody>
      </p:sp>
    </p:spTree>
    <p:extLst>
      <p:ext uri="{BB962C8B-B14F-4D97-AF65-F5344CB8AC3E}">
        <p14:creationId xmlns:p14="http://schemas.microsoft.com/office/powerpoint/2010/main" val="229458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45DD210-2FDB-D940-BE17-A76709CBF417}" type="datetimeFigureOut">
              <a:rPr lang="it-IT" smtClean="0"/>
              <a:t>23/03/2021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DE9B198-39B2-0741-BDCB-A4141A86B0FF}" type="slidenum">
              <a:rPr lang="it-IT" smtClean="0"/>
              <a:t>‹N›</a:t>
            </a:fld>
            <a:endParaRPr lang="it-IT"/>
          </a:p>
        </p:txBody>
      </p:sp>
    </p:spTree>
    <p:extLst>
      <p:ext uri="{BB962C8B-B14F-4D97-AF65-F5344CB8AC3E}">
        <p14:creationId xmlns:p14="http://schemas.microsoft.com/office/powerpoint/2010/main" val="782925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45DD210-2FDB-D940-BE17-A76709CBF417}" type="datetimeFigureOut">
              <a:rPr lang="it-IT" smtClean="0"/>
              <a:t>23/03/2021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DE9B198-39B2-0741-BDCB-A4141A86B0FF}" type="slidenum">
              <a:rPr lang="it-IT" smtClean="0"/>
              <a:t>‹N›</a:t>
            </a:fld>
            <a:endParaRPr lang="it-IT"/>
          </a:p>
        </p:txBody>
      </p:sp>
    </p:spTree>
    <p:extLst>
      <p:ext uri="{BB962C8B-B14F-4D97-AF65-F5344CB8AC3E}">
        <p14:creationId xmlns:p14="http://schemas.microsoft.com/office/powerpoint/2010/main" val="2823499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5DD210-2FDB-D940-BE17-A76709CBF417}" type="datetimeFigureOut">
              <a:rPr lang="it-IT" smtClean="0"/>
              <a:t>23/03/2021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DE9B198-39B2-0741-BDCB-A4141A86B0FF}" type="slidenum">
              <a:rPr lang="it-IT" smtClean="0"/>
              <a:t>‹N›</a:t>
            </a:fld>
            <a:endParaRPr lang="it-IT"/>
          </a:p>
        </p:txBody>
      </p:sp>
    </p:spTree>
    <p:extLst>
      <p:ext uri="{BB962C8B-B14F-4D97-AF65-F5344CB8AC3E}">
        <p14:creationId xmlns:p14="http://schemas.microsoft.com/office/powerpoint/2010/main" val="129436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45DD210-2FDB-D940-BE17-A76709CBF417}" type="datetimeFigureOut">
              <a:rPr lang="it-IT" smtClean="0"/>
              <a:t>23/03/2021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DE9B198-39B2-0741-BDCB-A4141A86B0FF}" type="slidenum">
              <a:rPr lang="it-IT" smtClean="0"/>
              <a:t>‹N›</a:t>
            </a:fld>
            <a:endParaRPr lang="it-IT"/>
          </a:p>
        </p:txBody>
      </p:sp>
    </p:spTree>
    <p:extLst>
      <p:ext uri="{BB962C8B-B14F-4D97-AF65-F5344CB8AC3E}">
        <p14:creationId xmlns:p14="http://schemas.microsoft.com/office/powerpoint/2010/main" val="980230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45DD210-2FDB-D940-BE17-A76709CBF417}" type="datetimeFigureOut">
              <a:rPr lang="it-IT" smtClean="0"/>
              <a:t>23/03/2021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DE9B198-39B2-0741-BDCB-A4141A86B0FF}" type="slidenum">
              <a:rPr lang="it-IT" smtClean="0"/>
              <a:t>‹N›</a:t>
            </a:fld>
            <a:endParaRPr lang="it-IT"/>
          </a:p>
        </p:txBody>
      </p:sp>
    </p:spTree>
    <p:extLst>
      <p:ext uri="{BB962C8B-B14F-4D97-AF65-F5344CB8AC3E}">
        <p14:creationId xmlns:p14="http://schemas.microsoft.com/office/powerpoint/2010/main" val="30982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5DD210-2FDB-D940-BE17-A76709CBF417}" type="datetimeFigureOut">
              <a:rPr lang="it-IT" smtClean="0"/>
              <a:t>23/03/2021</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9B198-39B2-0741-BDCB-A4141A86B0FF}" type="slidenum">
              <a:rPr lang="it-IT" smtClean="0"/>
              <a:t>‹N›</a:t>
            </a:fld>
            <a:endParaRPr lang="it-IT"/>
          </a:p>
        </p:txBody>
      </p:sp>
    </p:spTree>
    <p:extLst>
      <p:ext uri="{BB962C8B-B14F-4D97-AF65-F5344CB8AC3E}">
        <p14:creationId xmlns:p14="http://schemas.microsoft.com/office/powerpoint/2010/main" val="29787367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thebalancecareers.com/managing-a-public-relations-campaign-39186" TargetMode="External"/><Relationship Id="rId2" Type="http://schemas.openxmlformats.org/officeDocument/2006/relationships/hyperlink" Target="https://www.thebalancecareers.com/become-a-publicist-2316059"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3E20495-D578-4EDA-9CB2-7E78D0FE3D33}"/>
              </a:ext>
            </a:extLst>
          </p:cNvPr>
          <p:cNvPicPr>
            <a:picLocks noChangeAspect="1"/>
          </p:cNvPicPr>
          <p:nvPr/>
        </p:nvPicPr>
        <p:blipFill rotWithShape="1">
          <a:blip r:embed="rId2">
            <a:alphaModFix amt="35000"/>
          </a:blip>
          <a:srcRect t="16070"/>
          <a:stretch/>
        </p:blipFill>
        <p:spPr>
          <a:xfrm>
            <a:off x="-1" y="-30"/>
            <a:ext cx="12192000" cy="6855958"/>
          </a:xfrm>
          <a:prstGeom prst="rect">
            <a:avLst/>
          </a:prstGeom>
        </p:spPr>
      </p:pic>
      <p:sp>
        <p:nvSpPr>
          <p:cNvPr id="2" name="Titolo 1">
            <a:extLst>
              <a:ext uri="{FF2B5EF4-FFF2-40B4-BE49-F238E27FC236}">
                <a16:creationId xmlns:a16="http://schemas.microsoft.com/office/drawing/2014/main" id="{E9044E03-20A3-3242-A2FF-7F755C0D77B3}"/>
              </a:ext>
            </a:extLst>
          </p:cNvPr>
          <p:cNvSpPr>
            <a:spLocks noGrp="1"/>
          </p:cNvSpPr>
          <p:nvPr>
            <p:ph type="ctrTitle"/>
          </p:nvPr>
        </p:nvSpPr>
        <p:spPr>
          <a:xfrm>
            <a:off x="643468" y="2101659"/>
            <a:ext cx="5213842" cy="2662846"/>
          </a:xfrm>
        </p:spPr>
        <p:txBody>
          <a:bodyPr anchor="t">
            <a:noAutofit/>
          </a:bodyPr>
          <a:lstStyle/>
          <a:p>
            <a:r>
              <a:rPr lang="it-IT" b="1" dirty="0">
                <a:effectLst>
                  <a:outerShdw blurRad="38100" dist="38100" dir="2700000" algn="tl">
                    <a:srgbClr val="000000">
                      <a:alpha val="43137"/>
                    </a:srgbClr>
                  </a:outerShdw>
                </a:effectLst>
              </a:rPr>
              <a:t>BRIEFING OF </a:t>
            </a:r>
            <a:br>
              <a:rPr lang="it-IT" b="1" dirty="0">
                <a:effectLst>
                  <a:outerShdw blurRad="38100" dist="38100" dir="2700000" algn="tl">
                    <a:srgbClr val="000000">
                      <a:alpha val="43137"/>
                    </a:srgbClr>
                  </a:outerShdw>
                </a:effectLst>
              </a:rPr>
            </a:br>
            <a:r>
              <a:rPr lang="it-IT" b="1" dirty="0">
                <a:effectLst>
                  <a:outerShdw blurRad="38100" dist="38100" dir="2700000" algn="tl">
                    <a:srgbClr val="000000">
                      <a:alpha val="43137"/>
                    </a:srgbClr>
                  </a:outerShdw>
                </a:effectLst>
              </a:rPr>
              <a:t> EMILIA ROMAGNA</a:t>
            </a:r>
            <a:br>
              <a:rPr lang="it-IT" b="1" dirty="0">
                <a:effectLst>
                  <a:outerShdw blurRad="38100" dist="38100" dir="2700000" algn="tl">
                    <a:srgbClr val="000000">
                      <a:alpha val="43137"/>
                    </a:srgbClr>
                  </a:outerShdw>
                </a:effectLst>
              </a:rPr>
            </a:br>
            <a:br>
              <a:rPr lang="it-IT" b="1" dirty="0">
                <a:effectLst>
                  <a:outerShdw blurRad="38100" dist="38100" dir="2700000" algn="tl">
                    <a:srgbClr val="000000">
                      <a:alpha val="43137"/>
                    </a:srgbClr>
                  </a:outerShdw>
                </a:effectLst>
              </a:rPr>
            </a:br>
            <a:r>
              <a:rPr lang="it-IT" sz="2000" b="1" dirty="0">
                <a:effectLst>
                  <a:outerShdw blurRad="38100" dist="38100" dir="2700000" algn="tl">
                    <a:srgbClr val="000000">
                      <a:alpha val="43137"/>
                    </a:srgbClr>
                  </a:outerShdw>
                </a:effectLst>
              </a:rPr>
              <a:t>4LSCA</a:t>
            </a:r>
            <a:br>
              <a:rPr lang="it-IT" sz="2000" b="1" dirty="0">
                <a:effectLst>
                  <a:outerShdw blurRad="38100" dist="38100" dir="2700000" algn="tl">
                    <a:srgbClr val="000000">
                      <a:alpha val="43137"/>
                    </a:srgbClr>
                  </a:outerShdw>
                </a:effectLst>
              </a:rPr>
            </a:br>
            <a:r>
              <a:rPr lang="it-IT" sz="2000" b="1" dirty="0">
                <a:effectLst>
                  <a:outerShdw blurRad="38100" dist="38100" dir="2700000" algn="tl">
                    <a:srgbClr val="000000">
                      <a:alpha val="43137"/>
                    </a:srgbClr>
                  </a:outerShdw>
                </a:effectLst>
              </a:rPr>
              <a:t>Burba, Piu, </a:t>
            </a:r>
            <a:r>
              <a:rPr lang="it-IT" sz="2000" b="1" dirty="0" err="1">
                <a:effectLst>
                  <a:outerShdw blurRad="38100" dist="38100" dir="2700000" algn="tl">
                    <a:srgbClr val="000000">
                      <a:alpha val="43137"/>
                    </a:srgbClr>
                  </a:outerShdw>
                </a:effectLst>
              </a:rPr>
              <a:t>Pozzar</a:t>
            </a:r>
            <a:r>
              <a:rPr lang="it-IT" sz="2000" b="1" dirty="0">
                <a:effectLst>
                  <a:outerShdw blurRad="38100" dist="38100" dir="2700000" algn="tl">
                    <a:srgbClr val="000000">
                      <a:alpha val="43137"/>
                    </a:srgbClr>
                  </a:outerShdw>
                </a:effectLst>
              </a:rPr>
              <a:t> e </a:t>
            </a:r>
            <a:r>
              <a:rPr lang="it-IT" sz="2000" b="1" dirty="0" err="1">
                <a:effectLst>
                  <a:outerShdw blurRad="38100" dist="38100" dir="2700000" algn="tl">
                    <a:srgbClr val="000000">
                      <a:alpha val="43137"/>
                    </a:srgbClr>
                  </a:outerShdw>
                </a:effectLst>
              </a:rPr>
              <a:t>Roncarà</a:t>
            </a:r>
            <a:endParaRPr lang="it-IT" sz="2000" b="1" dirty="0">
              <a:effectLst>
                <a:outerShdw blurRad="38100" dist="38100" dir="2700000" algn="tl">
                  <a:srgbClr val="000000">
                    <a:alpha val="43137"/>
                  </a:srgbClr>
                </a:outerShdw>
              </a:effectLst>
            </a:endParaRPr>
          </a:p>
        </p:txBody>
      </p:sp>
      <p:sp>
        <p:nvSpPr>
          <p:cNvPr id="1028" name="Freeform: Shape 70">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EMILIA ROMAGNA | Ufologia e Misteri">
            <a:extLst>
              <a:ext uri="{FF2B5EF4-FFF2-40B4-BE49-F238E27FC236}">
                <a16:creationId xmlns:a16="http://schemas.microsoft.com/office/drawing/2014/main" id="{2C4845DD-2A19-F245-8CBF-A0D97C3EFA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63" r="14612" b="-2"/>
          <a:stretch/>
        </p:blipFill>
        <p:spPr bwMode="auto">
          <a:xfrm>
            <a:off x="6021086" y="544804"/>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9107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6465C73E-9A58-4F6B-91E5-AC7716662471}"/>
              </a:ext>
            </a:extLst>
          </p:cNvPr>
          <p:cNvPicPr>
            <a:picLocks noChangeAspect="1"/>
          </p:cNvPicPr>
          <p:nvPr/>
        </p:nvPicPr>
        <p:blipFill rotWithShape="1">
          <a:blip r:embed="rId2"/>
          <a:srcRect l="4297" r="11172" b="-1"/>
          <a:stretch/>
        </p:blipFill>
        <p:spPr>
          <a:xfrm>
            <a:off x="21" y="432"/>
            <a:ext cx="8105218" cy="6400365"/>
          </a:xfrm>
          <a:prstGeom prst="rect">
            <a:avLst/>
          </a:prstGeom>
          <a:solidFill>
            <a:schemeClr val="accent4">
              <a:lumMod val="40000"/>
              <a:lumOff val="60000"/>
            </a:schemeClr>
          </a:solidFill>
        </p:spPr>
      </p:pic>
      <p:sp>
        <p:nvSpPr>
          <p:cNvPr id="3" name="Segnaposto contenuto 2">
            <a:extLst>
              <a:ext uri="{FF2B5EF4-FFF2-40B4-BE49-F238E27FC236}">
                <a16:creationId xmlns:a16="http://schemas.microsoft.com/office/drawing/2014/main" id="{A4C28DFE-CB97-4D6A-8FCF-95DE1302B61B}"/>
              </a:ext>
            </a:extLst>
          </p:cNvPr>
          <p:cNvSpPr>
            <a:spLocks noGrp="1"/>
          </p:cNvSpPr>
          <p:nvPr>
            <p:ph idx="1"/>
          </p:nvPr>
        </p:nvSpPr>
        <p:spPr>
          <a:xfrm>
            <a:off x="8643193" y="553378"/>
            <a:ext cx="3227965" cy="6312566"/>
          </a:xfrm>
        </p:spPr>
        <p:txBody>
          <a:bodyPr>
            <a:normAutofit/>
          </a:bodyPr>
          <a:lstStyle/>
          <a:p>
            <a:pPr marL="0" indent="0">
              <a:buNone/>
            </a:pPr>
            <a:r>
              <a:rPr lang="it-IT" sz="2000" b="1" i="0" dirty="0">
                <a:effectLst/>
              </a:rPr>
              <a:t>The </a:t>
            </a:r>
            <a:r>
              <a:rPr lang="it-IT" sz="2000" b="1" i="0" dirty="0" err="1">
                <a:effectLst/>
              </a:rPr>
              <a:t>economic</a:t>
            </a:r>
            <a:r>
              <a:rPr lang="it-IT" sz="2000" b="1" i="0" dirty="0">
                <a:effectLst/>
              </a:rPr>
              <a:t> system: the </a:t>
            </a:r>
            <a:r>
              <a:rPr lang="it-IT" sz="2000" b="1" i="0" dirty="0" err="1">
                <a:effectLst/>
              </a:rPr>
              <a:t>main</a:t>
            </a:r>
            <a:r>
              <a:rPr lang="it-IT" sz="2000" b="1" i="0" dirty="0">
                <a:effectLst/>
              </a:rPr>
              <a:t> production chains:</a:t>
            </a:r>
          </a:p>
          <a:p>
            <a:pPr marL="0" indent="0">
              <a:buNone/>
            </a:pPr>
            <a:endParaRPr lang="it-IT" sz="2000" b="1" i="0" dirty="0">
              <a:effectLst/>
            </a:endParaRPr>
          </a:p>
          <a:p>
            <a:pPr marL="514350" indent="-514350">
              <a:buFont typeface="+mj-lt"/>
              <a:buAutoNum type="arabicPeriod"/>
            </a:pPr>
            <a:r>
              <a:rPr lang="it-IT" sz="2000" dirty="0" err="1"/>
              <a:t>Machinery</a:t>
            </a:r>
            <a:endParaRPr lang="it-IT" sz="2000" dirty="0"/>
          </a:p>
          <a:p>
            <a:pPr marL="514350" indent="-514350">
              <a:buFont typeface="+mj-lt"/>
              <a:buAutoNum type="arabicPeriod"/>
            </a:pPr>
            <a:r>
              <a:rPr lang="it-IT" sz="2000" b="0" i="0" dirty="0">
                <a:effectLst/>
              </a:rPr>
              <a:t>Automobiles</a:t>
            </a:r>
          </a:p>
          <a:p>
            <a:pPr marL="514350" indent="-514350">
              <a:buFont typeface="+mj-lt"/>
              <a:buAutoNum type="arabicPeriod"/>
            </a:pPr>
            <a:r>
              <a:rPr lang="it-IT" sz="2000" dirty="0" err="1"/>
              <a:t>Agriculture</a:t>
            </a:r>
            <a:r>
              <a:rPr lang="it-IT" sz="2000" dirty="0"/>
              <a:t> </a:t>
            </a:r>
            <a:r>
              <a:rPr lang="it-IT" sz="2000" dirty="0" err="1"/>
              <a:t>m</a:t>
            </a:r>
            <a:r>
              <a:rPr lang="it-IT" sz="2000" b="0" i="0" dirty="0" err="1">
                <a:effectLst/>
              </a:rPr>
              <a:t>achinery</a:t>
            </a:r>
            <a:endParaRPr lang="it-IT" sz="2000" b="0" i="0" dirty="0">
              <a:effectLst/>
            </a:endParaRPr>
          </a:p>
          <a:p>
            <a:pPr marL="514350" indent="-514350">
              <a:buFont typeface="+mj-lt"/>
              <a:buAutoNum type="arabicPeriod"/>
            </a:pPr>
            <a:r>
              <a:rPr lang="it-IT" sz="2000" dirty="0"/>
              <a:t>Food-processing </a:t>
            </a:r>
            <a:r>
              <a:rPr lang="it-IT" sz="2000" dirty="0" err="1"/>
              <a:t>machinery</a:t>
            </a:r>
            <a:endParaRPr lang="it-IT" sz="2000" dirty="0"/>
          </a:p>
          <a:p>
            <a:pPr marL="514350" indent="-514350">
              <a:buFont typeface="+mj-lt"/>
              <a:buAutoNum type="arabicPeriod"/>
            </a:pPr>
            <a:r>
              <a:rPr lang="it-IT" sz="2000" dirty="0"/>
              <a:t>Construction </a:t>
            </a:r>
          </a:p>
          <a:p>
            <a:pPr marL="514350" indent="-514350">
              <a:buFont typeface="+mj-lt"/>
              <a:buAutoNum type="arabicPeriod"/>
            </a:pPr>
            <a:r>
              <a:rPr lang="it-IT" sz="2000" dirty="0"/>
              <a:t>Fashion </a:t>
            </a:r>
          </a:p>
          <a:p>
            <a:pPr marL="514350" indent="-514350">
              <a:buFont typeface="+mj-lt"/>
              <a:buAutoNum type="arabicPeriod"/>
            </a:pPr>
            <a:r>
              <a:rPr lang="it-IT" sz="2000" dirty="0" err="1"/>
              <a:t>Health</a:t>
            </a:r>
            <a:endParaRPr lang="it-IT" sz="2000" dirty="0"/>
          </a:p>
          <a:p>
            <a:pPr marL="514350" indent="-514350">
              <a:buFont typeface="+mj-lt"/>
              <a:buAutoNum type="arabicPeriod"/>
            </a:pPr>
            <a:r>
              <a:rPr lang="it-IT" sz="2000" dirty="0"/>
              <a:t>Culture</a:t>
            </a:r>
          </a:p>
          <a:p>
            <a:pPr marL="514350" indent="-514350">
              <a:buFont typeface="+mj-lt"/>
              <a:buAutoNum type="arabicPeriod"/>
            </a:pPr>
            <a:r>
              <a:rPr lang="it-IT" sz="2000" dirty="0" err="1"/>
              <a:t>Creativity</a:t>
            </a:r>
            <a:endParaRPr lang="it-IT" sz="2000" dirty="0"/>
          </a:p>
          <a:p>
            <a:pPr marL="514350" indent="-514350">
              <a:buFont typeface="+mj-lt"/>
              <a:buAutoNum type="arabicPeriod"/>
            </a:pPr>
            <a:endParaRPr lang="it-IT" sz="1300" b="0" i="0" dirty="0">
              <a:effectLst/>
            </a:endParaRPr>
          </a:p>
          <a:p>
            <a:pPr>
              <a:buFont typeface="Wingdings" panose="05000000000000000000" pitchFamily="2" charset="2"/>
              <a:buChar char="Ø"/>
            </a:pPr>
            <a:endParaRPr lang="it-IT" sz="1300" dirty="0"/>
          </a:p>
        </p:txBody>
      </p:sp>
      <p:sp>
        <p:nvSpPr>
          <p:cNvPr id="26" name="Rectangle 25">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6940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FE2A2798-782D-4C2D-823C-5E6CF870BE2E}"/>
              </a:ext>
            </a:extLst>
          </p:cNvPr>
          <p:cNvPicPr>
            <a:picLocks noChangeAspect="1"/>
          </p:cNvPicPr>
          <p:nvPr/>
        </p:nvPicPr>
        <p:blipFill rotWithShape="1">
          <a:blip r:embed="rId2"/>
          <a:srcRect l="4297" r="11172" b="-1"/>
          <a:stretch/>
        </p:blipFill>
        <p:spPr>
          <a:xfrm>
            <a:off x="20" y="431"/>
            <a:ext cx="8115280" cy="6408311"/>
          </a:xfrm>
          <a:prstGeom prst="rect">
            <a:avLst/>
          </a:prstGeom>
        </p:spPr>
      </p:pic>
      <p:sp>
        <p:nvSpPr>
          <p:cNvPr id="3" name="Segnaposto contenuto 2">
            <a:extLst>
              <a:ext uri="{FF2B5EF4-FFF2-40B4-BE49-F238E27FC236}">
                <a16:creationId xmlns:a16="http://schemas.microsoft.com/office/drawing/2014/main" id="{F63C728B-9412-4E7E-96B3-A8BBC67C1CA7}"/>
              </a:ext>
            </a:extLst>
          </p:cNvPr>
          <p:cNvSpPr>
            <a:spLocks noGrp="1"/>
          </p:cNvSpPr>
          <p:nvPr>
            <p:ph idx="1"/>
          </p:nvPr>
        </p:nvSpPr>
        <p:spPr>
          <a:xfrm>
            <a:off x="8701559" y="329523"/>
            <a:ext cx="2942813" cy="5750126"/>
          </a:xfrm>
        </p:spPr>
        <p:txBody>
          <a:bodyPr>
            <a:noAutofit/>
          </a:bodyPr>
          <a:lstStyle/>
          <a:p>
            <a:pPr marL="0" indent="0">
              <a:buNone/>
            </a:pPr>
            <a:r>
              <a:rPr lang="it-IT" sz="2000" b="1" dirty="0"/>
              <a:t>Il sistema economico: le principali catene di produzione:</a:t>
            </a:r>
          </a:p>
          <a:p>
            <a:pPr marL="0" indent="0">
              <a:buNone/>
            </a:pPr>
            <a:endParaRPr lang="it-IT" sz="2000" b="1" dirty="0"/>
          </a:p>
          <a:p>
            <a:pPr marL="514350" indent="-514350">
              <a:buFont typeface="+mj-lt"/>
              <a:buAutoNum type="arabicPeriod"/>
            </a:pPr>
            <a:r>
              <a:rPr lang="it-IT" sz="2000" dirty="0"/>
              <a:t>Macchinari</a:t>
            </a:r>
          </a:p>
          <a:p>
            <a:pPr marL="514350" indent="-514350">
              <a:buFont typeface="+mj-lt"/>
              <a:buAutoNum type="arabicPeriod"/>
            </a:pPr>
            <a:r>
              <a:rPr lang="it-IT" sz="2000" dirty="0"/>
              <a:t>Automobili</a:t>
            </a:r>
          </a:p>
          <a:p>
            <a:pPr marL="514350" indent="-514350">
              <a:buFont typeface="+mj-lt"/>
              <a:buAutoNum type="arabicPeriod"/>
            </a:pPr>
            <a:r>
              <a:rPr lang="it-IT" sz="2000" dirty="0"/>
              <a:t>Macchine agricole</a:t>
            </a:r>
          </a:p>
          <a:p>
            <a:pPr marL="514350" indent="-514350">
              <a:buFont typeface="+mj-lt"/>
              <a:buAutoNum type="arabicPeriod"/>
            </a:pPr>
            <a:r>
              <a:rPr lang="it-IT" sz="2000" dirty="0"/>
              <a:t>Industria alimentare</a:t>
            </a:r>
          </a:p>
          <a:p>
            <a:pPr marL="514350" indent="-514350">
              <a:buFont typeface="+mj-lt"/>
              <a:buAutoNum type="arabicPeriod"/>
            </a:pPr>
            <a:r>
              <a:rPr lang="it-IT" sz="2000" dirty="0"/>
              <a:t>Edilizia</a:t>
            </a:r>
          </a:p>
          <a:p>
            <a:pPr marL="514350" indent="-514350">
              <a:buFont typeface="+mj-lt"/>
              <a:buAutoNum type="arabicPeriod"/>
            </a:pPr>
            <a:r>
              <a:rPr lang="it-IT" sz="2000" dirty="0"/>
              <a:t>Moda</a:t>
            </a:r>
          </a:p>
          <a:p>
            <a:pPr marL="514350" indent="-514350">
              <a:buFont typeface="+mj-lt"/>
              <a:buAutoNum type="arabicPeriod"/>
            </a:pPr>
            <a:r>
              <a:rPr lang="it-IT" sz="2000" dirty="0"/>
              <a:t>Salute</a:t>
            </a:r>
          </a:p>
          <a:p>
            <a:pPr marL="514350" indent="-514350">
              <a:buFont typeface="+mj-lt"/>
              <a:buAutoNum type="arabicPeriod"/>
            </a:pPr>
            <a:r>
              <a:rPr lang="it-IT" sz="2000" dirty="0"/>
              <a:t>Cultura</a:t>
            </a:r>
          </a:p>
          <a:p>
            <a:pPr marL="514350" indent="-514350">
              <a:buFont typeface="+mj-lt"/>
              <a:buAutoNum type="arabicPeriod"/>
            </a:pPr>
            <a:r>
              <a:rPr lang="it-IT" sz="2000" dirty="0"/>
              <a:t>Creatività</a:t>
            </a:r>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4475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33DD6FA-7BA3-4F6B-914B-7BCDE518A1A2}"/>
              </a:ext>
            </a:extLst>
          </p:cNvPr>
          <p:cNvPicPr>
            <a:picLocks noChangeAspect="1"/>
          </p:cNvPicPr>
          <p:nvPr/>
        </p:nvPicPr>
        <p:blipFill rotWithShape="1">
          <a:blip r:embed="rId2">
            <a:alphaModFix/>
          </a:blip>
          <a:srcRect l="16195" r="31360"/>
          <a:stretch/>
        </p:blipFill>
        <p:spPr>
          <a:xfrm>
            <a:off x="5797543" y="10"/>
            <a:ext cx="6394152" cy="6857990"/>
          </a:xfrm>
          <a:prstGeom prst="rect">
            <a:avLst/>
          </a:prstGeom>
        </p:spPr>
      </p:pic>
      <p:pic>
        <p:nvPicPr>
          <p:cNvPr id="17" name="Picture 7">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Segnaposto contenuto 2">
            <a:extLst>
              <a:ext uri="{FF2B5EF4-FFF2-40B4-BE49-F238E27FC236}">
                <a16:creationId xmlns:a16="http://schemas.microsoft.com/office/drawing/2014/main" id="{503F2C76-71F6-4C10-A3F9-195C3140CCD9}"/>
              </a:ext>
            </a:extLst>
          </p:cNvPr>
          <p:cNvSpPr>
            <a:spLocks noGrp="1"/>
          </p:cNvSpPr>
          <p:nvPr>
            <p:ph idx="1"/>
          </p:nvPr>
        </p:nvSpPr>
        <p:spPr>
          <a:xfrm>
            <a:off x="138952" y="801513"/>
            <a:ext cx="6611803" cy="5328355"/>
          </a:xfrm>
        </p:spPr>
        <p:txBody>
          <a:bodyPr anchor="ctr">
            <a:normAutofit/>
          </a:bodyPr>
          <a:lstStyle/>
          <a:p>
            <a:pPr marL="0" indent="0">
              <a:buNone/>
            </a:pPr>
            <a:r>
              <a:rPr lang="it-IT" sz="1800" b="1" dirty="0" err="1">
                <a:solidFill>
                  <a:srgbClr val="000000"/>
                </a:solidFill>
              </a:rPr>
              <a:t>T</a:t>
            </a:r>
            <a:r>
              <a:rPr lang="it-IT" sz="1800" b="1" i="0" dirty="0" err="1">
                <a:solidFill>
                  <a:srgbClr val="000000"/>
                </a:solidFill>
                <a:effectLst/>
              </a:rPr>
              <a:t>emporary</a:t>
            </a:r>
            <a:r>
              <a:rPr lang="it-IT" sz="1800" b="1" i="0" dirty="0">
                <a:solidFill>
                  <a:srgbClr val="000000"/>
                </a:solidFill>
                <a:effectLst/>
              </a:rPr>
              <a:t> </a:t>
            </a:r>
            <a:r>
              <a:rPr lang="it-IT" sz="1800" b="1" i="0" dirty="0" err="1">
                <a:solidFill>
                  <a:srgbClr val="000000"/>
                </a:solidFill>
                <a:effectLst/>
              </a:rPr>
              <a:t>contracts</a:t>
            </a:r>
            <a:r>
              <a:rPr lang="it-IT" sz="1800" b="0" i="0" dirty="0">
                <a:solidFill>
                  <a:srgbClr val="000000"/>
                </a:solidFill>
                <a:effectLst/>
              </a:rPr>
              <a:t>               17% of workers</a:t>
            </a:r>
          </a:p>
          <a:p>
            <a:endParaRPr lang="it-IT" sz="1800" dirty="0">
              <a:solidFill>
                <a:srgbClr val="000000"/>
              </a:solidFill>
            </a:endParaRPr>
          </a:p>
          <a:p>
            <a:pPr marL="514350" indent="-514350">
              <a:buFont typeface="+mj-lt"/>
              <a:buAutoNum type="arabicPeriod"/>
            </a:pPr>
            <a:r>
              <a:rPr lang="it-IT" sz="1800" dirty="0">
                <a:solidFill>
                  <a:srgbClr val="000000"/>
                </a:solidFill>
              </a:rPr>
              <a:t>Trade                 </a:t>
            </a:r>
          </a:p>
          <a:p>
            <a:pPr marL="514350" indent="-514350">
              <a:buFont typeface="+mj-lt"/>
              <a:buAutoNum type="arabicPeriod"/>
            </a:pPr>
            <a:r>
              <a:rPr lang="it-IT" sz="1800" dirty="0" err="1">
                <a:solidFill>
                  <a:srgbClr val="000000"/>
                </a:solidFill>
              </a:rPr>
              <a:t>Tourism</a:t>
            </a:r>
            <a:endParaRPr lang="it-IT" sz="1800" dirty="0">
              <a:solidFill>
                <a:srgbClr val="000000"/>
              </a:solidFill>
            </a:endParaRPr>
          </a:p>
          <a:p>
            <a:pPr marL="514350" indent="-514350">
              <a:buFont typeface="+mj-lt"/>
              <a:buAutoNum type="arabicPeriod"/>
            </a:pPr>
            <a:r>
              <a:rPr lang="it-IT" sz="1800" dirty="0" err="1">
                <a:solidFill>
                  <a:srgbClr val="000000"/>
                </a:solidFill>
              </a:rPr>
              <a:t>Agricultural</a:t>
            </a:r>
            <a:r>
              <a:rPr lang="it-IT" sz="1800" dirty="0">
                <a:solidFill>
                  <a:srgbClr val="000000"/>
                </a:solidFill>
              </a:rPr>
              <a:t> activities </a:t>
            </a:r>
          </a:p>
          <a:p>
            <a:pPr marL="0" indent="0">
              <a:buNone/>
            </a:pPr>
            <a:endParaRPr lang="it-IT" sz="1800" dirty="0">
              <a:solidFill>
                <a:srgbClr val="000000"/>
              </a:solidFill>
            </a:endParaRPr>
          </a:p>
          <a:p>
            <a:pPr marL="0" indent="0">
              <a:buNone/>
            </a:pPr>
            <a:r>
              <a:rPr lang="it-IT" sz="1800" b="1" dirty="0">
                <a:solidFill>
                  <a:srgbClr val="000000"/>
                </a:solidFill>
              </a:rPr>
              <a:t>High labour </a:t>
            </a:r>
            <a:r>
              <a:rPr lang="it-IT" sz="1800" b="1" dirty="0" err="1">
                <a:solidFill>
                  <a:srgbClr val="000000"/>
                </a:solidFill>
              </a:rPr>
              <a:t>mobility</a:t>
            </a:r>
            <a:r>
              <a:rPr lang="it-IT" sz="1800" b="1" dirty="0">
                <a:solidFill>
                  <a:srgbClr val="000000"/>
                </a:solidFill>
              </a:rPr>
              <a:t> </a:t>
            </a:r>
            <a:r>
              <a:rPr lang="it-IT" sz="1800" dirty="0">
                <a:solidFill>
                  <a:srgbClr val="000000"/>
                </a:solidFill>
              </a:rPr>
              <a:t>              </a:t>
            </a:r>
            <a:r>
              <a:rPr lang="it-IT" sz="1800" b="0" i="0" dirty="0">
                <a:solidFill>
                  <a:srgbClr val="000000"/>
                </a:solidFill>
                <a:effectLst/>
              </a:rPr>
              <a:t>service activities</a:t>
            </a:r>
          </a:p>
          <a:p>
            <a:endParaRPr lang="it-IT" sz="1800" dirty="0">
              <a:solidFill>
                <a:srgbClr val="000000"/>
              </a:solidFill>
            </a:endParaRPr>
          </a:p>
          <a:p>
            <a:pPr marL="0" indent="0">
              <a:buNone/>
            </a:pPr>
            <a:r>
              <a:rPr lang="it-IT" sz="1800" dirty="0">
                <a:solidFill>
                  <a:srgbClr val="000000"/>
                </a:solidFill>
              </a:rPr>
              <a:t> </a:t>
            </a:r>
            <a:r>
              <a:rPr lang="en-US" sz="1800" b="0" i="0" dirty="0">
                <a:solidFill>
                  <a:srgbClr val="000000"/>
                </a:solidFill>
                <a:effectLst/>
              </a:rPr>
              <a:t>education and training            </a:t>
            </a:r>
            <a:r>
              <a:rPr lang="it-IT" sz="1800" b="0" i="0" dirty="0" err="1">
                <a:solidFill>
                  <a:srgbClr val="000000"/>
                </a:solidFill>
                <a:effectLst/>
              </a:rPr>
              <a:t>mathematical</a:t>
            </a:r>
            <a:r>
              <a:rPr lang="it-IT" sz="1800" b="0" i="0" dirty="0">
                <a:solidFill>
                  <a:srgbClr val="000000"/>
                </a:solidFill>
                <a:effectLst/>
              </a:rPr>
              <a:t> sciences and IT and    </a:t>
            </a:r>
            <a:r>
              <a:rPr lang="en-US" sz="1800" dirty="0">
                <a:solidFill>
                  <a:srgbClr val="000000"/>
                </a:solidFill>
              </a:rPr>
              <a:t>specialized professions</a:t>
            </a:r>
            <a:r>
              <a:rPr lang="it-IT" sz="1800" dirty="0">
                <a:solidFill>
                  <a:srgbClr val="000000"/>
                </a:solidFill>
              </a:rPr>
              <a:t>                               </a:t>
            </a:r>
            <a:r>
              <a:rPr lang="it-IT" sz="1800" b="0" i="0" dirty="0">
                <a:solidFill>
                  <a:srgbClr val="000000"/>
                </a:solidFill>
                <a:effectLst/>
              </a:rPr>
              <a:t> engineering</a:t>
            </a:r>
            <a:endParaRPr lang="en-US" sz="1800" b="0" i="0" dirty="0">
              <a:solidFill>
                <a:srgbClr val="000000"/>
              </a:solidFill>
              <a:effectLst/>
            </a:endParaRPr>
          </a:p>
          <a:p>
            <a:pPr marL="0" indent="0">
              <a:buNone/>
            </a:pPr>
            <a:r>
              <a:rPr lang="en-US" sz="1600" dirty="0">
                <a:solidFill>
                  <a:srgbClr val="000000"/>
                </a:solidFill>
              </a:rPr>
              <a:t> </a:t>
            </a:r>
            <a:endParaRPr lang="it-IT" sz="1600" dirty="0">
              <a:solidFill>
                <a:srgbClr val="000000"/>
              </a:solidFill>
            </a:endParaRPr>
          </a:p>
        </p:txBody>
      </p:sp>
      <p:cxnSp>
        <p:nvCxnSpPr>
          <p:cNvPr id="6" name="Connettore 2 5">
            <a:extLst>
              <a:ext uri="{FF2B5EF4-FFF2-40B4-BE49-F238E27FC236}">
                <a16:creationId xmlns:a16="http://schemas.microsoft.com/office/drawing/2014/main" id="{1A474808-C1D1-42AA-8FAA-109921A936C4}"/>
              </a:ext>
            </a:extLst>
          </p:cNvPr>
          <p:cNvCxnSpPr/>
          <p:nvPr/>
        </p:nvCxnSpPr>
        <p:spPr>
          <a:xfrm>
            <a:off x="2223911" y="1693333"/>
            <a:ext cx="65475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nettore 2 19">
            <a:extLst>
              <a:ext uri="{FF2B5EF4-FFF2-40B4-BE49-F238E27FC236}">
                <a16:creationId xmlns:a16="http://schemas.microsoft.com/office/drawing/2014/main" id="{006B7794-9CD9-461E-9C6A-72E85572575B}"/>
              </a:ext>
            </a:extLst>
          </p:cNvPr>
          <p:cNvCxnSpPr/>
          <p:nvPr/>
        </p:nvCxnSpPr>
        <p:spPr>
          <a:xfrm>
            <a:off x="1187777" y="4138367"/>
            <a:ext cx="0" cy="3299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Connettore 2 21">
            <a:extLst>
              <a:ext uri="{FF2B5EF4-FFF2-40B4-BE49-F238E27FC236}">
                <a16:creationId xmlns:a16="http://schemas.microsoft.com/office/drawing/2014/main" id="{06768339-A178-48B1-AD9A-8209BA44F3B1}"/>
              </a:ext>
            </a:extLst>
          </p:cNvPr>
          <p:cNvCxnSpPr>
            <a:cxnSpLocks/>
          </p:cNvCxnSpPr>
          <p:nvPr/>
        </p:nvCxnSpPr>
        <p:spPr>
          <a:xfrm>
            <a:off x="2223911" y="3940404"/>
            <a:ext cx="65475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Connettore 2 24">
            <a:extLst>
              <a:ext uri="{FF2B5EF4-FFF2-40B4-BE49-F238E27FC236}">
                <a16:creationId xmlns:a16="http://schemas.microsoft.com/office/drawing/2014/main" id="{EF4884F9-1B65-497B-8F9A-E10D5A9642BB}"/>
              </a:ext>
            </a:extLst>
          </p:cNvPr>
          <p:cNvCxnSpPr/>
          <p:nvPr/>
        </p:nvCxnSpPr>
        <p:spPr>
          <a:xfrm>
            <a:off x="2223911" y="4025245"/>
            <a:ext cx="990629" cy="4430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12624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4A8E44A-870E-4154-8F1E-2F03415C1862}"/>
              </a:ext>
            </a:extLst>
          </p:cNvPr>
          <p:cNvPicPr>
            <a:picLocks noChangeAspect="1"/>
          </p:cNvPicPr>
          <p:nvPr/>
        </p:nvPicPr>
        <p:blipFill rotWithShape="1">
          <a:blip r:embed="rId2">
            <a:alphaModFix/>
          </a:blip>
          <a:srcRect l="16195" r="31360"/>
          <a:stretch/>
        </p:blipFill>
        <p:spPr>
          <a:xfrm>
            <a:off x="5797543" y="10"/>
            <a:ext cx="6394152" cy="6857990"/>
          </a:xfrm>
          <a:prstGeom prst="rect">
            <a:avLst/>
          </a:prstGeom>
        </p:spPr>
      </p:pic>
      <p:pic>
        <p:nvPicPr>
          <p:cNvPr id="5" name="Picture 7">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Segnaposto contenuto 2">
            <a:extLst>
              <a:ext uri="{FF2B5EF4-FFF2-40B4-BE49-F238E27FC236}">
                <a16:creationId xmlns:a16="http://schemas.microsoft.com/office/drawing/2014/main" id="{9CE91842-DB2A-44DF-AFF3-AE1ECDE248DC}"/>
              </a:ext>
            </a:extLst>
          </p:cNvPr>
          <p:cNvSpPr>
            <a:spLocks noGrp="1"/>
          </p:cNvSpPr>
          <p:nvPr>
            <p:ph idx="1"/>
          </p:nvPr>
        </p:nvSpPr>
        <p:spPr>
          <a:xfrm>
            <a:off x="82508" y="654756"/>
            <a:ext cx="6394152" cy="5428795"/>
          </a:xfrm>
        </p:spPr>
        <p:txBody>
          <a:bodyPr anchor="ctr">
            <a:normAutofit/>
          </a:bodyPr>
          <a:lstStyle/>
          <a:p>
            <a:pPr marL="0" indent="0">
              <a:buNone/>
            </a:pPr>
            <a:r>
              <a:rPr lang="it-IT" sz="1800" b="1" dirty="0">
                <a:solidFill>
                  <a:srgbClr val="000000"/>
                </a:solidFill>
              </a:rPr>
              <a:t>Contratti a tempo determinato              </a:t>
            </a:r>
            <a:r>
              <a:rPr lang="it-IT" sz="1800" dirty="0">
                <a:solidFill>
                  <a:srgbClr val="000000"/>
                </a:solidFill>
              </a:rPr>
              <a:t>17% dei lavoratori</a:t>
            </a:r>
          </a:p>
          <a:p>
            <a:pPr marL="0" indent="0">
              <a:buNone/>
            </a:pPr>
            <a:endParaRPr lang="it-IT" sz="1800" dirty="0">
              <a:solidFill>
                <a:srgbClr val="000000"/>
              </a:solidFill>
            </a:endParaRPr>
          </a:p>
          <a:p>
            <a:pPr marL="514350" indent="-514350">
              <a:buFont typeface="+mj-lt"/>
              <a:buAutoNum type="arabicPeriod"/>
            </a:pPr>
            <a:r>
              <a:rPr lang="it-IT" sz="1800" dirty="0">
                <a:solidFill>
                  <a:srgbClr val="000000"/>
                </a:solidFill>
              </a:rPr>
              <a:t>Commercio</a:t>
            </a:r>
          </a:p>
          <a:p>
            <a:pPr marL="514350" indent="-514350">
              <a:buFont typeface="+mj-lt"/>
              <a:buAutoNum type="arabicPeriod"/>
            </a:pPr>
            <a:r>
              <a:rPr lang="it-IT" sz="1800" dirty="0">
                <a:solidFill>
                  <a:srgbClr val="000000"/>
                </a:solidFill>
              </a:rPr>
              <a:t>Turismo</a:t>
            </a:r>
          </a:p>
          <a:p>
            <a:pPr marL="514350" indent="-514350">
              <a:buFont typeface="+mj-lt"/>
              <a:buAutoNum type="arabicPeriod"/>
            </a:pPr>
            <a:r>
              <a:rPr lang="it-IT" sz="1800" dirty="0">
                <a:solidFill>
                  <a:srgbClr val="000000"/>
                </a:solidFill>
              </a:rPr>
              <a:t>Attività agricole</a:t>
            </a:r>
          </a:p>
          <a:p>
            <a:pPr marL="514350" indent="-514350">
              <a:buFont typeface="+mj-lt"/>
              <a:buAutoNum type="arabicPeriod"/>
            </a:pPr>
            <a:endParaRPr lang="it-IT" sz="1800" dirty="0">
              <a:solidFill>
                <a:srgbClr val="000000"/>
              </a:solidFill>
            </a:endParaRPr>
          </a:p>
          <a:p>
            <a:pPr marL="0" indent="0">
              <a:buNone/>
            </a:pPr>
            <a:r>
              <a:rPr lang="it-IT" sz="1800" b="1" dirty="0">
                <a:solidFill>
                  <a:srgbClr val="000000"/>
                </a:solidFill>
              </a:rPr>
              <a:t>Elevata mobilità del lavoro                               </a:t>
            </a:r>
            <a:r>
              <a:rPr lang="it-IT" sz="1800" dirty="0">
                <a:solidFill>
                  <a:srgbClr val="000000"/>
                </a:solidFill>
              </a:rPr>
              <a:t>attività di servizi</a:t>
            </a:r>
          </a:p>
          <a:p>
            <a:pPr marL="0" indent="0">
              <a:buNone/>
            </a:pPr>
            <a:endParaRPr lang="it-IT" sz="1800" dirty="0">
              <a:solidFill>
                <a:srgbClr val="000000"/>
              </a:solidFill>
            </a:endParaRPr>
          </a:p>
          <a:p>
            <a:pPr marL="0" indent="0">
              <a:buNone/>
            </a:pPr>
            <a:r>
              <a:rPr lang="it-IT" sz="1800" dirty="0">
                <a:solidFill>
                  <a:srgbClr val="000000"/>
                </a:solidFill>
              </a:rPr>
              <a:t>Professioni specializzate in industria             scienze matematiche,</a:t>
            </a:r>
          </a:p>
          <a:p>
            <a:pPr marL="0" indent="0">
              <a:buNone/>
            </a:pPr>
            <a:r>
              <a:rPr lang="it-IT" sz="1800" dirty="0">
                <a:solidFill>
                  <a:srgbClr val="000000"/>
                </a:solidFill>
              </a:rPr>
              <a:t>           e formazione                                        informatica e ingegneria           </a:t>
            </a:r>
          </a:p>
        </p:txBody>
      </p:sp>
      <p:cxnSp>
        <p:nvCxnSpPr>
          <p:cNvPr id="9" name="Connettore 2 8">
            <a:extLst>
              <a:ext uri="{FF2B5EF4-FFF2-40B4-BE49-F238E27FC236}">
                <a16:creationId xmlns:a16="http://schemas.microsoft.com/office/drawing/2014/main" id="{72EB5D59-C2B7-4D0A-BDC8-83E59DA03A1A}"/>
              </a:ext>
            </a:extLst>
          </p:cNvPr>
          <p:cNvCxnSpPr/>
          <p:nvPr/>
        </p:nvCxnSpPr>
        <p:spPr>
          <a:xfrm>
            <a:off x="3115733" y="1693333"/>
            <a:ext cx="609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Connettore 2 11">
            <a:extLst>
              <a:ext uri="{FF2B5EF4-FFF2-40B4-BE49-F238E27FC236}">
                <a16:creationId xmlns:a16="http://schemas.microsoft.com/office/drawing/2014/main" id="{C29803DA-8CE4-4922-AFAB-8D7C071D4DD6}"/>
              </a:ext>
            </a:extLst>
          </p:cNvPr>
          <p:cNvCxnSpPr/>
          <p:nvPr/>
        </p:nvCxnSpPr>
        <p:spPr>
          <a:xfrm>
            <a:off x="1329179" y="4110087"/>
            <a:ext cx="0" cy="3959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Connettore 2 13">
            <a:extLst>
              <a:ext uri="{FF2B5EF4-FFF2-40B4-BE49-F238E27FC236}">
                <a16:creationId xmlns:a16="http://schemas.microsoft.com/office/drawing/2014/main" id="{6E54BAC1-7CF4-404B-A160-C6675BD2B865}"/>
              </a:ext>
            </a:extLst>
          </p:cNvPr>
          <p:cNvCxnSpPr/>
          <p:nvPr/>
        </p:nvCxnSpPr>
        <p:spPr>
          <a:xfrm>
            <a:off x="2733773" y="3930977"/>
            <a:ext cx="14517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nettore 2 15">
            <a:extLst>
              <a:ext uri="{FF2B5EF4-FFF2-40B4-BE49-F238E27FC236}">
                <a16:creationId xmlns:a16="http://schemas.microsoft.com/office/drawing/2014/main" id="{FC3EFFD3-DE0F-4CDF-912A-3814827348DC}"/>
              </a:ext>
            </a:extLst>
          </p:cNvPr>
          <p:cNvCxnSpPr/>
          <p:nvPr/>
        </p:nvCxnSpPr>
        <p:spPr>
          <a:xfrm>
            <a:off x="2733773" y="4110087"/>
            <a:ext cx="1451728" cy="3959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25057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E65ADCC-DE24-4286-957E-4E91EFF418F7}"/>
              </a:ext>
            </a:extLst>
          </p:cNvPr>
          <p:cNvSpPr>
            <a:spLocks noGrp="1"/>
          </p:cNvSpPr>
          <p:nvPr>
            <p:ph type="title"/>
          </p:nvPr>
        </p:nvSpPr>
        <p:spPr>
          <a:xfrm>
            <a:off x="5596501" y="501594"/>
            <a:ext cx="5754896" cy="1655483"/>
          </a:xfrm>
        </p:spPr>
        <p:txBody>
          <a:bodyPr anchor="b">
            <a:normAutofit/>
          </a:bodyPr>
          <a:lstStyle/>
          <a:p>
            <a:r>
              <a:rPr lang="it-IT" sz="4000" b="1">
                <a:effectLst>
                  <a:outerShdw blurRad="38100" dist="38100" dir="2700000" algn="tl">
                    <a:srgbClr val="000000">
                      <a:alpha val="43137"/>
                    </a:srgbClr>
                  </a:outerShdw>
                </a:effectLst>
              </a:rPr>
              <a:t>WHERE ARE THE AVAILABLE JOBS?</a:t>
            </a:r>
          </a:p>
        </p:txBody>
      </p:sp>
      <p:pic>
        <p:nvPicPr>
          <p:cNvPr id="6" name="Immagine 5" descr="Immagine che contiene interni, rosso&#10;&#10;Descrizione generata automaticamente">
            <a:extLst>
              <a:ext uri="{FF2B5EF4-FFF2-40B4-BE49-F238E27FC236}">
                <a16:creationId xmlns:a16="http://schemas.microsoft.com/office/drawing/2014/main" id="{FF0CC349-78D7-468D-BE0C-409314615B8C}"/>
              </a:ext>
            </a:extLst>
          </p:cNvPr>
          <p:cNvPicPr>
            <a:picLocks noChangeAspect="1"/>
          </p:cNvPicPr>
          <p:nvPr/>
        </p:nvPicPr>
        <p:blipFill rotWithShape="1">
          <a:blip r:embed="rId2"/>
          <a:srcRect l="21818" r="2" b="2"/>
          <a:stretch/>
        </p:blipFill>
        <p:spPr>
          <a:xfrm>
            <a:off x="1068130" y="1028701"/>
            <a:ext cx="3876165" cy="4338170"/>
          </a:xfrm>
          <a:prstGeom prst="rect">
            <a:avLst/>
          </a:prstGeom>
        </p:spPr>
      </p:pic>
      <p:sp>
        <p:nvSpPr>
          <p:cNvPr id="3" name="Segnaposto contenuto 2">
            <a:extLst>
              <a:ext uri="{FF2B5EF4-FFF2-40B4-BE49-F238E27FC236}">
                <a16:creationId xmlns:a16="http://schemas.microsoft.com/office/drawing/2014/main" id="{2BC000AF-544E-47BD-917D-531D2CA41018}"/>
              </a:ext>
            </a:extLst>
          </p:cNvPr>
          <p:cNvSpPr>
            <a:spLocks noGrp="1"/>
          </p:cNvSpPr>
          <p:nvPr>
            <p:ph idx="1"/>
          </p:nvPr>
        </p:nvSpPr>
        <p:spPr>
          <a:xfrm>
            <a:off x="5159022" y="2405894"/>
            <a:ext cx="6750756" cy="3588506"/>
          </a:xfrm>
        </p:spPr>
        <p:txBody>
          <a:bodyPr anchor="t">
            <a:normAutofit/>
          </a:bodyPr>
          <a:lstStyle/>
          <a:p>
            <a:pPr marL="0" indent="0">
              <a:buNone/>
            </a:pPr>
            <a:r>
              <a:rPr lang="it-IT" sz="2000" b="1" dirty="0"/>
              <a:t>    </a:t>
            </a:r>
            <a:r>
              <a:rPr lang="it-IT" sz="2000" b="1" dirty="0" err="1"/>
              <a:t>Hires</a:t>
            </a:r>
            <a:r>
              <a:rPr lang="it-IT" sz="2000" b="1" dirty="0"/>
              <a:t> </a:t>
            </a:r>
            <a:r>
              <a:rPr lang="it-IT" sz="2000" dirty="0"/>
              <a:t>                               23.260 </a:t>
            </a:r>
            <a:r>
              <a:rPr lang="it-IT" sz="2000" dirty="0" err="1"/>
              <a:t>professionals</a:t>
            </a:r>
            <a:endParaRPr lang="it-IT" sz="2000" dirty="0"/>
          </a:p>
          <a:p>
            <a:endParaRPr lang="it-IT" sz="2000" dirty="0"/>
          </a:p>
          <a:p>
            <a:pPr marL="0" indent="0">
              <a:buNone/>
            </a:pPr>
            <a:r>
              <a:rPr lang="it-IT" sz="2000" dirty="0"/>
              <a:t>              81% </a:t>
            </a:r>
            <a:r>
              <a:rPr lang="it-IT" sz="2000" dirty="0" err="1"/>
              <a:t>fixed</a:t>
            </a:r>
            <a:r>
              <a:rPr lang="it-IT" sz="2000" dirty="0"/>
              <a:t> </a:t>
            </a:r>
            <a:r>
              <a:rPr lang="it-IT" sz="2000" dirty="0" err="1"/>
              <a:t>term</a:t>
            </a:r>
            <a:r>
              <a:rPr lang="it-IT" sz="2000" dirty="0"/>
              <a:t> </a:t>
            </a:r>
            <a:r>
              <a:rPr lang="it-IT" sz="2000" dirty="0" err="1"/>
              <a:t>contracts</a:t>
            </a:r>
            <a:r>
              <a:rPr lang="it-IT" sz="2000" dirty="0"/>
              <a:t>      19% </a:t>
            </a:r>
            <a:r>
              <a:rPr lang="it-IT" sz="2000" dirty="0" err="1"/>
              <a:t>permanent</a:t>
            </a:r>
            <a:r>
              <a:rPr lang="it-IT" sz="2000" dirty="0"/>
              <a:t> </a:t>
            </a:r>
            <a:r>
              <a:rPr lang="it-IT" sz="2000" dirty="0" err="1"/>
              <a:t>contracts</a:t>
            </a:r>
            <a:endParaRPr lang="it-IT" sz="2000" dirty="0"/>
          </a:p>
          <a:p>
            <a:pPr marL="0" indent="0">
              <a:buNone/>
            </a:pPr>
            <a:endParaRPr lang="it-IT" sz="2000" dirty="0"/>
          </a:p>
          <a:p>
            <a:pPr marL="514350" indent="-514350">
              <a:buFont typeface="+mj-lt"/>
              <a:buAutoNum type="arabicPeriod"/>
            </a:pPr>
            <a:r>
              <a:rPr lang="it-IT" sz="2000" dirty="0"/>
              <a:t>T</a:t>
            </a:r>
            <a:r>
              <a:rPr lang="it-IT" sz="2000" b="0" i="0" dirty="0">
                <a:effectLst/>
              </a:rPr>
              <a:t>he services </a:t>
            </a:r>
            <a:r>
              <a:rPr lang="it-IT" sz="2000" b="0" i="0" dirty="0" err="1">
                <a:effectLst/>
              </a:rPr>
              <a:t>sector</a:t>
            </a:r>
            <a:r>
              <a:rPr lang="it-IT" sz="2000" b="0" i="0" dirty="0">
                <a:effectLst/>
              </a:rPr>
              <a:t> (73%)</a:t>
            </a:r>
          </a:p>
          <a:p>
            <a:pPr marL="514350" indent="-514350">
              <a:buFont typeface="+mj-lt"/>
              <a:buAutoNum type="arabicPeriod"/>
            </a:pPr>
            <a:r>
              <a:rPr lang="en-US" sz="2000" dirty="0"/>
              <a:t>E</a:t>
            </a:r>
            <a:r>
              <a:rPr lang="en-US" sz="2000" b="0" i="0" dirty="0">
                <a:effectLst/>
              </a:rPr>
              <a:t>nterprises employing fewer than 50 people (62%)</a:t>
            </a:r>
            <a:endParaRPr lang="it-IT" sz="2000" b="0" i="0" dirty="0">
              <a:effectLst/>
            </a:endParaRPr>
          </a:p>
          <a:p>
            <a:pPr marL="0" indent="0">
              <a:buNone/>
            </a:pPr>
            <a:endParaRPr lang="it-IT" sz="2000" dirty="0"/>
          </a:p>
        </p:txBody>
      </p:sp>
      <p:sp>
        <p:nvSpPr>
          <p:cNvPr id="37" name="Rectangle 36">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ttore 2 4">
            <a:extLst>
              <a:ext uri="{FF2B5EF4-FFF2-40B4-BE49-F238E27FC236}">
                <a16:creationId xmlns:a16="http://schemas.microsoft.com/office/drawing/2014/main" id="{B911AF9F-F884-4B00-85C9-9E7DB3F3B8AC}"/>
              </a:ext>
            </a:extLst>
          </p:cNvPr>
          <p:cNvCxnSpPr/>
          <p:nvPr/>
        </p:nvCxnSpPr>
        <p:spPr>
          <a:xfrm>
            <a:off x="5835191" y="2837468"/>
            <a:ext cx="0" cy="11500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Connettore 2 7">
            <a:extLst>
              <a:ext uri="{FF2B5EF4-FFF2-40B4-BE49-F238E27FC236}">
                <a16:creationId xmlns:a16="http://schemas.microsoft.com/office/drawing/2014/main" id="{2CA0E1E1-3BE0-4AC5-A91A-28770C2C4DC4}"/>
              </a:ext>
            </a:extLst>
          </p:cNvPr>
          <p:cNvCxnSpPr>
            <a:cxnSpLocks/>
          </p:cNvCxnSpPr>
          <p:nvPr/>
        </p:nvCxnSpPr>
        <p:spPr>
          <a:xfrm flipH="1">
            <a:off x="7824247" y="2714920"/>
            <a:ext cx="546755" cy="5561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Connettore 2 9">
            <a:extLst>
              <a:ext uri="{FF2B5EF4-FFF2-40B4-BE49-F238E27FC236}">
                <a16:creationId xmlns:a16="http://schemas.microsoft.com/office/drawing/2014/main" id="{BD38F25B-1A8B-416F-ADDE-C38FF64B8FE1}"/>
              </a:ext>
            </a:extLst>
          </p:cNvPr>
          <p:cNvCxnSpPr>
            <a:cxnSpLocks/>
          </p:cNvCxnSpPr>
          <p:nvPr/>
        </p:nvCxnSpPr>
        <p:spPr>
          <a:xfrm>
            <a:off x="9436231" y="2714920"/>
            <a:ext cx="593889" cy="5561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nettore 2 15">
            <a:extLst>
              <a:ext uri="{FF2B5EF4-FFF2-40B4-BE49-F238E27FC236}">
                <a16:creationId xmlns:a16="http://schemas.microsoft.com/office/drawing/2014/main" id="{2C4C7DFC-6459-4B20-8B1F-1DD06178E582}"/>
              </a:ext>
            </a:extLst>
          </p:cNvPr>
          <p:cNvCxnSpPr/>
          <p:nvPr/>
        </p:nvCxnSpPr>
        <p:spPr>
          <a:xfrm>
            <a:off x="6096000" y="2592371"/>
            <a:ext cx="172824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9364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E65ADCC-DE24-4286-957E-4E91EFF418F7}"/>
              </a:ext>
            </a:extLst>
          </p:cNvPr>
          <p:cNvSpPr>
            <a:spLocks noGrp="1"/>
          </p:cNvSpPr>
          <p:nvPr>
            <p:ph type="title"/>
          </p:nvPr>
        </p:nvSpPr>
        <p:spPr>
          <a:xfrm>
            <a:off x="5596501" y="501594"/>
            <a:ext cx="5754896" cy="1655483"/>
          </a:xfrm>
        </p:spPr>
        <p:txBody>
          <a:bodyPr anchor="b">
            <a:normAutofit/>
          </a:bodyPr>
          <a:lstStyle/>
          <a:p>
            <a:r>
              <a:rPr lang="it-IT" sz="4000" b="1" dirty="0">
                <a:effectLst>
                  <a:outerShdw blurRad="38100" dist="38100" dir="2700000" algn="tl">
                    <a:srgbClr val="000000">
                      <a:alpha val="43137"/>
                    </a:srgbClr>
                  </a:outerShdw>
                </a:effectLst>
              </a:rPr>
              <a:t>QUALI SONO I LAVORI DISPONIBILI?</a:t>
            </a:r>
          </a:p>
        </p:txBody>
      </p:sp>
      <p:pic>
        <p:nvPicPr>
          <p:cNvPr id="6" name="Immagine 5" descr="Immagine che contiene interni, rosso&#10;&#10;Descrizione generata automaticamente">
            <a:extLst>
              <a:ext uri="{FF2B5EF4-FFF2-40B4-BE49-F238E27FC236}">
                <a16:creationId xmlns:a16="http://schemas.microsoft.com/office/drawing/2014/main" id="{FF0CC349-78D7-468D-BE0C-409314615B8C}"/>
              </a:ext>
            </a:extLst>
          </p:cNvPr>
          <p:cNvPicPr>
            <a:picLocks noChangeAspect="1"/>
          </p:cNvPicPr>
          <p:nvPr/>
        </p:nvPicPr>
        <p:blipFill rotWithShape="1">
          <a:blip r:embed="rId2"/>
          <a:srcRect l="21818" r="2" b="2"/>
          <a:stretch/>
        </p:blipFill>
        <p:spPr>
          <a:xfrm>
            <a:off x="1068130" y="1028701"/>
            <a:ext cx="3876165" cy="4338170"/>
          </a:xfrm>
          <a:prstGeom prst="rect">
            <a:avLst/>
          </a:prstGeom>
        </p:spPr>
      </p:pic>
      <p:sp>
        <p:nvSpPr>
          <p:cNvPr id="3" name="Segnaposto contenuto 2">
            <a:extLst>
              <a:ext uri="{FF2B5EF4-FFF2-40B4-BE49-F238E27FC236}">
                <a16:creationId xmlns:a16="http://schemas.microsoft.com/office/drawing/2014/main" id="{2BC000AF-544E-47BD-917D-531D2CA41018}"/>
              </a:ext>
            </a:extLst>
          </p:cNvPr>
          <p:cNvSpPr>
            <a:spLocks noGrp="1"/>
          </p:cNvSpPr>
          <p:nvPr>
            <p:ph idx="1"/>
          </p:nvPr>
        </p:nvSpPr>
        <p:spPr>
          <a:xfrm>
            <a:off x="5071621" y="2168563"/>
            <a:ext cx="6928701" cy="3588506"/>
          </a:xfrm>
        </p:spPr>
        <p:txBody>
          <a:bodyPr anchor="t">
            <a:normAutofit/>
          </a:bodyPr>
          <a:lstStyle/>
          <a:p>
            <a:pPr marL="0" indent="0">
              <a:buNone/>
            </a:pPr>
            <a:r>
              <a:rPr lang="it-IT" sz="2000" b="1" dirty="0"/>
              <a:t>Assunzioni   </a:t>
            </a:r>
            <a:r>
              <a:rPr lang="it-IT" sz="2000" dirty="0"/>
              <a:t>                       23.260 professionisti</a:t>
            </a:r>
          </a:p>
          <a:p>
            <a:pPr marL="0" indent="0">
              <a:buNone/>
            </a:pPr>
            <a:endParaRPr lang="it-IT" sz="2000" dirty="0"/>
          </a:p>
          <a:p>
            <a:pPr marL="0" indent="0">
              <a:buNone/>
            </a:pPr>
            <a:r>
              <a:rPr lang="it-IT" sz="2000" dirty="0"/>
              <a:t>                81% contratti a tempo                     19% contratti a tempo</a:t>
            </a:r>
          </a:p>
          <a:p>
            <a:pPr marL="0" indent="0">
              <a:buNone/>
            </a:pPr>
            <a:r>
              <a:rPr lang="it-IT" sz="2000" dirty="0"/>
              <a:t>                         determinato                                     indeterminato</a:t>
            </a:r>
          </a:p>
          <a:p>
            <a:pPr marL="0" indent="0">
              <a:buNone/>
            </a:pPr>
            <a:endParaRPr lang="it-IT" sz="2000" dirty="0"/>
          </a:p>
          <a:p>
            <a:pPr marL="457200" indent="-457200">
              <a:buFont typeface="+mj-lt"/>
              <a:buAutoNum type="arabicPeriod"/>
            </a:pPr>
            <a:r>
              <a:rPr lang="it-IT" sz="2000" dirty="0"/>
              <a:t>Settori del servizio (73%)</a:t>
            </a:r>
          </a:p>
          <a:p>
            <a:pPr marL="457200" indent="-457200">
              <a:buFont typeface="+mj-lt"/>
              <a:buAutoNum type="arabicPeriod"/>
            </a:pPr>
            <a:r>
              <a:rPr lang="it-IT" sz="2000" dirty="0"/>
              <a:t>Imprese che impiegano meno di 50 persone</a:t>
            </a:r>
          </a:p>
          <a:p>
            <a:pPr marL="0" indent="0">
              <a:buNone/>
            </a:pPr>
            <a:endParaRPr lang="it-IT" sz="2000" dirty="0"/>
          </a:p>
        </p:txBody>
      </p:sp>
      <p:sp>
        <p:nvSpPr>
          <p:cNvPr id="37" name="Rectangle 36">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ttore 2 4">
            <a:extLst>
              <a:ext uri="{FF2B5EF4-FFF2-40B4-BE49-F238E27FC236}">
                <a16:creationId xmlns:a16="http://schemas.microsoft.com/office/drawing/2014/main" id="{8A851B9F-A42C-4032-A13F-6C582DD3F645}"/>
              </a:ext>
            </a:extLst>
          </p:cNvPr>
          <p:cNvCxnSpPr/>
          <p:nvPr/>
        </p:nvCxnSpPr>
        <p:spPr>
          <a:xfrm>
            <a:off x="5740924" y="2488676"/>
            <a:ext cx="0" cy="16308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Connettore 2 7">
            <a:extLst>
              <a:ext uri="{FF2B5EF4-FFF2-40B4-BE49-F238E27FC236}">
                <a16:creationId xmlns:a16="http://schemas.microsoft.com/office/drawing/2014/main" id="{636F0272-1EFD-4F1E-8367-4F7876D021AD}"/>
              </a:ext>
            </a:extLst>
          </p:cNvPr>
          <p:cNvCxnSpPr/>
          <p:nvPr/>
        </p:nvCxnSpPr>
        <p:spPr>
          <a:xfrm flipH="1">
            <a:off x="7645138" y="2488676"/>
            <a:ext cx="395926" cy="4996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Connettore 2 9">
            <a:extLst>
              <a:ext uri="{FF2B5EF4-FFF2-40B4-BE49-F238E27FC236}">
                <a16:creationId xmlns:a16="http://schemas.microsoft.com/office/drawing/2014/main" id="{0D1B0C02-725A-4800-8D6D-D66D7EE78FB8}"/>
              </a:ext>
            </a:extLst>
          </p:cNvPr>
          <p:cNvCxnSpPr/>
          <p:nvPr/>
        </p:nvCxnSpPr>
        <p:spPr>
          <a:xfrm>
            <a:off x="9671901" y="2488676"/>
            <a:ext cx="433633" cy="4996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Connettore 2 11">
            <a:extLst>
              <a:ext uri="{FF2B5EF4-FFF2-40B4-BE49-F238E27FC236}">
                <a16:creationId xmlns:a16="http://schemas.microsoft.com/office/drawing/2014/main" id="{FCFD2BEB-0DAB-4EDF-92A1-4FE08C5F6435}"/>
              </a:ext>
            </a:extLst>
          </p:cNvPr>
          <p:cNvCxnSpPr>
            <a:cxnSpLocks/>
          </p:cNvCxnSpPr>
          <p:nvPr/>
        </p:nvCxnSpPr>
        <p:spPr>
          <a:xfrm>
            <a:off x="6334812" y="2347274"/>
            <a:ext cx="14045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30783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a:extLst>
              <a:ext uri="{FF2B5EF4-FFF2-40B4-BE49-F238E27FC236}">
                <a16:creationId xmlns:a16="http://schemas.microsoft.com/office/drawing/2014/main" id="{A6025967-AD53-4A52-B315-7BC79F98FB63}"/>
              </a:ext>
            </a:extLst>
          </p:cNvPr>
          <p:cNvPicPr>
            <a:picLocks noChangeAspect="1"/>
          </p:cNvPicPr>
          <p:nvPr/>
        </p:nvPicPr>
        <p:blipFill rotWithShape="1">
          <a:blip r:embed="rId2">
            <a:alphaModFix amt="35000"/>
          </a:blip>
          <a:srcRect r="11111"/>
          <a:stretch/>
        </p:blipFill>
        <p:spPr>
          <a:xfrm>
            <a:off x="20" y="10"/>
            <a:ext cx="12191980" cy="6857990"/>
          </a:xfrm>
          <a:prstGeom prst="rect">
            <a:avLst/>
          </a:prstGeom>
        </p:spPr>
      </p:pic>
      <p:sp>
        <p:nvSpPr>
          <p:cNvPr id="3" name="Segnaposto contenuto 2">
            <a:extLst>
              <a:ext uri="{FF2B5EF4-FFF2-40B4-BE49-F238E27FC236}">
                <a16:creationId xmlns:a16="http://schemas.microsoft.com/office/drawing/2014/main" id="{80B635DE-F51F-49AB-AF14-43C0939D0CB9}"/>
              </a:ext>
            </a:extLst>
          </p:cNvPr>
          <p:cNvSpPr>
            <a:spLocks noGrp="1"/>
          </p:cNvSpPr>
          <p:nvPr>
            <p:ph idx="1"/>
          </p:nvPr>
        </p:nvSpPr>
        <p:spPr>
          <a:xfrm>
            <a:off x="688156" y="896554"/>
            <a:ext cx="11127557" cy="5578652"/>
          </a:xfrm>
        </p:spPr>
        <p:txBody>
          <a:bodyPr>
            <a:normAutofit lnSpcReduction="10000"/>
          </a:bodyPr>
          <a:lstStyle/>
          <a:p>
            <a:pPr marL="0" indent="0" algn="ctr">
              <a:buNone/>
            </a:pPr>
            <a:r>
              <a:rPr lang="it-IT" sz="2400" b="1" dirty="0" err="1">
                <a:solidFill>
                  <a:srgbClr val="FFFFFF"/>
                </a:solidFill>
              </a:rPr>
              <a:t>P</a:t>
            </a:r>
            <a:r>
              <a:rPr lang="it-IT" sz="2400" b="1" i="0" dirty="0" err="1">
                <a:solidFill>
                  <a:srgbClr val="FFFFFF"/>
                </a:solidFill>
                <a:effectLst/>
              </a:rPr>
              <a:t>rofessionals</a:t>
            </a:r>
            <a:r>
              <a:rPr lang="it-IT" sz="2400" b="1" i="0" dirty="0">
                <a:solidFill>
                  <a:srgbClr val="FFFFFF"/>
                </a:solidFill>
                <a:effectLst/>
              </a:rPr>
              <a:t> to be </a:t>
            </a:r>
            <a:r>
              <a:rPr lang="it-IT" sz="2400" b="1" i="0" dirty="0" err="1">
                <a:solidFill>
                  <a:srgbClr val="FFFFFF"/>
                </a:solidFill>
                <a:effectLst/>
              </a:rPr>
              <a:t>hired</a:t>
            </a:r>
            <a:r>
              <a:rPr lang="it-IT" sz="2400" b="0" i="0" dirty="0">
                <a:solidFill>
                  <a:srgbClr val="FFFFFF"/>
                </a:solidFill>
                <a:effectLst/>
              </a:rPr>
              <a:t>:</a:t>
            </a:r>
          </a:p>
          <a:p>
            <a:pPr algn="ctr">
              <a:buFont typeface="Wingdings" panose="05000000000000000000" pitchFamily="2" charset="2"/>
              <a:buChar char="Ø"/>
            </a:pPr>
            <a:r>
              <a:rPr lang="en-US" sz="2400" b="0" i="0" dirty="0">
                <a:solidFill>
                  <a:srgbClr val="FFFFFF"/>
                </a:solidFill>
                <a:effectLst/>
              </a:rPr>
              <a:t>commercial and services areas (33%)</a:t>
            </a:r>
          </a:p>
          <a:p>
            <a:pPr algn="ctr">
              <a:buFont typeface="Wingdings" panose="05000000000000000000" pitchFamily="2" charset="2"/>
              <a:buChar char="Ø"/>
            </a:pPr>
            <a:r>
              <a:rPr lang="en-US" sz="2400" b="0" i="0" dirty="0">
                <a:solidFill>
                  <a:srgbClr val="FFFFFF"/>
                </a:solidFill>
                <a:effectLst/>
              </a:rPr>
              <a:t>industrial production and in running of production plants (28%)</a:t>
            </a:r>
          </a:p>
          <a:p>
            <a:pPr algn="ctr">
              <a:buFont typeface="Wingdings" panose="05000000000000000000" pitchFamily="2" charset="2"/>
              <a:buChar char="Ø"/>
            </a:pPr>
            <a:r>
              <a:rPr lang="en-US" sz="2400" b="0" i="0" dirty="0">
                <a:solidFill>
                  <a:srgbClr val="FFFFFF"/>
                </a:solidFill>
                <a:effectLst/>
              </a:rPr>
              <a:t>managers, specialists and technicians (14%)</a:t>
            </a:r>
          </a:p>
          <a:p>
            <a:pPr marL="0" indent="0" algn="ctr">
              <a:buNone/>
            </a:pPr>
            <a:endParaRPr lang="en-US" sz="2400" dirty="0">
              <a:solidFill>
                <a:srgbClr val="FFFFFF"/>
              </a:solidFill>
              <a:latin typeface="Trebuchet MS" panose="020B0603020202020204" pitchFamily="34" charset="0"/>
            </a:endParaRPr>
          </a:p>
          <a:p>
            <a:pPr algn="ctr"/>
            <a:endParaRPr lang="en-US" sz="2400" dirty="0">
              <a:solidFill>
                <a:srgbClr val="FFFFFF"/>
              </a:solidFill>
              <a:latin typeface="Trebuchet MS" panose="020B0603020202020204" pitchFamily="34" charset="0"/>
            </a:endParaRPr>
          </a:p>
          <a:p>
            <a:pPr marL="0" indent="0" algn="ctr">
              <a:buNone/>
            </a:pPr>
            <a:r>
              <a:rPr lang="en-US" sz="2400" b="1" dirty="0">
                <a:solidFill>
                  <a:srgbClr val="FFFFFF"/>
                </a:solidFill>
              </a:rPr>
              <a:t>Recruitment from August to </a:t>
            </a:r>
            <a:r>
              <a:rPr lang="en-US" sz="2400" b="1" dirty="0" err="1">
                <a:solidFill>
                  <a:srgbClr val="FFFFFF"/>
                </a:solidFill>
              </a:rPr>
              <a:t>Semptember</a:t>
            </a:r>
            <a:r>
              <a:rPr lang="en-US" sz="2400" b="1" dirty="0">
                <a:solidFill>
                  <a:srgbClr val="FFFFFF"/>
                </a:solidFill>
              </a:rPr>
              <a:t> 2020:</a:t>
            </a:r>
          </a:p>
          <a:p>
            <a:pPr marL="0" indent="0" algn="ctr">
              <a:buNone/>
            </a:pPr>
            <a:r>
              <a:rPr lang="en-US" sz="2400" b="1" dirty="0">
                <a:solidFill>
                  <a:srgbClr val="FFFFFF"/>
                </a:solidFill>
              </a:rPr>
              <a:t> </a:t>
            </a:r>
            <a:r>
              <a:rPr lang="en-US" sz="2400" dirty="0">
                <a:solidFill>
                  <a:srgbClr val="FFFFFF"/>
                </a:solidFill>
              </a:rPr>
              <a:t>39.400 professionals</a:t>
            </a:r>
          </a:p>
          <a:p>
            <a:pPr marL="0" indent="0" algn="ctr">
              <a:buNone/>
            </a:pPr>
            <a:endParaRPr lang="en-US" sz="2400" dirty="0">
              <a:solidFill>
                <a:srgbClr val="FFFFFF"/>
              </a:solidFill>
              <a:latin typeface="Trebuchet MS" panose="020B0603020202020204" pitchFamily="34" charset="0"/>
            </a:endParaRPr>
          </a:p>
          <a:p>
            <a:pPr marL="0" indent="0" algn="ctr">
              <a:buNone/>
            </a:pPr>
            <a:r>
              <a:rPr lang="it-IT" sz="2400" dirty="0" err="1">
                <a:solidFill>
                  <a:srgbClr val="FFFFFF"/>
                </a:solidFill>
              </a:rPr>
              <a:t>Tourism</a:t>
            </a:r>
            <a:r>
              <a:rPr lang="it-IT" sz="2400" dirty="0">
                <a:solidFill>
                  <a:srgbClr val="FFFFFF"/>
                </a:solidFill>
              </a:rPr>
              <a:t> and trade services     </a:t>
            </a:r>
            <a:r>
              <a:rPr lang="en-US" sz="2400" dirty="0">
                <a:solidFill>
                  <a:srgbClr val="FFFFFF"/>
                </a:solidFill>
              </a:rPr>
              <a:t>Transport, logistics and warehousing     Personal services</a:t>
            </a:r>
            <a:endParaRPr lang="it-IT" sz="2400" dirty="0">
              <a:solidFill>
                <a:srgbClr val="FFFFFF"/>
              </a:solidFill>
            </a:endParaRPr>
          </a:p>
          <a:p>
            <a:pPr marL="0" indent="0" algn="ctr">
              <a:buNone/>
            </a:pPr>
            <a:r>
              <a:rPr lang="it-IT" sz="2400" dirty="0">
                <a:solidFill>
                  <a:srgbClr val="FFFFFF"/>
                </a:solidFill>
              </a:rPr>
              <a:t>(15.360)                                                       </a:t>
            </a:r>
            <a:r>
              <a:rPr lang="en-US" sz="2400" dirty="0">
                <a:solidFill>
                  <a:srgbClr val="FFFFFF"/>
                </a:solidFill>
              </a:rPr>
              <a:t> (6,040)                                              (5450)</a:t>
            </a:r>
            <a:endParaRPr lang="it-IT" sz="2400" dirty="0">
              <a:solidFill>
                <a:srgbClr val="FFFFFF"/>
              </a:solidFill>
            </a:endParaRPr>
          </a:p>
          <a:p>
            <a:pPr marL="0" indent="0">
              <a:buNone/>
            </a:pPr>
            <a:endParaRPr lang="en-US" sz="1500" dirty="0">
              <a:solidFill>
                <a:srgbClr val="FFFFFF"/>
              </a:solidFill>
            </a:endParaRPr>
          </a:p>
          <a:p>
            <a:pPr marL="0" indent="0">
              <a:buNone/>
            </a:pPr>
            <a:r>
              <a:rPr lang="en-US" sz="1500" dirty="0">
                <a:solidFill>
                  <a:srgbClr val="FFFFFF"/>
                </a:solidFill>
              </a:rPr>
              <a:t>                                                                                          </a:t>
            </a:r>
            <a:endParaRPr lang="en-US" sz="1500" dirty="0">
              <a:solidFill>
                <a:srgbClr val="FFFFFF"/>
              </a:solidFill>
              <a:latin typeface="Trebuchet MS" panose="020B0603020202020204" pitchFamily="34" charset="0"/>
            </a:endParaRPr>
          </a:p>
          <a:p>
            <a:endParaRPr lang="en-US" sz="1500" dirty="0">
              <a:solidFill>
                <a:srgbClr val="FFFFFF"/>
              </a:solidFill>
              <a:latin typeface="Trebuchet MS" panose="020B0603020202020204" pitchFamily="34" charset="0"/>
            </a:endParaRPr>
          </a:p>
          <a:p>
            <a:endParaRPr lang="en-US" sz="1500" dirty="0">
              <a:solidFill>
                <a:srgbClr val="FFFFFF"/>
              </a:solidFill>
              <a:latin typeface="Trebuchet MS" panose="020B0603020202020204" pitchFamily="34" charset="0"/>
            </a:endParaRPr>
          </a:p>
        </p:txBody>
      </p:sp>
      <p:cxnSp>
        <p:nvCxnSpPr>
          <p:cNvPr id="5" name="Connettore 2 4">
            <a:extLst>
              <a:ext uri="{FF2B5EF4-FFF2-40B4-BE49-F238E27FC236}">
                <a16:creationId xmlns:a16="http://schemas.microsoft.com/office/drawing/2014/main" id="{5B3E0F46-5FD4-4F5B-8875-1FDC3F77F81E}"/>
              </a:ext>
            </a:extLst>
          </p:cNvPr>
          <p:cNvCxnSpPr>
            <a:cxnSpLocks/>
          </p:cNvCxnSpPr>
          <p:nvPr/>
        </p:nvCxnSpPr>
        <p:spPr>
          <a:xfrm flipH="1">
            <a:off x="3179977" y="4029958"/>
            <a:ext cx="1734531" cy="6881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ttore 2 6">
            <a:extLst>
              <a:ext uri="{FF2B5EF4-FFF2-40B4-BE49-F238E27FC236}">
                <a16:creationId xmlns:a16="http://schemas.microsoft.com/office/drawing/2014/main" id="{5BEB267D-7AD7-4F1A-AB58-DCE1C1491165}"/>
              </a:ext>
            </a:extLst>
          </p:cNvPr>
          <p:cNvCxnSpPr>
            <a:cxnSpLocks/>
          </p:cNvCxnSpPr>
          <p:nvPr/>
        </p:nvCxnSpPr>
        <p:spPr>
          <a:xfrm>
            <a:off x="6429080" y="4161933"/>
            <a:ext cx="0" cy="4242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8129FC6B-67C2-4CC8-9914-59FDF0D4C233}"/>
              </a:ext>
            </a:extLst>
          </p:cNvPr>
          <p:cNvCxnSpPr/>
          <p:nvPr/>
        </p:nvCxnSpPr>
        <p:spPr>
          <a:xfrm>
            <a:off x="7805394" y="4100659"/>
            <a:ext cx="1951348" cy="5561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97614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a:extLst>
              <a:ext uri="{FF2B5EF4-FFF2-40B4-BE49-F238E27FC236}">
                <a16:creationId xmlns:a16="http://schemas.microsoft.com/office/drawing/2014/main" id="{A6025967-AD53-4A52-B315-7BC79F98FB63}"/>
              </a:ext>
            </a:extLst>
          </p:cNvPr>
          <p:cNvPicPr>
            <a:picLocks noChangeAspect="1"/>
          </p:cNvPicPr>
          <p:nvPr/>
        </p:nvPicPr>
        <p:blipFill rotWithShape="1">
          <a:blip r:embed="rId2">
            <a:alphaModFix amt="35000"/>
          </a:blip>
          <a:srcRect r="11111"/>
          <a:stretch/>
        </p:blipFill>
        <p:spPr>
          <a:xfrm>
            <a:off x="20" y="10"/>
            <a:ext cx="12191980" cy="6857990"/>
          </a:xfrm>
          <a:prstGeom prst="rect">
            <a:avLst/>
          </a:prstGeom>
        </p:spPr>
      </p:pic>
      <p:sp>
        <p:nvSpPr>
          <p:cNvPr id="3" name="Segnaposto contenuto 2">
            <a:extLst>
              <a:ext uri="{FF2B5EF4-FFF2-40B4-BE49-F238E27FC236}">
                <a16:creationId xmlns:a16="http://schemas.microsoft.com/office/drawing/2014/main" id="{80B635DE-F51F-49AB-AF14-43C0939D0CB9}"/>
              </a:ext>
            </a:extLst>
          </p:cNvPr>
          <p:cNvSpPr>
            <a:spLocks noGrp="1"/>
          </p:cNvSpPr>
          <p:nvPr>
            <p:ph idx="1"/>
          </p:nvPr>
        </p:nvSpPr>
        <p:spPr>
          <a:xfrm>
            <a:off x="603315" y="843407"/>
            <a:ext cx="11127557" cy="5896757"/>
          </a:xfrm>
        </p:spPr>
        <p:txBody>
          <a:bodyPr>
            <a:normAutofit fontScale="92500"/>
          </a:bodyPr>
          <a:lstStyle/>
          <a:p>
            <a:pPr marL="0" indent="0" algn="ctr">
              <a:buNone/>
            </a:pPr>
            <a:r>
              <a:rPr lang="it-IT" sz="2600" b="1" dirty="0"/>
              <a:t>Professionisti da assumere:</a:t>
            </a:r>
          </a:p>
          <a:p>
            <a:pPr algn="ctr">
              <a:buFont typeface="Wingdings" panose="05000000000000000000" pitchFamily="2" charset="2"/>
              <a:buChar char="Ø"/>
            </a:pPr>
            <a:endParaRPr lang="it-IT" sz="2600" dirty="0"/>
          </a:p>
          <a:p>
            <a:pPr algn="ctr">
              <a:buFont typeface="Wingdings" panose="05000000000000000000" pitchFamily="2" charset="2"/>
              <a:buChar char="Ø"/>
            </a:pPr>
            <a:r>
              <a:rPr lang="it-IT" sz="2600" dirty="0"/>
              <a:t>Nelle aree commerciali e dei servizi (33%)</a:t>
            </a:r>
          </a:p>
          <a:p>
            <a:pPr algn="ctr">
              <a:buFont typeface="Wingdings" panose="05000000000000000000" pitchFamily="2" charset="2"/>
              <a:buChar char="Ø"/>
            </a:pPr>
            <a:r>
              <a:rPr lang="it-IT" sz="2600" dirty="0"/>
              <a:t>Nella produzione industriale e nella gestione degli impianti di produzione (28%)</a:t>
            </a:r>
          </a:p>
          <a:p>
            <a:pPr algn="ctr">
              <a:buFont typeface="Wingdings" panose="05000000000000000000" pitchFamily="2" charset="2"/>
              <a:buChar char="Ø"/>
            </a:pPr>
            <a:r>
              <a:rPr lang="it-IT" sz="2600" dirty="0"/>
              <a:t> Dirigenti, specialisti e tecnici (14%)</a:t>
            </a:r>
          </a:p>
          <a:p>
            <a:pPr marL="0" indent="0" algn="ctr">
              <a:buNone/>
            </a:pPr>
            <a:endParaRPr lang="it-IT" sz="2600" dirty="0"/>
          </a:p>
          <a:p>
            <a:pPr marL="0" indent="0" algn="ctr">
              <a:buNone/>
            </a:pPr>
            <a:r>
              <a:rPr lang="it-IT" sz="2600" dirty="0"/>
              <a:t>    Reclutati da Agosto a Settembre del 2020:</a:t>
            </a:r>
          </a:p>
          <a:p>
            <a:pPr marL="0" indent="0" algn="ctr">
              <a:buNone/>
            </a:pPr>
            <a:r>
              <a:rPr lang="it-IT" sz="2600" dirty="0"/>
              <a:t>  39.400 professionisti:</a:t>
            </a:r>
          </a:p>
          <a:p>
            <a:pPr marL="0" indent="0" algn="ctr">
              <a:buNone/>
            </a:pPr>
            <a:endParaRPr lang="it-IT" sz="2600" dirty="0"/>
          </a:p>
          <a:p>
            <a:pPr marL="0" indent="0" algn="ctr">
              <a:buNone/>
            </a:pPr>
            <a:r>
              <a:rPr lang="it-IT" sz="2600" dirty="0"/>
              <a:t>Servizi turistici e commerciali     trasporto, logistica e </a:t>
            </a:r>
            <a:r>
              <a:rPr lang="it-IT" sz="2600" dirty="0" err="1"/>
              <a:t>magazzinagio</a:t>
            </a:r>
            <a:r>
              <a:rPr lang="it-IT" sz="2600" dirty="0"/>
              <a:t>     servizi alla persona</a:t>
            </a:r>
          </a:p>
          <a:p>
            <a:pPr marL="0" indent="0" algn="ctr">
              <a:buNone/>
            </a:pPr>
            <a:r>
              <a:rPr lang="it-IT" sz="2600" dirty="0"/>
              <a:t>     (15.360)                                                           (6.040)                                              (5450)</a:t>
            </a:r>
          </a:p>
          <a:p>
            <a:pPr marL="0" indent="0">
              <a:buNone/>
            </a:pPr>
            <a:endParaRPr lang="en-US" sz="1500" dirty="0">
              <a:solidFill>
                <a:srgbClr val="FFFFFF"/>
              </a:solidFill>
            </a:endParaRPr>
          </a:p>
          <a:p>
            <a:pPr marL="0" indent="0">
              <a:buNone/>
            </a:pPr>
            <a:r>
              <a:rPr lang="en-US" sz="1500" dirty="0">
                <a:solidFill>
                  <a:srgbClr val="FFFFFF"/>
                </a:solidFill>
              </a:rPr>
              <a:t>                                                                                          </a:t>
            </a:r>
            <a:endParaRPr lang="en-US" sz="1500" dirty="0">
              <a:solidFill>
                <a:srgbClr val="FFFFFF"/>
              </a:solidFill>
              <a:latin typeface="Trebuchet MS" panose="020B0603020202020204" pitchFamily="34" charset="0"/>
            </a:endParaRPr>
          </a:p>
          <a:p>
            <a:endParaRPr lang="en-US" sz="1500" dirty="0">
              <a:solidFill>
                <a:srgbClr val="FFFFFF"/>
              </a:solidFill>
              <a:latin typeface="Trebuchet MS" panose="020B0603020202020204" pitchFamily="34" charset="0"/>
            </a:endParaRPr>
          </a:p>
          <a:p>
            <a:endParaRPr lang="en-US" sz="1500" dirty="0">
              <a:solidFill>
                <a:srgbClr val="FFFFFF"/>
              </a:solidFill>
              <a:latin typeface="Trebuchet MS" panose="020B0603020202020204" pitchFamily="34" charset="0"/>
            </a:endParaRPr>
          </a:p>
        </p:txBody>
      </p:sp>
      <p:cxnSp>
        <p:nvCxnSpPr>
          <p:cNvPr id="5" name="Connettore 2 4">
            <a:extLst>
              <a:ext uri="{FF2B5EF4-FFF2-40B4-BE49-F238E27FC236}">
                <a16:creationId xmlns:a16="http://schemas.microsoft.com/office/drawing/2014/main" id="{EAE6EE7E-BC26-4B08-88A1-D9C0F73746C0}"/>
              </a:ext>
            </a:extLst>
          </p:cNvPr>
          <p:cNvCxnSpPr>
            <a:cxnSpLocks/>
          </p:cNvCxnSpPr>
          <p:nvPr/>
        </p:nvCxnSpPr>
        <p:spPr>
          <a:xfrm flipH="1">
            <a:off x="3157194" y="4374037"/>
            <a:ext cx="1712537" cy="6221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ttore 2 6">
            <a:extLst>
              <a:ext uri="{FF2B5EF4-FFF2-40B4-BE49-F238E27FC236}">
                <a16:creationId xmlns:a16="http://schemas.microsoft.com/office/drawing/2014/main" id="{0D18BDE1-BEE1-4421-8F52-7C94EA80FC68}"/>
              </a:ext>
            </a:extLst>
          </p:cNvPr>
          <p:cNvCxnSpPr/>
          <p:nvPr/>
        </p:nvCxnSpPr>
        <p:spPr>
          <a:xfrm>
            <a:off x="6410226" y="4430598"/>
            <a:ext cx="0" cy="5467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119F2784-CD30-4110-8165-B1AFF54358F3}"/>
              </a:ext>
            </a:extLst>
          </p:cNvPr>
          <p:cNvCxnSpPr>
            <a:cxnSpLocks/>
          </p:cNvCxnSpPr>
          <p:nvPr/>
        </p:nvCxnSpPr>
        <p:spPr>
          <a:xfrm>
            <a:off x="7673419" y="4374037"/>
            <a:ext cx="2139885" cy="584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26073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F74732E-FC3E-40C0-8C70-E122BEBF198F}"/>
              </a:ext>
            </a:extLst>
          </p:cNvPr>
          <p:cNvSpPr>
            <a:spLocks noGrp="1"/>
          </p:cNvSpPr>
          <p:nvPr>
            <p:ph type="title"/>
          </p:nvPr>
        </p:nvSpPr>
        <p:spPr>
          <a:xfrm>
            <a:off x="1371599" y="294538"/>
            <a:ext cx="9895951" cy="1033669"/>
          </a:xfrm>
        </p:spPr>
        <p:txBody>
          <a:bodyPr>
            <a:normAutofit/>
          </a:bodyPr>
          <a:lstStyle/>
          <a:p>
            <a:r>
              <a:rPr lang="it-IT" sz="4000" b="1" dirty="0">
                <a:solidFill>
                  <a:srgbClr val="FFFFFF"/>
                </a:solidFill>
                <a:effectLst>
                  <a:outerShdw blurRad="38100" dist="38100" dir="2700000" algn="tl">
                    <a:srgbClr val="000000">
                      <a:alpha val="43137"/>
                    </a:srgbClr>
                  </a:outerShdw>
                </a:effectLst>
              </a:rPr>
              <a:t>       WHERE ARE THE AVAILABLE WORKERS?</a:t>
            </a:r>
          </a:p>
        </p:txBody>
      </p:sp>
      <p:sp>
        <p:nvSpPr>
          <p:cNvPr id="3" name="Segnaposto contenuto 2">
            <a:extLst>
              <a:ext uri="{FF2B5EF4-FFF2-40B4-BE49-F238E27FC236}">
                <a16:creationId xmlns:a16="http://schemas.microsoft.com/office/drawing/2014/main" id="{3618D1C2-4453-4168-A127-9FED0546168D}"/>
              </a:ext>
            </a:extLst>
          </p:cNvPr>
          <p:cNvSpPr>
            <a:spLocks noGrp="1"/>
          </p:cNvSpPr>
          <p:nvPr>
            <p:ph idx="1"/>
          </p:nvPr>
        </p:nvSpPr>
        <p:spPr>
          <a:xfrm>
            <a:off x="2634790" y="2318197"/>
            <a:ext cx="9724031" cy="3683358"/>
          </a:xfrm>
        </p:spPr>
        <p:txBody>
          <a:bodyPr anchor="ctr">
            <a:normAutofit lnSpcReduction="10000"/>
          </a:bodyPr>
          <a:lstStyle/>
          <a:p>
            <a:pPr marL="0" indent="0">
              <a:buNone/>
            </a:pPr>
            <a:r>
              <a:rPr lang="en-US" sz="1700" b="1" i="0" dirty="0">
                <a:effectLst/>
                <a:latin typeface="Trebuchet MS" panose="020B0603020202020204" pitchFamily="34" charset="0"/>
              </a:rPr>
              <a:t>                      </a:t>
            </a:r>
            <a:r>
              <a:rPr lang="en-US" sz="2000" b="1" i="0" dirty="0">
                <a:effectLst/>
                <a:latin typeface="Trebuchet MS" panose="020B0603020202020204" pitchFamily="34" charset="0"/>
              </a:rPr>
              <a:t>Unemployment rate in 2019 :</a:t>
            </a:r>
          </a:p>
          <a:p>
            <a:pPr marL="0" indent="0">
              <a:buNone/>
            </a:pPr>
            <a:endParaRPr lang="en-US" sz="2000" b="1" i="0" dirty="0">
              <a:effectLst/>
              <a:latin typeface="Trebuchet MS" panose="020B0603020202020204" pitchFamily="34" charset="0"/>
            </a:endParaRPr>
          </a:p>
          <a:p>
            <a:pPr marL="0" indent="0">
              <a:buNone/>
            </a:pPr>
            <a:r>
              <a:rPr lang="en-US" sz="2000" b="1" dirty="0"/>
              <a:t>    Lowest one                                                        Highest one</a:t>
            </a:r>
            <a:endParaRPr lang="en-US" sz="2000" b="1" i="0" dirty="0">
              <a:effectLst/>
            </a:endParaRPr>
          </a:p>
          <a:p>
            <a:pPr marL="514350" indent="-514350">
              <a:buFont typeface="+mj-lt"/>
              <a:buAutoNum type="arabicPeriod"/>
            </a:pPr>
            <a:r>
              <a:rPr lang="en-US" sz="2000" dirty="0"/>
              <a:t>Reggio Emilia 4%                                         1.  Ferrara 8,7%    </a:t>
            </a:r>
          </a:p>
          <a:p>
            <a:pPr marL="514350" indent="-514350">
              <a:buFont typeface="+mj-lt"/>
              <a:buAutoNum type="arabicPeriod"/>
            </a:pPr>
            <a:r>
              <a:rPr lang="en-US" sz="2000" dirty="0"/>
              <a:t>Bologna 4,4%                                               2. Rimini  8%</a:t>
            </a:r>
          </a:p>
          <a:p>
            <a:pPr marL="514350" indent="-514350">
              <a:buFont typeface="+mj-lt"/>
              <a:buAutoNum type="arabicPeriod"/>
            </a:pPr>
            <a:r>
              <a:rPr lang="en-US" sz="2000" dirty="0"/>
              <a:t>Parma 4,9%</a:t>
            </a:r>
          </a:p>
          <a:p>
            <a:pPr marL="0" indent="0">
              <a:buNone/>
            </a:pPr>
            <a:endParaRPr lang="en-US" sz="2000" dirty="0"/>
          </a:p>
          <a:p>
            <a:pPr marL="0" indent="0">
              <a:buNone/>
            </a:pPr>
            <a:r>
              <a:rPr lang="en-US" sz="2000" dirty="0"/>
              <a:t>              T</a:t>
            </a:r>
            <a:r>
              <a:rPr lang="en-US" sz="2000" b="0" i="0" dirty="0">
                <a:effectLst/>
              </a:rPr>
              <a:t>he average regional unemployment rate (5.5%)</a:t>
            </a:r>
          </a:p>
          <a:p>
            <a:pPr marL="0" indent="0">
              <a:buNone/>
            </a:pPr>
            <a:endParaRPr lang="en-US" sz="2000" dirty="0"/>
          </a:p>
          <a:p>
            <a:pPr marL="0" indent="0">
              <a:buNone/>
            </a:pPr>
            <a:r>
              <a:rPr lang="en-US" sz="2000" b="0" i="0" dirty="0">
                <a:effectLst/>
              </a:rPr>
              <a:t>                        lower than the Italian average (10%)</a:t>
            </a:r>
            <a:endParaRPr lang="en-US" sz="2000" dirty="0"/>
          </a:p>
          <a:p>
            <a:pPr marL="0" indent="0">
              <a:buNone/>
            </a:pPr>
            <a:endParaRPr lang="en-US" sz="1700" dirty="0">
              <a:latin typeface="Trebuchet MS" panose="020B0603020202020204" pitchFamily="34" charset="0"/>
            </a:endParaRPr>
          </a:p>
        </p:txBody>
      </p:sp>
      <p:cxnSp>
        <p:nvCxnSpPr>
          <p:cNvPr id="6" name="Connettore 2 5">
            <a:extLst>
              <a:ext uri="{FF2B5EF4-FFF2-40B4-BE49-F238E27FC236}">
                <a16:creationId xmlns:a16="http://schemas.microsoft.com/office/drawing/2014/main" id="{73EF3B2A-BC47-49D1-850F-C5000E84C3AE}"/>
              </a:ext>
            </a:extLst>
          </p:cNvPr>
          <p:cNvCxnSpPr/>
          <p:nvPr/>
        </p:nvCxnSpPr>
        <p:spPr>
          <a:xfrm>
            <a:off x="5835192" y="5081047"/>
            <a:ext cx="0" cy="4242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Connettore 2 12">
            <a:extLst>
              <a:ext uri="{FF2B5EF4-FFF2-40B4-BE49-F238E27FC236}">
                <a16:creationId xmlns:a16="http://schemas.microsoft.com/office/drawing/2014/main" id="{096AD4BF-844B-43AB-ACF0-D4E2AC51385E}"/>
              </a:ext>
            </a:extLst>
          </p:cNvPr>
          <p:cNvCxnSpPr/>
          <p:nvPr/>
        </p:nvCxnSpPr>
        <p:spPr>
          <a:xfrm flipH="1">
            <a:off x="3789575" y="2441542"/>
            <a:ext cx="386499" cy="4619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nettore 2 16">
            <a:extLst>
              <a:ext uri="{FF2B5EF4-FFF2-40B4-BE49-F238E27FC236}">
                <a16:creationId xmlns:a16="http://schemas.microsoft.com/office/drawing/2014/main" id="{E10ED95A-6CEE-405F-B3F2-4488B8930103}"/>
              </a:ext>
            </a:extLst>
          </p:cNvPr>
          <p:cNvCxnSpPr/>
          <p:nvPr/>
        </p:nvCxnSpPr>
        <p:spPr>
          <a:xfrm>
            <a:off x="7315200" y="2441542"/>
            <a:ext cx="452487" cy="4619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49599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3953EC5A-8C8C-4381-8089-8E58C8F07362}"/>
              </a:ext>
            </a:extLst>
          </p:cNvPr>
          <p:cNvSpPr>
            <a:spLocks noGrp="1"/>
          </p:cNvSpPr>
          <p:nvPr>
            <p:ph idx="1"/>
          </p:nvPr>
        </p:nvSpPr>
        <p:spPr>
          <a:xfrm>
            <a:off x="1152573" y="549442"/>
            <a:ext cx="9724031" cy="5759116"/>
          </a:xfrm>
        </p:spPr>
        <p:txBody>
          <a:bodyPr anchor="ctr">
            <a:normAutofit/>
          </a:bodyPr>
          <a:lstStyle/>
          <a:p>
            <a:pPr marL="0" indent="0" algn="ctr">
              <a:buNone/>
            </a:pPr>
            <a:r>
              <a:rPr lang="it-IT" sz="4000" b="1" dirty="0">
                <a:solidFill>
                  <a:schemeClr val="bg1"/>
                </a:solidFill>
                <a:effectLst>
                  <a:outerShdw blurRad="38100" dist="38100" dir="2700000" algn="tl">
                    <a:srgbClr val="000000">
                      <a:alpha val="43137"/>
                    </a:srgbClr>
                  </a:outerShdw>
                </a:effectLst>
                <a:latin typeface="+mj-lt"/>
              </a:rPr>
              <a:t>     DOVE SONO DISPONIBILI I LAVORATORI?</a:t>
            </a:r>
          </a:p>
          <a:p>
            <a:pPr marL="0" indent="0" algn="ctr">
              <a:buNone/>
            </a:pPr>
            <a:endParaRPr lang="it-IT" sz="2400" b="1" dirty="0">
              <a:effectLst>
                <a:outerShdw blurRad="38100" dist="38100" dir="2700000" algn="tl">
                  <a:srgbClr val="000000">
                    <a:alpha val="43137"/>
                  </a:srgbClr>
                </a:outerShdw>
              </a:effectLst>
              <a:latin typeface="+mj-lt"/>
            </a:endParaRPr>
          </a:p>
          <a:p>
            <a:pPr marL="0" indent="0" algn="ctr">
              <a:buNone/>
            </a:pPr>
            <a:r>
              <a:rPr lang="it-IT" sz="2400" b="1" dirty="0"/>
              <a:t>Tasso di disoccupazione nel 2019</a:t>
            </a:r>
            <a:r>
              <a:rPr lang="it-IT" sz="2400" b="1" dirty="0">
                <a:solidFill>
                  <a:schemeClr val="bg1"/>
                </a:solidFill>
              </a:rPr>
              <a:t>:</a:t>
            </a:r>
          </a:p>
          <a:p>
            <a:pPr marL="0" indent="0" algn="ctr">
              <a:buNone/>
            </a:pPr>
            <a:endParaRPr lang="it-IT" sz="2000" dirty="0"/>
          </a:p>
          <a:p>
            <a:pPr marL="0" indent="0" algn="ctr">
              <a:buNone/>
            </a:pPr>
            <a:r>
              <a:rPr lang="it-IT" sz="2000" b="1" dirty="0"/>
              <a:t>     Il più basso:                                                            Il più alto:</a:t>
            </a:r>
          </a:p>
          <a:p>
            <a:pPr marL="0" indent="0" algn="ctr">
              <a:buNone/>
            </a:pPr>
            <a:r>
              <a:rPr lang="it-IT" sz="2000" dirty="0"/>
              <a:t>   1. Reggio Emilia 4%                                                 1. Ferrara 8,7%</a:t>
            </a:r>
          </a:p>
          <a:p>
            <a:pPr marL="0" indent="0">
              <a:buNone/>
            </a:pPr>
            <a:r>
              <a:rPr lang="it-IT" sz="2000" dirty="0"/>
              <a:t>                              2. Bologna 4,4%                                                       2. Rimini 8%</a:t>
            </a:r>
          </a:p>
          <a:p>
            <a:pPr marL="0" indent="0">
              <a:buNone/>
            </a:pPr>
            <a:r>
              <a:rPr lang="it-IT" sz="2000" dirty="0"/>
              <a:t>                              3. Parma 4,9%</a:t>
            </a:r>
          </a:p>
          <a:p>
            <a:pPr marL="0" indent="0" algn="ctr">
              <a:buNone/>
            </a:pPr>
            <a:r>
              <a:rPr lang="it-IT" sz="2000" dirty="0"/>
              <a:t>                                            </a:t>
            </a:r>
          </a:p>
          <a:p>
            <a:pPr marL="0" indent="0" algn="ctr">
              <a:buNone/>
            </a:pPr>
            <a:r>
              <a:rPr lang="it-IT" sz="2000" dirty="0"/>
              <a:t>              Tasso medio di disoccupazione regionale è 5,5%</a:t>
            </a:r>
          </a:p>
          <a:p>
            <a:pPr marL="0" indent="0" algn="ctr">
              <a:buNone/>
            </a:pPr>
            <a:r>
              <a:rPr lang="it-IT" sz="2000" dirty="0"/>
              <a:t>  </a:t>
            </a:r>
          </a:p>
          <a:p>
            <a:pPr marL="0" indent="0" algn="ctr">
              <a:buNone/>
            </a:pPr>
            <a:r>
              <a:rPr lang="it-IT" sz="2000" dirty="0"/>
              <a:t>     inferiore alla media italiana (10%)</a:t>
            </a:r>
          </a:p>
          <a:p>
            <a:pPr marL="0" indent="0">
              <a:buNone/>
            </a:pPr>
            <a:endParaRPr lang="it-IT" sz="1300" dirty="0"/>
          </a:p>
        </p:txBody>
      </p:sp>
      <p:cxnSp>
        <p:nvCxnSpPr>
          <p:cNvPr id="4" name="Connettore 2 3">
            <a:extLst>
              <a:ext uri="{FF2B5EF4-FFF2-40B4-BE49-F238E27FC236}">
                <a16:creationId xmlns:a16="http://schemas.microsoft.com/office/drawing/2014/main" id="{A39822F1-179A-4E91-90EA-910C992976D8}"/>
              </a:ext>
            </a:extLst>
          </p:cNvPr>
          <p:cNvCxnSpPr/>
          <p:nvPr/>
        </p:nvCxnSpPr>
        <p:spPr>
          <a:xfrm flipH="1">
            <a:off x="3922663" y="2226705"/>
            <a:ext cx="519289" cy="3838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Connettore 2 5">
            <a:extLst>
              <a:ext uri="{FF2B5EF4-FFF2-40B4-BE49-F238E27FC236}">
                <a16:creationId xmlns:a16="http://schemas.microsoft.com/office/drawing/2014/main" id="{778B2DA6-CA6B-4E15-9E10-85CACAC21186}"/>
              </a:ext>
            </a:extLst>
          </p:cNvPr>
          <p:cNvCxnSpPr/>
          <p:nvPr/>
        </p:nvCxnSpPr>
        <p:spPr>
          <a:xfrm>
            <a:off x="7750050" y="2226705"/>
            <a:ext cx="650450" cy="3838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Connettore 2 7">
            <a:extLst>
              <a:ext uri="{FF2B5EF4-FFF2-40B4-BE49-F238E27FC236}">
                <a16:creationId xmlns:a16="http://schemas.microsoft.com/office/drawing/2014/main" id="{97AC80E2-7B9A-444A-B5BD-020E830B1A5B}"/>
              </a:ext>
            </a:extLst>
          </p:cNvPr>
          <p:cNvCxnSpPr/>
          <p:nvPr/>
        </p:nvCxnSpPr>
        <p:spPr>
          <a:xfrm>
            <a:off x="6209407" y="5043341"/>
            <a:ext cx="0" cy="4336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65073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045EE67-7416-4018-8C0C-852F6AB08D0D}"/>
              </a:ext>
            </a:extLst>
          </p:cNvPr>
          <p:cNvSpPr>
            <a:spLocks noGrp="1"/>
          </p:cNvSpPr>
          <p:nvPr>
            <p:ph type="title"/>
          </p:nvPr>
        </p:nvSpPr>
        <p:spPr>
          <a:xfrm>
            <a:off x="945503" y="87534"/>
            <a:ext cx="5323715" cy="993265"/>
          </a:xfrm>
        </p:spPr>
        <p:txBody>
          <a:bodyPr anchor="b">
            <a:normAutofit/>
          </a:bodyPr>
          <a:lstStyle/>
          <a:p>
            <a:r>
              <a:rPr lang="it-IT" sz="4000" b="1" dirty="0">
                <a:effectLst>
                  <a:outerShdw blurRad="38100" dist="38100" dir="2700000" algn="tl">
                    <a:srgbClr val="000000">
                      <a:alpha val="43137"/>
                    </a:srgbClr>
                  </a:outerShdw>
                </a:effectLst>
              </a:rPr>
              <a:t>EMILIA’S INFORMATION</a:t>
            </a:r>
          </a:p>
        </p:txBody>
      </p:sp>
      <p:sp>
        <p:nvSpPr>
          <p:cNvPr id="3" name="Segnaposto contenuto 2">
            <a:extLst>
              <a:ext uri="{FF2B5EF4-FFF2-40B4-BE49-F238E27FC236}">
                <a16:creationId xmlns:a16="http://schemas.microsoft.com/office/drawing/2014/main" id="{1B115031-888F-4873-AA20-5822ABD91921}"/>
              </a:ext>
            </a:extLst>
          </p:cNvPr>
          <p:cNvSpPr>
            <a:spLocks noGrp="1"/>
          </p:cNvSpPr>
          <p:nvPr>
            <p:ph idx="1"/>
          </p:nvPr>
        </p:nvSpPr>
        <p:spPr>
          <a:xfrm>
            <a:off x="1136397" y="1331495"/>
            <a:ext cx="5915716" cy="5694947"/>
          </a:xfrm>
        </p:spPr>
        <p:txBody>
          <a:bodyPr anchor="t">
            <a:normAutofit fontScale="92500" lnSpcReduction="20000"/>
          </a:bodyPr>
          <a:lstStyle/>
          <a:p>
            <a:pPr marL="0" indent="0">
              <a:buNone/>
            </a:pPr>
            <a:r>
              <a:rPr lang="en-US" sz="1900" b="1" dirty="0"/>
              <a:t>Emilia Romagna </a:t>
            </a:r>
          </a:p>
          <a:p>
            <a:pPr marL="0" indent="0">
              <a:buNone/>
            </a:pPr>
            <a:r>
              <a:rPr lang="en-US" sz="1900" dirty="0"/>
              <a:t>              administrative region</a:t>
            </a:r>
          </a:p>
          <a:p>
            <a:pPr marL="0" indent="0">
              <a:buNone/>
            </a:pPr>
            <a:r>
              <a:rPr lang="en-US" sz="1900" dirty="0"/>
              <a:t>              Northeast of Italy</a:t>
            </a:r>
          </a:p>
          <a:p>
            <a:pPr marL="0" indent="0">
              <a:buNone/>
            </a:pPr>
            <a:r>
              <a:rPr lang="en-US" sz="1900" dirty="0"/>
              <a:t>                                         </a:t>
            </a:r>
          </a:p>
          <a:p>
            <a:pPr marL="0" indent="0">
              <a:buNone/>
            </a:pPr>
            <a:r>
              <a:rPr lang="en-US" sz="1900" dirty="0"/>
              <a:t>              </a:t>
            </a:r>
            <a:r>
              <a:rPr lang="en-US" sz="1900" b="0" i="0" dirty="0">
                <a:effectLst/>
              </a:rPr>
              <a:t>area of 22,446 km</a:t>
            </a:r>
            <a:r>
              <a:rPr lang="en-US" sz="1900" b="0" i="0" baseline="30000" dirty="0">
                <a:effectLst/>
              </a:rPr>
              <a:t>2 </a:t>
            </a:r>
          </a:p>
          <a:p>
            <a:pPr marL="0" indent="0">
              <a:buNone/>
            </a:pPr>
            <a:r>
              <a:rPr lang="en-US" sz="1900" dirty="0"/>
              <a:t>              </a:t>
            </a:r>
            <a:r>
              <a:rPr lang="en-US" sz="1900" b="0" i="0" dirty="0">
                <a:effectLst/>
              </a:rPr>
              <a:t>about 4.4 million inhabitants.</a:t>
            </a:r>
          </a:p>
          <a:p>
            <a:pPr marL="0" indent="0">
              <a:buNone/>
            </a:pPr>
            <a:r>
              <a:rPr lang="en-US" sz="1900" dirty="0"/>
              <a:t>              capital city: Bologna </a:t>
            </a:r>
          </a:p>
          <a:p>
            <a:pPr marL="0" indent="0">
              <a:buNone/>
            </a:pPr>
            <a:endParaRPr lang="en-US" sz="1900" dirty="0"/>
          </a:p>
          <a:p>
            <a:pPr marL="0" indent="0">
              <a:buNone/>
            </a:pPr>
            <a:r>
              <a:rPr lang="en-US" sz="1900" b="1" dirty="0"/>
              <a:t>Provinces </a:t>
            </a:r>
          </a:p>
          <a:p>
            <a:r>
              <a:rPr lang="en-US" sz="1900" dirty="0"/>
              <a:t>Piacenza                         </a:t>
            </a:r>
          </a:p>
          <a:p>
            <a:r>
              <a:rPr lang="en-US" sz="1900" dirty="0"/>
              <a:t>Parma</a:t>
            </a:r>
          </a:p>
          <a:p>
            <a:r>
              <a:rPr lang="en-US" sz="1900" dirty="0"/>
              <a:t>Reggio Emilia</a:t>
            </a:r>
          </a:p>
          <a:p>
            <a:r>
              <a:rPr lang="en-US" sz="1900" dirty="0"/>
              <a:t>Modena</a:t>
            </a:r>
          </a:p>
          <a:p>
            <a:r>
              <a:rPr lang="en-US" sz="1900" dirty="0"/>
              <a:t>Ferrara</a:t>
            </a:r>
          </a:p>
          <a:p>
            <a:r>
              <a:rPr lang="en-US" sz="1900" dirty="0"/>
              <a:t>Ravenna</a:t>
            </a:r>
          </a:p>
          <a:p>
            <a:r>
              <a:rPr lang="en-US" sz="1900" dirty="0"/>
              <a:t>Forlì-Cesena</a:t>
            </a:r>
          </a:p>
          <a:p>
            <a:r>
              <a:rPr lang="en-US" sz="1900" dirty="0"/>
              <a:t>Rimini</a:t>
            </a:r>
          </a:p>
          <a:p>
            <a:endParaRPr lang="en-US" sz="500" dirty="0">
              <a:latin typeface="Arial" panose="020B0604020202020204" pitchFamily="34" charset="0"/>
            </a:endParaRPr>
          </a:p>
          <a:p>
            <a:endParaRPr lang="it-IT" sz="500" dirty="0"/>
          </a:p>
        </p:txBody>
      </p:sp>
      <p:sp>
        <p:nvSpPr>
          <p:cNvPr id="46" name="Rectangle 4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magine 4" descr="Immagine che contiene mappa&#10;&#10;Descrizione generata automaticamente">
            <a:extLst>
              <a:ext uri="{FF2B5EF4-FFF2-40B4-BE49-F238E27FC236}">
                <a16:creationId xmlns:a16="http://schemas.microsoft.com/office/drawing/2014/main" id="{AE7E9A8B-33D3-4359-9631-403DE17AB8C4}"/>
              </a:ext>
            </a:extLst>
          </p:cNvPr>
          <p:cNvPicPr>
            <a:picLocks noChangeAspect="1"/>
          </p:cNvPicPr>
          <p:nvPr/>
        </p:nvPicPr>
        <p:blipFill rotWithShape="1">
          <a:blip r:embed="rId2"/>
          <a:srcRect r="1" b="5028"/>
          <a:stretch/>
        </p:blipFill>
        <p:spPr>
          <a:xfrm>
            <a:off x="7075967" y="1080799"/>
            <a:ext cx="4170530" cy="4728294"/>
          </a:xfrm>
          <a:prstGeom prst="rect">
            <a:avLst/>
          </a:prstGeom>
        </p:spPr>
      </p:pic>
      <p:cxnSp>
        <p:nvCxnSpPr>
          <p:cNvPr id="6" name="Connettore 2 5">
            <a:extLst>
              <a:ext uri="{FF2B5EF4-FFF2-40B4-BE49-F238E27FC236}">
                <a16:creationId xmlns:a16="http://schemas.microsoft.com/office/drawing/2014/main" id="{B935DB36-D5D0-4F0F-ABE8-2658329F3059}"/>
              </a:ext>
            </a:extLst>
          </p:cNvPr>
          <p:cNvCxnSpPr>
            <a:cxnSpLocks/>
          </p:cNvCxnSpPr>
          <p:nvPr/>
        </p:nvCxnSpPr>
        <p:spPr>
          <a:xfrm>
            <a:off x="945503" y="1772529"/>
            <a:ext cx="96770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Connettore 2 7">
            <a:extLst>
              <a:ext uri="{FF2B5EF4-FFF2-40B4-BE49-F238E27FC236}">
                <a16:creationId xmlns:a16="http://schemas.microsoft.com/office/drawing/2014/main" id="{3516FAA2-599F-4B4C-8B9A-E4702A354BB8}"/>
              </a:ext>
            </a:extLst>
          </p:cNvPr>
          <p:cNvCxnSpPr/>
          <p:nvPr/>
        </p:nvCxnSpPr>
        <p:spPr>
          <a:xfrm>
            <a:off x="945503" y="2124222"/>
            <a:ext cx="96770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nettore 2 10">
            <a:extLst>
              <a:ext uri="{FF2B5EF4-FFF2-40B4-BE49-F238E27FC236}">
                <a16:creationId xmlns:a16="http://schemas.microsoft.com/office/drawing/2014/main" id="{E16E2C6D-36FD-49AF-9255-AFEC044C8E8C}"/>
              </a:ext>
            </a:extLst>
          </p:cNvPr>
          <p:cNvCxnSpPr/>
          <p:nvPr/>
        </p:nvCxnSpPr>
        <p:spPr>
          <a:xfrm>
            <a:off x="945503" y="3104025"/>
            <a:ext cx="96770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Connettore 2 12">
            <a:extLst>
              <a:ext uri="{FF2B5EF4-FFF2-40B4-BE49-F238E27FC236}">
                <a16:creationId xmlns:a16="http://schemas.microsoft.com/office/drawing/2014/main" id="{E178C980-1FBB-4932-9F04-B59BA444C17E}"/>
              </a:ext>
            </a:extLst>
          </p:cNvPr>
          <p:cNvCxnSpPr/>
          <p:nvPr/>
        </p:nvCxnSpPr>
        <p:spPr>
          <a:xfrm>
            <a:off x="945503" y="2715065"/>
            <a:ext cx="96770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nettore 2 14">
            <a:extLst>
              <a:ext uri="{FF2B5EF4-FFF2-40B4-BE49-F238E27FC236}">
                <a16:creationId xmlns:a16="http://schemas.microsoft.com/office/drawing/2014/main" id="{89F1CD71-FF7F-402C-AFC6-35D8D49D04D6}"/>
              </a:ext>
            </a:extLst>
          </p:cNvPr>
          <p:cNvCxnSpPr/>
          <p:nvPr/>
        </p:nvCxnSpPr>
        <p:spPr>
          <a:xfrm>
            <a:off x="945503" y="3428988"/>
            <a:ext cx="96770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11634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2A3E5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1F6B72FB-FC4F-4044-9E0B-DC2C9221F634}"/>
              </a:ext>
            </a:extLst>
          </p:cNvPr>
          <p:cNvSpPr>
            <a:spLocks noGrp="1"/>
          </p:cNvSpPr>
          <p:nvPr>
            <p:ph type="title"/>
          </p:nvPr>
        </p:nvSpPr>
        <p:spPr>
          <a:xfrm>
            <a:off x="524256" y="491260"/>
            <a:ext cx="6594189" cy="1625210"/>
          </a:xfrm>
        </p:spPr>
        <p:txBody>
          <a:bodyPr vert="horz" lIns="91440" tIns="45720" rIns="91440" bIns="45720" rtlCol="0" anchor="ctr">
            <a:normAutofit/>
          </a:bodyPr>
          <a:lstStyle/>
          <a:p>
            <a:pPr algn="ctr"/>
            <a:r>
              <a:rPr lang="en-US" b="1" dirty="0">
                <a:solidFill>
                  <a:srgbClr val="FFFFFF"/>
                </a:solidFill>
              </a:rPr>
              <a:t>MIGRATORY PHENOMENA</a:t>
            </a:r>
          </a:p>
        </p:txBody>
      </p:sp>
      <p:pic>
        <p:nvPicPr>
          <p:cNvPr id="15" name="Immagine 14">
            <a:extLst>
              <a:ext uri="{FF2B5EF4-FFF2-40B4-BE49-F238E27FC236}">
                <a16:creationId xmlns:a16="http://schemas.microsoft.com/office/drawing/2014/main" id="{BBCFBD61-20EF-483C-9E5F-896AB4035792}"/>
              </a:ext>
            </a:extLst>
          </p:cNvPr>
          <p:cNvPicPr>
            <a:picLocks noChangeAspect="1"/>
          </p:cNvPicPr>
          <p:nvPr/>
        </p:nvPicPr>
        <p:blipFill rotWithShape="1">
          <a:blip r:embed="rId2"/>
          <a:srcRect r="7020"/>
          <a:stretch/>
        </p:blipFill>
        <p:spPr>
          <a:xfrm>
            <a:off x="327547" y="2454903"/>
            <a:ext cx="7058306" cy="4080254"/>
          </a:xfrm>
          <a:prstGeom prst="rect">
            <a:avLst/>
          </a:prstGeom>
        </p:spPr>
      </p:pic>
      <p:sp>
        <p:nvSpPr>
          <p:cNvPr id="22" name="Rectangle 2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egnaposto contenuto 3">
            <a:extLst>
              <a:ext uri="{FF2B5EF4-FFF2-40B4-BE49-F238E27FC236}">
                <a16:creationId xmlns:a16="http://schemas.microsoft.com/office/drawing/2014/main" id="{AEBC7EE8-031E-4252-BE2D-8CBA0B59F2C5}"/>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pPr marL="0" indent="0">
              <a:buNone/>
            </a:pPr>
            <a:r>
              <a:rPr lang="en-US" sz="2000" b="0" i="0" dirty="0">
                <a:solidFill>
                  <a:schemeClr val="bg1"/>
                </a:solidFill>
                <a:effectLst/>
              </a:rPr>
              <a:t>Emilia-Romagna is the second largest region in Italy by number of long-term residents.</a:t>
            </a:r>
          </a:p>
          <a:p>
            <a:pPr marL="0" indent="0">
              <a:buNone/>
            </a:pPr>
            <a:r>
              <a:rPr lang="en-US" sz="2000" b="0" i="0" dirty="0">
                <a:solidFill>
                  <a:schemeClr val="bg1"/>
                </a:solidFill>
                <a:effectLst/>
              </a:rPr>
              <a:t>The main reasons that bring people to our country are family reunions (52.6%), work (28.9%) and asylum applications and humanitarian protection holders (13.6%).</a:t>
            </a:r>
          </a:p>
          <a:p>
            <a:pPr marL="0" indent="0">
              <a:buNone/>
            </a:pPr>
            <a:r>
              <a:rPr lang="en-US" sz="2000" b="0" i="0" dirty="0">
                <a:solidFill>
                  <a:schemeClr val="bg1"/>
                </a:solidFill>
                <a:effectLst/>
              </a:rPr>
              <a:t>The chart shows the migratory trend from 2012 to 2019.</a:t>
            </a:r>
            <a:endParaRPr lang="it-IT" sz="2000" dirty="0">
              <a:solidFill>
                <a:schemeClr val="bg1"/>
              </a:solidFill>
            </a:endParaRPr>
          </a:p>
        </p:txBody>
      </p:sp>
    </p:spTree>
    <p:extLst>
      <p:ext uri="{BB962C8B-B14F-4D97-AF65-F5344CB8AC3E}">
        <p14:creationId xmlns:p14="http://schemas.microsoft.com/office/powerpoint/2010/main" val="3398380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2A3E5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1F6B72FB-FC4F-4044-9E0B-DC2C9221F634}"/>
              </a:ext>
            </a:extLst>
          </p:cNvPr>
          <p:cNvSpPr>
            <a:spLocks noGrp="1"/>
          </p:cNvSpPr>
          <p:nvPr>
            <p:ph type="title"/>
          </p:nvPr>
        </p:nvSpPr>
        <p:spPr>
          <a:xfrm>
            <a:off x="524256" y="491260"/>
            <a:ext cx="6594189" cy="1625210"/>
          </a:xfrm>
        </p:spPr>
        <p:txBody>
          <a:bodyPr vert="horz" lIns="91440" tIns="45720" rIns="91440" bIns="45720" rtlCol="0" anchor="ctr">
            <a:normAutofit/>
          </a:bodyPr>
          <a:lstStyle/>
          <a:p>
            <a:pPr algn="ctr"/>
            <a:r>
              <a:rPr lang="en-US" b="1" dirty="0">
                <a:solidFill>
                  <a:srgbClr val="FFFFFF"/>
                </a:solidFill>
              </a:rPr>
              <a:t>FENOMENI MIGRATORI</a:t>
            </a:r>
          </a:p>
        </p:txBody>
      </p:sp>
      <p:pic>
        <p:nvPicPr>
          <p:cNvPr id="15" name="Immagine 14">
            <a:extLst>
              <a:ext uri="{FF2B5EF4-FFF2-40B4-BE49-F238E27FC236}">
                <a16:creationId xmlns:a16="http://schemas.microsoft.com/office/drawing/2014/main" id="{BBCFBD61-20EF-483C-9E5F-896AB4035792}"/>
              </a:ext>
            </a:extLst>
          </p:cNvPr>
          <p:cNvPicPr>
            <a:picLocks noChangeAspect="1"/>
          </p:cNvPicPr>
          <p:nvPr/>
        </p:nvPicPr>
        <p:blipFill rotWithShape="1">
          <a:blip r:embed="rId2"/>
          <a:srcRect r="7020"/>
          <a:stretch/>
        </p:blipFill>
        <p:spPr>
          <a:xfrm>
            <a:off x="327547" y="2454903"/>
            <a:ext cx="7058306" cy="4080254"/>
          </a:xfrm>
          <a:prstGeom prst="rect">
            <a:avLst/>
          </a:prstGeom>
        </p:spPr>
      </p:pic>
      <p:sp>
        <p:nvSpPr>
          <p:cNvPr id="22" name="Rectangle 2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egnaposto contenuto 3">
            <a:extLst>
              <a:ext uri="{FF2B5EF4-FFF2-40B4-BE49-F238E27FC236}">
                <a16:creationId xmlns:a16="http://schemas.microsoft.com/office/drawing/2014/main" id="{AEBC7EE8-031E-4252-BE2D-8CBA0B59F2C5}"/>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pPr marL="0" indent="0">
              <a:buNone/>
            </a:pPr>
            <a:r>
              <a:rPr lang="it-IT" sz="2000" dirty="0">
                <a:solidFill>
                  <a:srgbClr val="FFFFFF"/>
                </a:solidFill>
              </a:rPr>
              <a:t>L’Emilia-Romagna risulta la seconda regione a livello nazionale per numero di soggiornanti di lungo periodo.</a:t>
            </a:r>
          </a:p>
          <a:p>
            <a:pPr marL="0" indent="0">
              <a:buNone/>
            </a:pPr>
            <a:r>
              <a:rPr lang="it-IT" sz="2000" dirty="0">
                <a:solidFill>
                  <a:srgbClr val="FFFFFF"/>
                </a:solidFill>
              </a:rPr>
              <a:t>Le motivazioni principali che portano le persone nel nostro paese sono i ricongiungimenti famigliari (52,6%), il lavoro (28,9%) e la richiesta asilo e i titolari di protezione umanitaria (13,6%). </a:t>
            </a:r>
          </a:p>
          <a:p>
            <a:pPr marL="0" indent="0">
              <a:buNone/>
            </a:pPr>
            <a:r>
              <a:rPr lang="it-IT" sz="2000" dirty="0">
                <a:solidFill>
                  <a:srgbClr val="FFFFFF"/>
                </a:solidFill>
              </a:rPr>
              <a:t>Il grafico mostra l’andamento migratorio dall’anno 2012 al 2019.</a:t>
            </a:r>
          </a:p>
        </p:txBody>
      </p:sp>
    </p:spTree>
    <p:extLst>
      <p:ext uri="{BB962C8B-B14F-4D97-AF65-F5344CB8AC3E}">
        <p14:creationId xmlns:p14="http://schemas.microsoft.com/office/powerpoint/2010/main" val="3743003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0">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F9371BF-39B6-4C24-BAA9-B9E49C73B82F}"/>
              </a:ext>
            </a:extLst>
          </p:cNvPr>
          <p:cNvSpPr>
            <a:spLocks noGrp="1"/>
          </p:cNvSpPr>
          <p:nvPr>
            <p:ph type="title"/>
          </p:nvPr>
        </p:nvSpPr>
        <p:spPr>
          <a:xfrm>
            <a:off x="321959" y="365125"/>
            <a:ext cx="4457348" cy="1938076"/>
          </a:xfrm>
        </p:spPr>
        <p:txBody>
          <a:bodyPr vert="horz" lIns="91440" tIns="45720" rIns="91440" bIns="45720" rtlCol="0" anchor="ctr">
            <a:normAutofit/>
          </a:bodyPr>
          <a:lstStyle/>
          <a:p>
            <a:pPr algn="ctr"/>
            <a:r>
              <a:rPr lang="en-US" b="1" kern="1200" dirty="0">
                <a:solidFill>
                  <a:schemeClr val="tx1"/>
                </a:solidFill>
                <a:latin typeface="+mj-lt"/>
                <a:ea typeface="+mj-ea"/>
                <a:cs typeface="+mj-cs"/>
              </a:rPr>
              <a:t>CULTURAL OFFERS</a:t>
            </a:r>
          </a:p>
        </p:txBody>
      </p:sp>
      <p:sp>
        <p:nvSpPr>
          <p:cNvPr id="12" name="CasellaDiTesto 11">
            <a:extLst>
              <a:ext uri="{FF2B5EF4-FFF2-40B4-BE49-F238E27FC236}">
                <a16:creationId xmlns:a16="http://schemas.microsoft.com/office/drawing/2014/main" id="{C0B9B9B8-3095-499F-8B92-B9AE6439EB91}"/>
              </a:ext>
            </a:extLst>
          </p:cNvPr>
          <p:cNvSpPr txBox="1"/>
          <p:nvPr/>
        </p:nvSpPr>
        <p:spPr>
          <a:xfrm>
            <a:off x="838201" y="2482589"/>
            <a:ext cx="3816096" cy="3694373"/>
          </a:xfrm>
          <a:prstGeom prst="rect">
            <a:avLst/>
          </a:prstGeom>
        </p:spPr>
        <p:txBody>
          <a:bodyPr vert="horz" lIns="91440" tIns="45720" rIns="91440" bIns="45720" rtlCol="0">
            <a:normAutofit/>
          </a:bodyPr>
          <a:lstStyle/>
          <a:p>
            <a:pPr defTabSz="914400">
              <a:lnSpc>
                <a:spcPct val="90000"/>
              </a:lnSpc>
              <a:spcAft>
                <a:spcPts val="600"/>
              </a:spcAft>
            </a:pPr>
            <a:r>
              <a:rPr lang="en-US" sz="2000" b="1" dirty="0"/>
              <a:t>Art City</a:t>
            </a:r>
            <a:r>
              <a:rPr lang="en-US" sz="2000" dirty="0"/>
              <a:t>:  Modena, Bologna, Ravenna, Rimini, Reggio Emilia</a:t>
            </a:r>
          </a:p>
          <a:p>
            <a:pPr defTabSz="914400">
              <a:lnSpc>
                <a:spcPct val="90000"/>
              </a:lnSpc>
              <a:spcAft>
                <a:spcPts val="600"/>
              </a:spcAft>
            </a:pPr>
            <a:endParaRPr lang="en-US" sz="2000" dirty="0"/>
          </a:p>
          <a:p>
            <a:pPr defTabSz="914400">
              <a:lnSpc>
                <a:spcPct val="90000"/>
              </a:lnSpc>
              <a:spcAft>
                <a:spcPts val="600"/>
              </a:spcAft>
            </a:pPr>
            <a:r>
              <a:rPr lang="en-US" sz="2000" b="1" dirty="0"/>
              <a:t>UNESCO Heritage</a:t>
            </a:r>
            <a:r>
              <a:rPr lang="en-US" sz="2000" dirty="0"/>
              <a:t>:  Ferrara, Modena, Ravenna</a:t>
            </a:r>
          </a:p>
          <a:p>
            <a:pPr defTabSz="914400">
              <a:lnSpc>
                <a:spcPct val="90000"/>
              </a:lnSpc>
              <a:spcAft>
                <a:spcPts val="600"/>
              </a:spcAft>
            </a:pPr>
            <a:endParaRPr lang="en-US" sz="2000" dirty="0"/>
          </a:p>
          <a:p>
            <a:pPr defTabSz="914400">
              <a:lnSpc>
                <a:spcPct val="90000"/>
              </a:lnSpc>
              <a:spcAft>
                <a:spcPts val="600"/>
              </a:spcAft>
            </a:pPr>
            <a:r>
              <a:rPr lang="en-US" sz="2000" b="1" dirty="0"/>
              <a:t>Craftsmanship</a:t>
            </a:r>
            <a:r>
              <a:rPr lang="en-US" sz="2000" dirty="0"/>
              <a:t>: Metal working, textile </a:t>
            </a:r>
            <a:r>
              <a:rPr lang="en-US" sz="2000"/>
              <a:t>working, the </a:t>
            </a:r>
            <a:r>
              <a:rPr lang="en-US" sz="2000" dirty="0"/>
              <a:t>art of weaving, mosaic and stone.</a:t>
            </a:r>
          </a:p>
          <a:p>
            <a:pPr indent="-228600" defTabSz="914400">
              <a:lnSpc>
                <a:spcPct val="90000"/>
              </a:lnSpc>
              <a:spcAft>
                <a:spcPts val="600"/>
              </a:spcAft>
              <a:buFont typeface="Arial" panose="020B0604020202020204" pitchFamily="34" charset="0"/>
              <a:buChar char="•"/>
            </a:pPr>
            <a:endParaRPr lang="en-US" sz="2000" dirty="0"/>
          </a:p>
        </p:txBody>
      </p:sp>
      <p:pic>
        <p:nvPicPr>
          <p:cNvPr id="24" name="Immagine 23" descr="Immagine che contiene interni, edificio, vecchio, soffitto&#10;&#10;Descrizione generata automaticamente">
            <a:extLst>
              <a:ext uri="{FF2B5EF4-FFF2-40B4-BE49-F238E27FC236}">
                <a16:creationId xmlns:a16="http://schemas.microsoft.com/office/drawing/2014/main" id="{855342CC-AB55-42BD-A397-7FADBF6B0BE5}"/>
              </a:ext>
            </a:extLst>
          </p:cNvPr>
          <p:cNvPicPr>
            <a:picLocks noChangeAspect="1"/>
          </p:cNvPicPr>
          <p:nvPr/>
        </p:nvPicPr>
        <p:blipFill rotWithShape="1">
          <a:blip r:embed="rId2"/>
          <a:srcRect t="2387" r="-1" b="21667"/>
          <a:stretch/>
        </p:blipFill>
        <p:spPr>
          <a:xfrm>
            <a:off x="4904316" y="-28140"/>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26" name="Immagine 25" descr="Immagine che contiene strumento, scopa&#10;&#10;Descrizione generata automaticamente">
            <a:extLst>
              <a:ext uri="{FF2B5EF4-FFF2-40B4-BE49-F238E27FC236}">
                <a16:creationId xmlns:a16="http://schemas.microsoft.com/office/drawing/2014/main" id="{8E7B482F-DFB3-4C5F-A94B-C4AAAA17982C}"/>
              </a:ext>
            </a:extLst>
          </p:cNvPr>
          <p:cNvPicPr>
            <a:picLocks noChangeAspect="1"/>
          </p:cNvPicPr>
          <p:nvPr/>
        </p:nvPicPr>
        <p:blipFill rotWithShape="1">
          <a:blip r:embed="rId3"/>
          <a:srcRect t="30766" b="7984"/>
          <a:stretch/>
        </p:blipFill>
        <p:spPr>
          <a:xfrm>
            <a:off x="4726728" y="3831097"/>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1390443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0">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F9371BF-39B6-4C24-BAA9-B9E49C73B82F}"/>
              </a:ext>
            </a:extLst>
          </p:cNvPr>
          <p:cNvSpPr>
            <a:spLocks noGrp="1"/>
          </p:cNvSpPr>
          <p:nvPr>
            <p:ph type="title"/>
          </p:nvPr>
        </p:nvSpPr>
        <p:spPr>
          <a:xfrm>
            <a:off x="321959" y="365125"/>
            <a:ext cx="4457348" cy="1938076"/>
          </a:xfrm>
        </p:spPr>
        <p:txBody>
          <a:bodyPr vert="horz" lIns="91440" tIns="45720" rIns="91440" bIns="45720" rtlCol="0" anchor="ctr">
            <a:normAutofit/>
          </a:bodyPr>
          <a:lstStyle/>
          <a:p>
            <a:pPr algn="ctr"/>
            <a:r>
              <a:rPr lang="en-US" b="1" kern="1200" dirty="0">
                <a:solidFill>
                  <a:schemeClr val="tx1"/>
                </a:solidFill>
                <a:latin typeface="+mj-lt"/>
                <a:ea typeface="+mj-ea"/>
                <a:cs typeface="+mj-cs"/>
              </a:rPr>
              <a:t>OFFERTE CULTURALI</a:t>
            </a:r>
          </a:p>
        </p:txBody>
      </p:sp>
      <p:sp>
        <p:nvSpPr>
          <p:cNvPr id="12" name="CasellaDiTesto 11">
            <a:extLst>
              <a:ext uri="{FF2B5EF4-FFF2-40B4-BE49-F238E27FC236}">
                <a16:creationId xmlns:a16="http://schemas.microsoft.com/office/drawing/2014/main" id="{C0B9B9B8-3095-499F-8B92-B9AE6439EB91}"/>
              </a:ext>
            </a:extLst>
          </p:cNvPr>
          <p:cNvSpPr txBox="1"/>
          <p:nvPr/>
        </p:nvSpPr>
        <p:spPr>
          <a:xfrm>
            <a:off x="838201" y="2482589"/>
            <a:ext cx="3816096" cy="3694373"/>
          </a:xfrm>
          <a:prstGeom prst="rect">
            <a:avLst/>
          </a:prstGeom>
        </p:spPr>
        <p:txBody>
          <a:bodyPr vert="horz" lIns="91440" tIns="45720" rIns="91440" bIns="45720" rtlCol="0">
            <a:normAutofit fontScale="92500" lnSpcReduction="20000"/>
          </a:bodyPr>
          <a:lstStyle/>
          <a:p>
            <a:pPr defTabSz="914400">
              <a:lnSpc>
                <a:spcPct val="90000"/>
              </a:lnSpc>
              <a:spcAft>
                <a:spcPts val="600"/>
              </a:spcAft>
            </a:pPr>
            <a:r>
              <a:rPr lang="en-US" sz="2000" b="1" dirty="0" err="1"/>
              <a:t>Città</a:t>
            </a:r>
            <a:r>
              <a:rPr lang="en-US" sz="2000" b="1" dirty="0"/>
              <a:t> </a:t>
            </a:r>
            <a:r>
              <a:rPr lang="en-US" sz="2000" b="1" dirty="0" err="1"/>
              <a:t>d’arte</a:t>
            </a:r>
            <a:r>
              <a:rPr lang="en-US" sz="2000" b="1" dirty="0"/>
              <a:t>:</a:t>
            </a:r>
            <a:r>
              <a:rPr lang="en-US" sz="2000" dirty="0"/>
              <a:t> </a:t>
            </a:r>
            <a:r>
              <a:rPr lang="it-IT" sz="2000" dirty="0" err="1"/>
              <a:t>Modena,Bologna,Ravenna,Rimini</a:t>
            </a:r>
            <a:endParaRPr lang="it-IT" sz="2000" dirty="0"/>
          </a:p>
          <a:p>
            <a:pPr defTabSz="914400">
              <a:lnSpc>
                <a:spcPct val="90000"/>
              </a:lnSpc>
              <a:spcAft>
                <a:spcPts val="600"/>
              </a:spcAft>
            </a:pPr>
            <a:r>
              <a:rPr lang="it-IT" sz="2000" dirty="0"/>
              <a:t>Reggio Emilia</a:t>
            </a:r>
          </a:p>
          <a:p>
            <a:pPr defTabSz="914400">
              <a:lnSpc>
                <a:spcPct val="90000"/>
              </a:lnSpc>
              <a:spcAft>
                <a:spcPts val="600"/>
              </a:spcAft>
            </a:pPr>
            <a:endParaRPr lang="it-IT" sz="2000" dirty="0"/>
          </a:p>
          <a:p>
            <a:pPr defTabSz="914400">
              <a:lnSpc>
                <a:spcPct val="90000"/>
              </a:lnSpc>
              <a:spcAft>
                <a:spcPts val="600"/>
              </a:spcAft>
            </a:pPr>
            <a:r>
              <a:rPr lang="it-IT" sz="2000" b="1" dirty="0"/>
              <a:t>Patrimonio </a:t>
            </a:r>
            <a:r>
              <a:rPr lang="it-IT" sz="2000" b="1" dirty="0" err="1"/>
              <a:t>unesco</a:t>
            </a:r>
            <a:r>
              <a:rPr lang="it-IT" sz="2000" b="1" dirty="0"/>
              <a:t>: </a:t>
            </a:r>
            <a:r>
              <a:rPr lang="it-IT" sz="2000" dirty="0"/>
              <a:t>Ferrara, Modena, Ravenna</a:t>
            </a:r>
          </a:p>
          <a:p>
            <a:pPr defTabSz="914400">
              <a:lnSpc>
                <a:spcPct val="90000"/>
              </a:lnSpc>
              <a:spcAft>
                <a:spcPts val="600"/>
              </a:spcAft>
            </a:pPr>
            <a:endParaRPr lang="it-IT" sz="2000" dirty="0"/>
          </a:p>
          <a:p>
            <a:pPr defTabSz="914400">
              <a:lnSpc>
                <a:spcPct val="90000"/>
              </a:lnSpc>
              <a:spcAft>
                <a:spcPts val="600"/>
              </a:spcAft>
            </a:pPr>
            <a:r>
              <a:rPr lang="it-IT" sz="2000" b="1" dirty="0"/>
              <a:t>Artigianato: </a:t>
            </a:r>
            <a:r>
              <a:rPr lang="it-IT" sz="2000" dirty="0"/>
              <a:t>Lavorazione dei metalli, lavorazione del tessuto</a:t>
            </a:r>
          </a:p>
          <a:p>
            <a:pPr defTabSz="914400">
              <a:lnSpc>
                <a:spcPct val="90000"/>
              </a:lnSpc>
              <a:spcAft>
                <a:spcPts val="600"/>
              </a:spcAft>
            </a:pPr>
            <a:r>
              <a:rPr lang="it-IT" sz="2000" dirty="0"/>
              <a:t>l’arte dell’intreccio, Il mosaico e la pietra.</a:t>
            </a:r>
          </a:p>
          <a:p>
            <a:pPr defTabSz="914400">
              <a:lnSpc>
                <a:spcPct val="90000"/>
              </a:lnSpc>
              <a:spcAft>
                <a:spcPts val="600"/>
              </a:spcAft>
            </a:pPr>
            <a:endParaRPr lang="it-IT" sz="2000" b="1" dirty="0"/>
          </a:p>
          <a:p>
            <a:pPr defTabSz="914400">
              <a:lnSpc>
                <a:spcPct val="90000"/>
              </a:lnSpc>
              <a:spcAft>
                <a:spcPts val="600"/>
              </a:spcAft>
            </a:pPr>
            <a:r>
              <a:rPr lang="en-US" sz="2000" dirty="0"/>
              <a:t> </a:t>
            </a:r>
          </a:p>
        </p:txBody>
      </p:sp>
      <p:pic>
        <p:nvPicPr>
          <p:cNvPr id="24" name="Immagine 23" descr="Immagine che contiene interni, edificio, vecchio, soffitto&#10;&#10;Descrizione generata automaticamente">
            <a:extLst>
              <a:ext uri="{FF2B5EF4-FFF2-40B4-BE49-F238E27FC236}">
                <a16:creationId xmlns:a16="http://schemas.microsoft.com/office/drawing/2014/main" id="{855342CC-AB55-42BD-A397-7FADBF6B0BE5}"/>
              </a:ext>
            </a:extLst>
          </p:cNvPr>
          <p:cNvPicPr>
            <a:picLocks noChangeAspect="1"/>
          </p:cNvPicPr>
          <p:nvPr/>
        </p:nvPicPr>
        <p:blipFill rotWithShape="1">
          <a:blip r:embed="rId2"/>
          <a:srcRect t="2387" r="-1" b="21667"/>
          <a:stretch/>
        </p:blipFill>
        <p:spPr>
          <a:xfrm>
            <a:off x="4904316" y="-28140"/>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26" name="Immagine 25" descr="Immagine che contiene strumento, scopa&#10;&#10;Descrizione generata automaticamente">
            <a:extLst>
              <a:ext uri="{FF2B5EF4-FFF2-40B4-BE49-F238E27FC236}">
                <a16:creationId xmlns:a16="http://schemas.microsoft.com/office/drawing/2014/main" id="{8E7B482F-DFB3-4C5F-A94B-C4AAAA17982C}"/>
              </a:ext>
            </a:extLst>
          </p:cNvPr>
          <p:cNvPicPr>
            <a:picLocks noChangeAspect="1"/>
          </p:cNvPicPr>
          <p:nvPr/>
        </p:nvPicPr>
        <p:blipFill rotWithShape="1">
          <a:blip r:embed="rId3"/>
          <a:srcRect t="30766" b="7984"/>
          <a:stretch/>
        </p:blipFill>
        <p:spPr>
          <a:xfrm>
            <a:off x="4726728" y="3831097"/>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1816737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83F4425A-37E5-481F-92C6-CB8C84EB1EFA}"/>
              </a:ext>
            </a:extLst>
          </p:cNvPr>
          <p:cNvSpPr>
            <a:spLocks noGrp="1"/>
          </p:cNvSpPr>
          <p:nvPr>
            <p:ph type="title"/>
          </p:nvPr>
        </p:nvSpPr>
        <p:spPr>
          <a:xfrm>
            <a:off x="4942368" y="644143"/>
            <a:ext cx="6586491" cy="1286160"/>
          </a:xfrm>
        </p:spPr>
        <p:txBody>
          <a:bodyPr anchor="b">
            <a:normAutofit/>
          </a:bodyPr>
          <a:lstStyle/>
          <a:p>
            <a:pPr algn="ctr"/>
            <a:r>
              <a:rPr lang="it-IT" b="1" dirty="0"/>
              <a:t>CULTURAL OFFERS</a:t>
            </a:r>
          </a:p>
        </p:txBody>
      </p:sp>
      <p:sp>
        <p:nvSpPr>
          <p:cNvPr id="4" name="Segnaposto contenuto 3">
            <a:extLst>
              <a:ext uri="{FF2B5EF4-FFF2-40B4-BE49-F238E27FC236}">
                <a16:creationId xmlns:a16="http://schemas.microsoft.com/office/drawing/2014/main" id="{2099C7E3-BF8F-4310-8C30-FEFE15263F6C}"/>
              </a:ext>
            </a:extLst>
          </p:cNvPr>
          <p:cNvSpPr>
            <a:spLocks noGrp="1"/>
          </p:cNvSpPr>
          <p:nvPr>
            <p:ph idx="1"/>
          </p:nvPr>
        </p:nvSpPr>
        <p:spPr>
          <a:xfrm>
            <a:off x="5080936" y="2115117"/>
            <a:ext cx="6586489" cy="5122275"/>
          </a:xfrm>
        </p:spPr>
        <p:txBody>
          <a:bodyPr>
            <a:noAutofit/>
          </a:bodyPr>
          <a:lstStyle/>
          <a:p>
            <a:pPr marL="0" indent="0">
              <a:buNone/>
            </a:pPr>
            <a:r>
              <a:rPr lang="en-US" sz="1500" dirty="0"/>
              <a:t>In Emilia-Romagna there are several important sites classified as World Heritage by UNESCO:</a:t>
            </a:r>
          </a:p>
          <a:p>
            <a:pPr marL="0" indent="0">
              <a:buNone/>
            </a:pPr>
            <a:r>
              <a:rPr lang="en-US" sz="1500" dirty="0"/>
              <a:t>Ferrara city of the Renaissance and its Po Delta - 1995-1999:</a:t>
            </a:r>
          </a:p>
          <a:p>
            <a:pPr marL="0" indent="0">
              <a:buNone/>
            </a:pPr>
            <a:r>
              <a:rPr lang="en-US" sz="1500" dirty="0"/>
              <a:t>Early Christian monuments of Ravenna - 1996:</a:t>
            </a:r>
          </a:p>
          <a:p>
            <a:pPr marL="0" indent="0">
              <a:buNone/>
            </a:pPr>
            <a:r>
              <a:rPr lang="en-US" sz="1500" dirty="0"/>
              <a:t>Mausoleum of </a:t>
            </a:r>
            <a:r>
              <a:rPr lang="en-US" sz="1500" dirty="0" err="1"/>
              <a:t>Galla</a:t>
            </a:r>
            <a:r>
              <a:rPr lang="en-US" sz="1500" dirty="0"/>
              <a:t> </a:t>
            </a:r>
            <a:r>
              <a:rPr lang="en-US" sz="1500" dirty="0" err="1"/>
              <a:t>Placidia</a:t>
            </a:r>
            <a:r>
              <a:rPr lang="en-US" sz="1500" dirty="0"/>
              <a:t> (Ravenna)</a:t>
            </a:r>
          </a:p>
          <a:p>
            <a:pPr marL="0" indent="0">
              <a:buNone/>
            </a:pPr>
            <a:r>
              <a:rPr lang="en-US" sz="1500" dirty="0"/>
              <a:t>Church of San Vitale (Ravenna)</a:t>
            </a:r>
          </a:p>
          <a:p>
            <a:pPr marL="0" indent="0">
              <a:buNone/>
            </a:pPr>
            <a:r>
              <a:rPr lang="en-US" sz="1500" dirty="0"/>
              <a:t>Archbishop’s Chapel (Ravenna)</a:t>
            </a:r>
          </a:p>
          <a:p>
            <a:pPr marL="0" indent="0">
              <a:buNone/>
            </a:pPr>
            <a:r>
              <a:rPr lang="en-US" sz="1500" dirty="0"/>
              <a:t>Basilica of </a:t>
            </a:r>
            <a:r>
              <a:rPr lang="en-US" sz="1500" dirty="0" err="1"/>
              <a:t>Sant'Apollinare</a:t>
            </a:r>
            <a:r>
              <a:rPr lang="en-US" sz="1500" dirty="0"/>
              <a:t> Nuovo (Ravenna)</a:t>
            </a:r>
          </a:p>
          <a:p>
            <a:pPr marL="0" indent="0">
              <a:buNone/>
            </a:pPr>
            <a:r>
              <a:rPr lang="en-US" sz="1500" dirty="0"/>
              <a:t>Baptistery of the Arians (Ravenna)</a:t>
            </a:r>
          </a:p>
          <a:p>
            <a:pPr marL="0" indent="0">
              <a:buNone/>
            </a:pPr>
            <a:r>
              <a:rPr lang="en-US" sz="1500" dirty="0"/>
              <a:t>Mausoleum of Theodoric (Ravenna)</a:t>
            </a:r>
          </a:p>
          <a:p>
            <a:pPr marL="0" indent="0">
              <a:buNone/>
            </a:pPr>
            <a:r>
              <a:rPr lang="en-US" sz="1500" dirty="0"/>
              <a:t>Basilica of </a:t>
            </a:r>
            <a:r>
              <a:rPr lang="en-US" sz="1500" dirty="0" err="1"/>
              <a:t>Sant'Apollinare</a:t>
            </a:r>
            <a:r>
              <a:rPr lang="en-US" sz="1500" dirty="0"/>
              <a:t> in </a:t>
            </a:r>
            <a:r>
              <a:rPr lang="en-US" sz="1500" dirty="0" err="1"/>
              <a:t>Classe</a:t>
            </a:r>
            <a:r>
              <a:rPr lang="en-US" sz="1500" dirty="0"/>
              <a:t> (Ravenna)</a:t>
            </a:r>
          </a:p>
          <a:p>
            <a:pPr marL="0" indent="0">
              <a:buNone/>
            </a:pPr>
            <a:r>
              <a:rPr lang="en-US" sz="1500" dirty="0"/>
              <a:t>Integral Nature Reserve of </a:t>
            </a:r>
            <a:r>
              <a:rPr lang="en-US" sz="1500" dirty="0" err="1"/>
              <a:t>Sasso</a:t>
            </a:r>
            <a:r>
              <a:rPr lang="en-US" sz="1500" dirty="0"/>
              <a:t> </a:t>
            </a:r>
            <a:r>
              <a:rPr lang="en-US" sz="1500" dirty="0" err="1"/>
              <a:t>Fratino</a:t>
            </a:r>
            <a:r>
              <a:rPr lang="en-US" sz="1500" dirty="0"/>
              <a:t>[52] - 2017</a:t>
            </a:r>
          </a:p>
          <a:p>
            <a:pPr marL="0" indent="0">
              <a:buNone/>
            </a:pPr>
            <a:r>
              <a:rPr lang="en-US" sz="1500" dirty="0"/>
              <a:t>The Memory of the World </a:t>
            </a:r>
            <a:r>
              <a:rPr lang="en-US" sz="1500" dirty="0" err="1"/>
              <a:t>programme</a:t>
            </a:r>
            <a:r>
              <a:rPr lang="en-US" sz="1500" dirty="0"/>
              <a:t> includes the </a:t>
            </a:r>
            <a:r>
              <a:rPr lang="en-US" sz="1500" dirty="0" err="1"/>
              <a:t>Malatestiana</a:t>
            </a:r>
            <a:r>
              <a:rPr lang="en-US" sz="1500" dirty="0"/>
              <a:t> Library in Cesena, while the International Museum of Ceramics in Faenza has been recognized as a "Monument witness to a culture of peace".</a:t>
            </a:r>
            <a:endParaRPr lang="it-IT" sz="1500" dirty="0"/>
          </a:p>
        </p:txBody>
      </p:sp>
      <p:pic>
        <p:nvPicPr>
          <p:cNvPr id="9" name="Immagine 8" descr="Immagine che contiene vecchio&#10;&#10;Descrizione generata automaticamente">
            <a:extLst>
              <a:ext uri="{FF2B5EF4-FFF2-40B4-BE49-F238E27FC236}">
                <a16:creationId xmlns:a16="http://schemas.microsoft.com/office/drawing/2014/main" id="{E7B8A742-2AB8-4CE0-AB73-DBAB35C22FAC}"/>
              </a:ext>
            </a:extLst>
          </p:cNvPr>
          <p:cNvPicPr>
            <a:picLocks noChangeAspect="1"/>
          </p:cNvPicPr>
          <p:nvPr/>
        </p:nvPicPr>
        <p:blipFill rotWithShape="1">
          <a:blip r:embed="rId2"/>
          <a:srcRect l="13489" r="17381"/>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4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838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83F4425A-37E5-481F-92C6-CB8C84EB1EFA}"/>
              </a:ext>
            </a:extLst>
          </p:cNvPr>
          <p:cNvSpPr>
            <a:spLocks noGrp="1"/>
          </p:cNvSpPr>
          <p:nvPr>
            <p:ph type="title"/>
          </p:nvPr>
        </p:nvSpPr>
        <p:spPr>
          <a:xfrm>
            <a:off x="5080934" y="634716"/>
            <a:ext cx="6586491" cy="1286160"/>
          </a:xfrm>
        </p:spPr>
        <p:txBody>
          <a:bodyPr anchor="b">
            <a:normAutofit/>
          </a:bodyPr>
          <a:lstStyle/>
          <a:p>
            <a:pPr algn="ctr"/>
            <a:r>
              <a:rPr lang="it-IT" b="1" dirty="0"/>
              <a:t>OFFERTE CULTURALI</a:t>
            </a:r>
          </a:p>
        </p:txBody>
      </p:sp>
      <p:sp>
        <p:nvSpPr>
          <p:cNvPr id="4" name="Segnaposto contenuto 3">
            <a:extLst>
              <a:ext uri="{FF2B5EF4-FFF2-40B4-BE49-F238E27FC236}">
                <a16:creationId xmlns:a16="http://schemas.microsoft.com/office/drawing/2014/main" id="{2099C7E3-BF8F-4310-8C30-FEFE15263F6C}"/>
              </a:ext>
            </a:extLst>
          </p:cNvPr>
          <p:cNvSpPr>
            <a:spLocks noGrp="1"/>
          </p:cNvSpPr>
          <p:nvPr>
            <p:ph idx="1"/>
          </p:nvPr>
        </p:nvSpPr>
        <p:spPr>
          <a:xfrm>
            <a:off x="4942369" y="2115117"/>
            <a:ext cx="6586489" cy="4217303"/>
          </a:xfrm>
        </p:spPr>
        <p:txBody>
          <a:bodyPr>
            <a:noAutofit/>
          </a:bodyPr>
          <a:lstStyle/>
          <a:p>
            <a:pPr marL="0" indent="0">
              <a:buNone/>
            </a:pPr>
            <a:r>
              <a:rPr lang="it-IT" sz="1500" dirty="0"/>
              <a:t>In Emilia-Romagna si trovano diversi importanti siti classificati come Patrimonio dell'umanità dall'UNESCO:</a:t>
            </a:r>
          </a:p>
          <a:p>
            <a:pPr marL="0" indent="0">
              <a:buNone/>
            </a:pPr>
            <a:r>
              <a:rPr lang="it-IT" sz="1500" dirty="0"/>
              <a:t>Ferrara città del Rinascimento e il suo Delta del Po - 1995-1999:</a:t>
            </a:r>
          </a:p>
          <a:p>
            <a:pPr marL="0" indent="0">
              <a:buNone/>
            </a:pPr>
            <a:r>
              <a:rPr lang="it-IT" sz="1500" dirty="0"/>
              <a:t>Monumenti paleocristiani di Ravenna - 1996:</a:t>
            </a:r>
          </a:p>
          <a:p>
            <a:pPr marL="0" indent="0">
              <a:buNone/>
            </a:pPr>
            <a:r>
              <a:rPr lang="it-IT" sz="1500" dirty="0"/>
              <a:t>Mausoleo di Galla Placidia (Ravenna)</a:t>
            </a:r>
          </a:p>
          <a:p>
            <a:pPr marL="0" indent="0">
              <a:buNone/>
            </a:pPr>
            <a:r>
              <a:rPr lang="it-IT" sz="1500" dirty="0"/>
              <a:t>Chiesa di San Vitale (Ravenna)</a:t>
            </a:r>
          </a:p>
          <a:p>
            <a:pPr marL="0" indent="0">
              <a:buNone/>
            </a:pPr>
            <a:r>
              <a:rPr lang="it-IT" sz="1500" dirty="0"/>
              <a:t>Cappella Arcivescovile (Ravenna)</a:t>
            </a:r>
          </a:p>
          <a:p>
            <a:pPr marL="0" indent="0">
              <a:buNone/>
            </a:pPr>
            <a:r>
              <a:rPr lang="it-IT" sz="1500" dirty="0"/>
              <a:t>Basilica di Sant'Apollinare Nuovo (Ravenna)</a:t>
            </a:r>
          </a:p>
          <a:p>
            <a:pPr marL="0" indent="0">
              <a:buNone/>
            </a:pPr>
            <a:r>
              <a:rPr lang="it-IT" sz="1500" dirty="0"/>
              <a:t>Battistero degli Ariani (Ravenna)</a:t>
            </a:r>
          </a:p>
          <a:p>
            <a:pPr marL="0" indent="0">
              <a:buNone/>
            </a:pPr>
            <a:r>
              <a:rPr lang="it-IT" sz="1500" dirty="0"/>
              <a:t>Mausoleo di Teodorico (Ravenna)</a:t>
            </a:r>
          </a:p>
          <a:p>
            <a:pPr marL="0" indent="0">
              <a:buNone/>
            </a:pPr>
            <a:r>
              <a:rPr lang="it-IT" sz="1500" dirty="0"/>
              <a:t>Basilica di Sant'Apollinare in Classe (Ravenna)</a:t>
            </a:r>
          </a:p>
          <a:p>
            <a:pPr marL="0" indent="0">
              <a:buNone/>
            </a:pPr>
            <a:r>
              <a:rPr lang="it-IT" sz="1500" dirty="0"/>
              <a:t>Riserva Naturale Integrale di Sasso Fratino[52] - 2017</a:t>
            </a:r>
          </a:p>
          <a:p>
            <a:pPr marL="0" indent="0">
              <a:buNone/>
            </a:pPr>
            <a:r>
              <a:rPr lang="it-IT" sz="1500" dirty="0"/>
              <a:t>Nel programma Memoria del mondo è inclusa la Biblioteca Malatestiana di Cesena, mentre il Museo internazionale delle ceramiche in Faenza è stato riconosciuto come "Monumento testimone di una cultura di pace".</a:t>
            </a:r>
          </a:p>
        </p:txBody>
      </p:sp>
      <p:pic>
        <p:nvPicPr>
          <p:cNvPr id="9" name="Immagine 8" descr="Immagine che contiene vecchio&#10;&#10;Descrizione generata automaticamente">
            <a:extLst>
              <a:ext uri="{FF2B5EF4-FFF2-40B4-BE49-F238E27FC236}">
                <a16:creationId xmlns:a16="http://schemas.microsoft.com/office/drawing/2014/main" id="{E7B8A742-2AB8-4CE0-AB73-DBAB35C22FAC}"/>
              </a:ext>
            </a:extLst>
          </p:cNvPr>
          <p:cNvPicPr>
            <a:picLocks noChangeAspect="1"/>
          </p:cNvPicPr>
          <p:nvPr/>
        </p:nvPicPr>
        <p:blipFill rotWithShape="1">
          <a:blip r:embed="rId2"/>
          <a:srcRect l="13489" r="17381"/>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4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55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Segnaposto contenuto 7">
            <a:extLst>
              <a:ext uri="{FF2B5EF4-FFF2-40B4-BE49-F238E27FC236}">
                <a16:creationId xmlns:a16="http://schemas.microsoft.com/office/drawing/2014/main" id="{7B9F34CF-8158-4576-AB00-7C85116369C9}"/>
              </a:ext>
            </a:extLst>
          </p:cNvPr>
          <p:cNvPicPr>
            <a:picLocks noGrp="1" noChangeAspect="1"/>
          </p:cNvPicPr>
          <p:nvPr>
            <p:ph sz="half" idx="2"/>
          </p:nvPr>
        </p:nvPicPr>
        <p:blipFill rotWithShape="1">
          <a:blip r:embed="rId2"/>
          <a:srcRect r="12890" b="1"/>
          <a:stretch/>
        </p:blipFill>
        <p:spPr>
          <a:xfrm>
            <a:off x="20" y="10"/>
            <a:ext cx="12191981" cy="6857990"/>
          </a:xfrm>
          <a:prstGeom prst="rect">
            <a:avLst/>
          </a:prstGeom>
        </p:spPr>
      </p:pic>
      <p:sp>
        <p:nvSpPr>
          <p:cNvPr id="13" name="Rectangle 1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C80ADD06-0335-4088-91B5-47916894AE92}"/>
              </a:ext>
            </a:extLst>
          </p:cNvPr>
          <p:cNvSpPr>
            <a:spLocks noGrp="1"/>
          </p:cNvSpPr>
          <p:nvPr>
            <p:ph type="title"/>
          </p:nvPr>
        </p:nvSpPr>
        <p:spPr>
          <a:xfrm>
            <a:off x="643467" y="772998"/>
            <a:ext cx="6891186" cy="1135737"/>
          </a:xfrm>
        </p:spPr>
        <p:txBody>
          <a:bodyPr vert="horz" lIns="91440" tIns="45720" rIns="91440" bIns="45720" rtlCol="0" anchor="ctr">
            <a:normAutofit fontScale="90000"/>
          </a:bodyPr>
          <a:lstStyle/>
          <a:p>
            <a:pPr algn="ctr"/>
            <a:r>
              <a:rPr lang="en-US" sz="3600" b="1" dirty="0"/>
              <a:t>EMILIA-ROMAGNA HIGH TECHNOLOGY NETWORK</a:t>
            </a:r>
            <a:br>
              <a:rPr lang="en-US" sz="3600" b="1" dirty="0"/>
            </a:br>
            <a:endParaRPr lang="en-US" sz="3600" b="1" dirty="0"/>
          </a:p>
        </p:txBody>
      </p:sp>
      <p:sp>
        <p:nvSpPr>
          <p:cNvPr id="5" name="Segnaposto contenuto 4">
            <a:extLst>
              <a:ext uri="{FF2B5EF4-FFF2-40B4-BE49-F238E27FC236}">
                <a16:creationId xmlns:a16="http://schemas.microsoft.com/office/drawing/2014/main" id="{6193C848-C14E-474C-B2B5-5473A7E60FBD}"/>
              </a:ext>
            </a:extLst>
          </p:cNvPr>
          <p:cNvSpPr>
            <a:spLocks noGrp="1"/>
          </p:cNvSpPr>
          <p:nvPr>
            <p:ph sz="half" idx="1"/>
          </p:nvPr>
        </p:nvSpPr>
        <p:spPr>
          <a:xfrm>
            <a:off x="643467" y="1782981"/>
            <a:ext cx="6891187" cy="4393982"/>
          </a:xfrm>
        </p:spPr>
        <p:txBody>
          <a:bodyPr vert="horz" lIns="91440" tIns="45720" rIns="91440" bIns="45720" rtlCol="0">
            <a:normAutofit/>
          </a:bodyPr>
          <a:lstStyle/>
          <a:p>
            <a:pPr marL="0" indent="0">
              <a:buNone/>
            </a:pPr>
            <a:r>
              <a:rPr lang="en-US" sz="2000" dirty="0"/>
              <a:t>Promotes the meeting between the world of research and businesses</a:t>
            </a:r>
          </a:p>
          <a:p>
            <a:pPr marL="0" indent="0">
              <a:buNone/>
            </a:pPr>
            <a:r>
              <a:rPr lang="en-US" sz="2000" dirty="0"/>
              <a:t>What does the Region do:</a:t>
            </a:r>
          </a:p>
          <a:p>
            <a:r>
              <a:rPr lang="en-US" sz="2000" dirty="0"/>
              <a:t>The Emilia-Romagna Region started to design and develop a regional system for industrial research and technology transfer in 2002.</a:t>
            </a:r>
          </a:p>
          <a:p>
            <a:endParaRPr lang="en-US" sz="2000" dirty="0"/>
          </a:p>
          <a:p>
            <a:r>
              <a:rPr lang="en-US" sz="2000" dirty="0"/>
              <a:t>The Network was created to promote the transformation of production systems, districts and supply chains, towards a higher technological dynamism and a greater commitment to research and development.</a:t>
            </a:r>
            <a:endParaRPr lang="it-IT" sz="2000" dirty="0"/>
          </a:p>
        </p:txBody>
      </p:sp>
      <p:grpSp>
        <p:nvGrpSpPr>
          <p:cNvPr id="33" name="Group 14">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Isosceles Triangle 1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0816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Segnaposto contenuto 7">
            <a:extLst>
              <a:ext uri="{FF2B5EF4-FFF2-40B4-BE49-F238E27FC236}">
                <a16:creationId xmlns:a16="http://schemas.microsoft.com/office/drawing/2014/main" id="{7B9F34CF-8158-4576-AB00-7C85116369C9}"/>
              </a:ext>
            </a:extLst>
          </p:cNvPr>
          <p:cNvPicPr>
            <a:picLocks noGrp="1" noChangeAspect="1"/>
          </p:cNvPicPr>
          <p:nvPr>
            <p:ph sz="half" idx="2"/>
          </p:nvPr>
        </p:nvPicPr>
        <p:blipFill rotWithShape="1">
          <a:blip r:embed="rId2"/>
          <a:srcRect r="12890" b="1"/>
          <a:stretch/>
        </p:blipFill>
        <p:spPr>
          <a:xfrm>
            <a:off x="20" y="10"/>
            <a:ext cx="12191981" cy="6857990"/>
          </a:xfrm>
          <a:prstGeom prst="rect">
            <a:avLst/>
          </a:prstGeom>
        </p:spPr>
      </p:pic>
      <p:sp>
        <p:nvSpPr>
          <p:cNvPr id="13" name="Rectangle 1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a16="http://schemas.microsoft.com/office/drawing/2014/main" id="{C80ADD06-0335-4088-91B5-47916894AE92}"/>
              </a:ext>
            </a:extLst>
          </p:cNvPr>
          <p:cNvSpPr>
            <a:spLocks noGrp="1"/>
          </p:cNvSpPr>
          <p:nvPr>
            <p:ph type="title"/>
          </p:nvPr>
        </p:nvSpPr>
        <p:spPr>
          <a:xfrm>
            <a:off x="643467" y="479396"/>
            <a:ext cx="6891186" cy="1135737"/>
          </a:xfrm>
        </p:spPr>
        <p:txBody>
          <a:bodyPr vert="horz" lIns="91440" tIns="45720" rIns="91440" bIns="45720" rtlCol="0" anchor="ctr">
            <a:normAutofit fontScale="90000"/>
          </a:bodyPr>
          <a:lstStyle/>
          <a:p>
            <a:pPr algn="ctr"/>
            <a:br>
              <a:rPr lang="en-US" sz="3600" b="1" dirty="0"/>
            </a:br>
            <a:r>
              <a:rPr lang="en-US" sz="3600" b="1" dirty="0"/>
              <a:t>RETE ALTA TECNOLOGIA DELL'EMILIA-ROMAGNA</a:t>
            </a:r>
            <a:br>
              <a:rPr lang="en-US" sz="3600" b="1" dirty="0"/>
            </a:br>
            <a:endParaRPr lang="en-US" sz="3600" b="1" dirty="0"/>
          </a:p>
        </p:txBody>
      </p:sp>
      <p:sp>
        <p:nvSpPr>
          <p:cNvPr id="5" name="Segnaposto contenuto 4">
            <a:extLst>
              <a:ext uri="{FF2B5EF4-FFF2-40B4-BE49-F238E27FC236}">
                <a16:creationId xmlns:a16="http://schemas.microsoft.com/office/drawing/2014/main" id="{6193C848-C14E-474C-B2B5-5473A7E60FBD}"/>
              </a:ext>
            </a:extLst>
          </p:cNvPr>
          <p:cNvSpPr>
            <a:spLocks noGrp="1"/>
          </p:cNvSpPr>
          <p:nvPr>
            <p:ph sz="half" idx="1"/>
          </p:nvPr>
        </p:nvSpPr>
        <p:spPr>
          <a:xfrm>
            <a:off x="643467" y="1782981"/>
            <a:ext cx="6891187" cy="4393982"/>
          </a:xfrm>
        </p:spPr>
        <p:txBody>
          <a:bodyPr vert="horz" lIns="91440" tIns="45720" rIns="91440" bIns="45720" rtlCol="0">
            <a:normAutofit/>
          </a:bodyPr>
          <a:lstStyle/>
          <a:p>
            <a:pPr marL="0" indent="0">
              <a:buNone/>
            </a:pPr>
            <a:r>
              <a:rPr lang="it-IT" sz="2000" dirty="0"/>
              <a:t>Favorisce l'incontro tra il mondo della ricerca e le imprese</a:t>
            </a:r>
          </a:p>
          <a:p>
            <a:pPr marL="0" indent="0">
              <a:buNone/>
            </a:pPr>
            <a:r>
              <a:rPr lang="it-IT" sz="2000" u="sng" dirty="0"/>
              <a:t>Cosa fa la Regione</a:t>
            </a:r>
            <a:r>
              <a:rPr lang="it-IT" sz="2000" dirty="0"/>
              <a:t>:</a:t>
            </a:r>
          </a:p>
          <a:p>
            <a:r>
              <a:rPr lang="it-IT" sz="2000" dirty="0"/>
              <a:t>La Regione Emilia-Romagna ha iniziato a progettare e sviluppare un sistema regionale per la ricerca industriale e per il trasferimento tecnologico nel 2002.</a:t>
            </a:r>
          </a:p>
          <a:p>
            <a:endParaRPr lang="it-IT" sz="2000" dirty="0"/>
          </a:p>
          <a:p>
            <a:r>
              <a:rPr lang="it-IT" sz="2000" dirty="0"/>
              <a:t>La Rete nasce per promuovere la trasformazione dei sistemi produttivi, dei distretti e delle filiere, verso un più elevato dinamismo tecnologico e un maggior impegno nella ricerca e sviluppo.</a:t>
            </a:r>
          </a:p>
        </p:txBody>
      </p:sp>
      <p:grpSp>
        <p:nvGrpSpPr>
          <p:cNvPr id="33" name="Group 14">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Isosceles Triangle 1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911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1FF88F03-3846-4A29-BA14-278D2711956B}"/>
              </a:ext>
            </a:extLst>
          </p:cNvPr>
          <p:cNvSpPr>
            <a:spLocks noGrp="1"/>
          </p:cNvSpPr>
          <p:nvPr>
            <p:ph type="title"/>
          </p:nvPr>
        </p:nvSpPr>
        <p:spPr>
          <a:xfrm>
            <a:off x="640079" y="2053641"/>
            <a:ext cx="3669161" cy="2760098"/>
          </a:xfrm>
        </p:spPr>
        <p:txBody>
          <a:bodyPr>
            <a:normAutofit/>
          </a:bodyPr>
          <a:lstStyle/>
          <a:p>
            <a:r>
              <a:rPr lang="it-IT" b="1" dirty="0">
                <a:solidFill>
                  <a:srgbClr val="FFFFFF"/>
                </a:solidFill>
              </a:rPr>
              <a:t>TECHN</a:t>
            </a:r>
            <a:r>
              <a:rPr lang="en-GB" b="1" dirty="0">
                <a:solidFill>
                  <a:srgbClr val="FFFFFF"/>
                </a:solidFill>
              </a:rPr>
              <a:t>OLOGY </a:t>
            </a:r>
            <a:endParaRPr lang="it-IT" b="1" dirty="0">
              <a:solidFill>
                <a:srgbClr val="FFFFFF"/>
              </a:solidFill>
            </a:endParaRPr>
          </a:p>
        </p:txBody>
      </p:sp>
      <p:sp>
        <p:nvSpPr>
          <p:cNvPr id="3" name="Segnaposto contenuto 2">
            <a:extLst>
              <a:ext uri="{FF2B5EF4-FFF2-40B4-BE49-F238E27FC236}">
                <a16:creationId xmlns:a16="http://schemas.microsoft.com/office/drawing/2014/main" id="{108683DD-1B2F-4ECE-B3AF-58E2C1F22BE2}"/>
              </a:ext>
            </a:extLst>
          </p:cNvPr>
          <p:cNvSpPr>
            <a:spLocks noGrp="1"/>
          </p:cNvSpPr>
          <p:nvPr>
            <p:ph idx="1"/>
          </p:nvPr>
        </p:nvSpPr>
        <p:spPr>
          <a:xfrm>
            <a:off x="5978769" y="407963"/>
            <a:ext cx="5417889" cy="6161649"/>
          </a:xfrm>
        </p:spPr>
        <p:txBody>
          <a:bodyPr anchor="ctr">
            <a:normAutofit/>
          </a:bodyPr>
          <a:lstStyle/>
          <a:p>
            <a:pPr marL="0" indent="0">
              <a:buNone/>
            </a:pPr>
            <a:r>
              <a:rPr lang="en-US" sz="2000" dirty="0">
                <a:solidFill>
                  <a:srgbClr val="000000"/>
                </a:solidFill>
              </a:rPr>
              <a:t>Technopoles are a network of 10 infrastructures located in 20 locations throughout the Emilia-Romagna region, organizing activities and services for industrial research.</a:t>
            </a:r>
          </a:p>
          <a:p>
            <a:pPr marL="0" indent="0">
              <a:buNone/>
            </a:pPr>
            <a:r>
              <a:rPr lang="en-US" sz="2000" dirty="0">
                <a:solidFill>
                  <a:srgbClr val="000000"/>
                </a:solidFill>
              </a:rPr>
              <a:t>Technopoles:</a:t>
            </a:r>
          </a:p>
          <a:p>
            <a:pPr marL="0" indent="0">
              <a:buNone/>
            </a:pPr>
            <a:r>
              <a:rPr lang="en-US" sz="2000" dirty="0">
                <a:solidFill>
                  <a:srgbClr val="000000"/>
                </a:solidFill>
              </a:rPr>
              <a:t>• are home to the industrial research Laboratories of the Emilia-Romagna High Technology Network. </a:t>
            </a:r>
          </a:p>
          <a:p>
            <a:pPr marL="0" indent="0">
              <a:buNone/>
            </a:pPr>
            <a:r>
              <a:rPr lang="en-US" sz="2000" dirty="0">
                <a:solidFill>
                  <a:srgbClr val="000000"/>
                </a:solidFill>
              </a:rPr>
              <a:t>• include service facilities for dissemination, demonstration and information activities .</a:t>
            </a:r>
          </a:p>
          <a:p>
            <a:pPr marL="0" indent="0">
              <a:buNone/>
            </a:pPr>
            <a:r>
              <a:rPr lang="en-US" sz="2000" dirty="0">
                <a:solidFill>
                  <a:srgbClr val="000000"/>
                </a:solidFill>
              </a:rPr>
              <a:t>• promote the matching between companies and researchers.</a:t>
            </a:r>
          </a:p>
          <a:p>
            <a:pPr marL="0" indent="0">
              <a:buNone/>
            </a:pPr>
            <a:endParaRPr lang="it-IT" sz="1700" dirty="0">
              <a:solidFill>
                <a:srgbClr val="000000"/>
              </a:solidFill>
            </a:endParaRPr>
          </a:p>
        </p:txBody>
      </p:sp>
    </p:spTree>
    <p:extLst>
      <p:ext uri="{BB962C8B-B14F-4D97-AF65-F5344CB8AC3E}">
        <p14:creationId xmlns:p14="http://schemas.microsoft.com/office/powerpoint/2010/main" val="2879427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1FF88F03-3846-4A29-BA14-278D2711956B}"/>
              </a:ext>
            </a:extLst>
          </p:cNvPr>
          <p:cNvSpPr>
            <a:spLocks noGrp="1"/>
          </p:cNvSpPr>
          <p:nvPr>
            <p:ph type="title"/>
          </p:nvPr>
        </p:nvSpPr>
        <p:spPr>
          <a:xfrm>
            <a:off x="640079" y="2053641"/>
            <a:ext cx="3669161" cy="2760098"/>
          </a:xfrm>
        </p:spPr>
        <p:txBody>
          <a:bodyPr>
            <a:normAutofit/>
          </a:bodyPr>
          <a:lstStyle/>
          <a:p>
            <a:r>
              <a:rPr lang="it-IT" b="1" dirty="0">
                <a:solidFill>
                  <a:srgbClr val="FFFFFF"/>
                </a:solidFill>
              </a:rPr>
              <a:t>TECN</a:t>
            </a:r>
            <a:r>
              <a:rPr lang="en-GB" b="1" dirty="0">
                <a:solidFill>
                  <a:srgbClr val="FFFFFF"/>
                </a:solidFill>
              </a:rPr>
              <a:t>OLOGIA </a:t>
            </a:r>
            <a:endParaRPr lang="it-IT" b="1" dirty="0">
              <a:solidFill>
                <a:srgbClr val="FFFFFF"/>
              </a:solidFill>
            </a:endParaRPr>
          </a:p>
        </p:txBody>
      </p:sp>
      <p:sp>
        <p:nvSpPr>
          <p:cNvPr id="3" name="Segnaposto contenuto 2">
            <a:extLst>
              <a:ext uri="{FF2B5EF4-FFF2-40B4-BE49-F238E27FC236}">
                <a16:creationId xmlns:a16="http://schemas.microsoft.com/office/drawing/2014/main" id="{108683DD-1B2F-4ECE-B3AF-58E2C1F22BE2}"/>
              </a:ext>
            </a:extLst>
          </p:cNvPr>
          <p:cNvSpPr>
            <a:spLocks noGrp="1"/>
          </p:cNvSpPr>
          <p:nvPr>
            <p:ph idx="1"/>
          </p:nvPr>
        </p:nvSpPr>
        <p:spPr>
          <a:xfrm>
            <a:off x="5978769" y="407963"/>
            <a:ext cx="5417889" cy="6450037"/>
          </a:xfrm>
        </p:spPr>
        <p:txBody>
          <a:bodyPr anchor="ctr">
            <a:normAutofit/>
          </a:bodyPr>
          <a:lstStyle/>
          <a:p>
            <a:pPr marL="0" indent="0">
              <a:lnSpc>
                <a:spcPct val="107000"/>
              </a:lnSpc>
              <a:spcAft>
                <a:spcPts val="800"/>
              </a:spcAft>
              <a:buNone/>
            </a:pPr>
            <a:r>
              <a:rPr lang="it-IT" sz="2200" dirty="0">
                <a:effectLst/>
                <a:ea typeface="Calibri" panose="020F0502020204030204" pitchFamily="34" charset="0"/>
                <a:cs typeface="Times New Roman" panose="02020603050405020304" pitchFamily="18" charset="0"/>
              </a:rPr>
              <a:t>Le tecnopoli sono una rete di 10 infrastrutture dislocate in 20 località dell'Emilia-Romagna, che organizzano attività e servizi per la ricerca industriale.</a:t>
            </a:r>
          </a:p>
          <a:p>
            <a:pPr marL="0" indent="0">
              <a:lnSpc>
                <a:spcPct val="107000"/>
              </a:lnSpc>
              <a:spcAft>
                <a:spcPts val="800"/>
              </a:spcAft>
              <a:buNone/>
            </a:pPr>
            <a:r>
              <a:rPr lang="it-IT" sz="2200" dirty="0">
                <a:effectLst/>
                <a:ea typeface="Calibri" panose="020F0502020204030204" pitchFamily="34" charset="0"/>
                <a:cs typeface="Times New Roman" panose="02020603050405020304" pitchFamily="18" charset="0"/>
              </a:rPr>
              <a:t>Tecnopoli:</a:t>
            </a:r>
          </a:p>
          <a:p>
            <a:pPr marL="342900" lvl="0" indent="-342900">
              <a:lnSpc>
                <a:spcPct val="107000"/>
              </a:lnSpc>
              <a:buFont typeface="Symbol" panose="05050102010706020507" pitchFamily="18" charset="2"/>
              <a:buChar char=""/>
            </a:pPr>
            <a:r>
              <a:rPr lang="it-IT" sz="2200" dirty="0">
                <a:effectLst/>
                <a:ea typeface="Calibri" panose="020F0502020204030204" pitchFamily="34" charset="0"/>
                <a:cs typeface="Times New Roman" panose="02020603050405020304" pitchFamily="18" charset="0"/>
              </a:rPr>
              <a:t>sono sede dei Laboratori di ricerca industriale della Rete Alta Tecnologia Emilia-Romagna. </a:t>
            </a:r>
          </a:p>
          <a:p>
            <a:pPr marL="342900" lvl="0" indent="-342900">
              <a:lnSpc>
                <a:spcPct val="107000"/>
              </a:lnSpc>
              <a:buFont typeface="Symbol" panose="05050102010706020507" pitchFamily="18" charset="2"/>
              <a:buChar char=""/>
            </a:pPr>
            <a:r>
              <a:rPr lang="it-IT" sz="2200" dirty="0">
                <a:effectLst/>
                <a:ea typeface="Calibri" panose="020F0502020204030204" pitchFamily="34" charset="0"/>
                <a:cs typeface="Times New Roman" panose="02020603050405020304" pitchFamily="18" charset="0"/>
              </a:rPr>
              <a:t>includere servizi per attività di diffusione, dimostrazione e informazione .</a:t>
            </a:r>
          </a:p>
          <a:p>
            <a:pPr marL="342900" lvl="0" indent="-342900">
              <a:lnSpc>
                <a:spcPct val="107000"/>
              </a:lnSpc>
              <a:spcAft>
                <a:spcPts val="800"/>
              </a:spcAft>
              <a:buFont typeface="Symbol" panose="05050102010706020507" pitchFamily="18" charset="2"/>
              <a:buChar char=""/>
            </a:pPr>
            <a:r>
              <a:rPr lang="it-IT" sz="2200" dirty="0">
                <a:effectLst/>
                <a:ea typeface="Calibri" panose="020F0502020204030204" pitchFamily="34" charset="0"/>
                <a:cs typeface="Times New Roman" panose="02020603050405020304" pitchFamily="18" charset="0"/>
              </a:rPr>
              <a:t>promuovere l'incontro tra imprese e ricercatori.</a:t>
            </a:r>
          </a:p>
          <a:p>
            <a:pPr marL="0" indent="0">
              <a:buNone/>
            </a:pPr>
            <a:endParaRPr lang="it-IT" sz="1700" dirty="0">
              <a:solidFill>
                <a:srgbClr val="000000"/>
              </a:solidFill>
            </a:endParaRPr>
          </a:p>
        </p:txBody>
      </p:sp>
    </p:spTree>
    <p:extLst>
      <p:ext uri="{BB962C8B-B14F-4D97-AF65-F5344CB8AC3E}">
        <p14:creationId xmlns:p14="http://schemas.microsoft.com/office/powerpoint/2010/main" val="3582393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045EE67-7416-4018-8C0C-852F6AB08D0D}"/>
              </a:ext>
            </a:extLst>
          </p:cNvPr>
          <p:cNvSpPr>
            <a:spLocks noGrp="1"/>
          </p:cNvSpPr>
          <p:nvPr>
            <p:ph type="title"/>
          </p:nvPr>
        </p:nvSpPr>
        <p:spPr>
          <a:xfrm>
            <a:off x="945503" y="87534"/>
            <a:ext cx="5323715" cy="993265"/>
          </a:xfrm>
        </p:spPr>
        <p:txBody>
          <a:bodyPr anchor="b">
            <a:normAutofit/>
          </a:bodyPr>
          <a:lstStyle/>
          <a:p>
            <a:r>
              <a:rPr lang="it-IT" sz="4000" b="1" dirty="0">
                <a:effectLst>
                  <a:outerShdw blurRad="38100" dist="38100" dir="2700000" algn="tl">
                    <a:srgbClr val="000000">
                      <a:alpha val="43137"/>
                    </a:srgbClr>
                  </a:outerShdw>
                </a:effectLst>
              </a:rPr>
              <a:t>EMILIA’S INFORMATION</a:t>
            </a:r>
          </a:p>
        </p:txBody>
      </p:sp>
      <p:sp>
        <p:nvSpPr>
          <p:cNvPr id="3" name="Segnaposto contenuto 2">
            <a:extLst>
              <a:ext uri="{FF2B5EF4-FFF2-40B4-BE49-F238E27FC236}">
                <a16:creationId xmlns:a16="http://schemas.microsoft.com/office/drawing/2014/main" id="{1B115031-888F-4873-AA20-5822ABD91921}"/>
              </a:ext>
            </a:extLst>
          </p:cNvPr>
          <p:cNvSpPr>
            <a:spLocks noGrp="1"/>
          </p:cNvSpPr>
          <p:nvPr>
            <p:ph idx="1"/>
          </p:nvPr>
        </p:nvSpPr>
        <p:spPr>
          <a:xfrm>
            <a:off x="1136397" y="1331495"/>
            <a:ext cx="5323715" cy="5694947"/>
          </a:xfrm>
        </p:spPr>
        <p:txBody>
          <a:bodyPr anchor="t">
            <a:normAutofit/>
          </a:bodyPr>
          <a:lstStyle/>
          <a:p>
            <a:endParaRPr lang="en-US" sz="500" dirty="0">
              <a:latin typeface="Arial" panose="020B0604020202020204" pitchFamily="34" charset="0"/>
            </a:endParaRPr>
          </a:p>
          <a:p>
            <a:endParaRPr lang="it-IT" sz="500" dirty="0"/>
          </a:p>
        </p:txBody>
      </p:sp>
      <p:sp>
        <p:nvSpPr>
          <p:cNvPr id="46" name="Rectangle 4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magine 4" descr="Immagine che contiene mappa&#10;&#10;Descrizione generata automaticamente">
            <a:extLst>
              <a:ext uri="{FF2B5EF4-FFF2-40B4-BE49-F238E27FC236}">
                <a16:creationId xmlns:a16="http://schemas.microsoft.com/office/drawing/2014/main" id="{AE7E9A8B-33D3-4359-9631-403DE17AB8C4}"/>
              </a:ext>
            </a:extLst>
          </p:cNvPr>
          <p:cNvPicPr>
            <a:picLocks noChangeAspect="1"/>
          </p:cNvPicPr>
          <p:nvPr/>
        </p:nvPicPr>
        <p:blipFill rotWithShape="1">
          <a:blip r:embed="rId2"/>
          <a:srcRect r="1" b="5028"/>
          <a:stretch/>
        </p:blipFill>
        <p:spPr>
          <a:xfrm>
            <a:off x="7075967" y="1080799"/>
            <a:ext cx="4170530" cy="4728294"/>
          </a:xfrm>
          <a:prstGeom prst="rect">
            <a:avLst/>
          </a:prstGeom>
        </p:spPr>
      </p:pic>
      <p:sp>
        <p:nvSpPr>
          <p:cNvPr id="16" name="CasellaDiTesto 15">
            <a:extLst>
              <a:ext uri="{FF2B5EF4-FFF2-40B4-BE49-F238E27FC236}">
                <a16:creationId xmlns:a16="http://schemas.microsoft.com/office/drawing/2014/main" id="{6B5124EE-59F0-48C4-A4D0-85440FBD0F9F}"/>
              </a:ext>
            </a:extLst>
          </p:cNvPr>
          <p:cNvSpPr txBox="1"/>
          <p:nvPr/>
        </p:nvSpPr>
        <p:spPr>
          <a:xfrm>
            <a:off x="1013741" y="1331495"/>
            <a:ext cx="6109854" cy="4801314"/>
          </a:xfrm>
          <a:prstGeom prst="rect">
            <a:avLst/>
          </a:prstGeom>
          <a:noFill/>
        </p:spPr>
        <p:txBody>
          <a:bodyPr wrap="square">
            <a:spAutoFit/>
          </a:bodyPr>
          <a:lstStyle/>
          <a:p>
            <a:r>
              <a:rPr lang="it-IT" b="1" dirty="0"/>
              <a:t>Emilia Romagna</a:t>
            </a:r>
          </a:p>
          <a:p>
            <a:r>
              <a:rPr lang="it-IT" dirty="0"/>
              <a:t>            Regione amministrativa </a:t>
            </a:r>
          </a:p>
          <a:p>
            <a:r>
              <a:rPr lang="it-IT" dirty="0"/>
              <a:t>            A nord dell’Italia</a:t>
            </a:r>
          </a:p>
          <a:p>
            <a:endParaRPr lang="it-IT" dirty="0"/>
          </a:p>
          <a:p>
            <a:r>
              <a:rPr lang="it-IT" dirty="0"/>
              <a:t>            Area di 22,446 km2  </a:t>
            </a:r>
          </a:p>
          <a:p>
            <a:r>
              <a:rPr lang="it-IT" dirty="0"/>
              <a:t>            4,4 milioni di abitanti</a:t>
            </a:r>
          </a:p>
          <a:p>
            <a:r>
              <a:rPr lang="it-IT" dirty="0"/>
              <a:t>            Capoluogo di regione: Bologna</a:t>
            </a:r>
          </a:p>
          <a:p>
            <a:endParaRPr lang="it-IT" dirty="0"/>
          </a:p>
          <a:p>
            <a:r>
              <a:rPr lang="it-IT" b="1" dirty="0"/>
              <a:t>Province</a:t>
            </a:r>
          </a:p>
          <a:p>
            <a:pPr marL="285750" indent="-285750">
              <a:buFont typeface="Arial" panose="020B0604020202020204" pitchFamily="34" charset="0"/>
              <a:buChar char="•"/>
            </a:pPr>
            <a:r>
              <a:rPr lang="it-IT" dirty="0"/>
              <a:t>Piacenza                         </a:t>
            </a:r>
          </a:p>
          <a:p>
            <a:pPr marL="285750" indent="-285750">
              <a:buFont typeface="Arial" panose="020B0604020202020204" pitchFamily="34" charset="0"/>
              <a:buChar char="•"/>
            </a:pPr>
            <a:r>
              <a:rPr lang="it-IT" dirty="0"/>
              <a:t>Parma</a:t>
            </a:r>
          </a:p>
          <a:p>
            <a:pPr marL="285750" indent="-285750">
              <a:buFont typeface="Arial" panose="020B0604020202020204" pitchFamily="34" charset="0"/>
              <a:buChar char="•"/>
            </a:pPr>
            <a:r>
              <a:rPr lang="it-IT" dirty="0"/>
              <a:t>Reggio Emilia</a:t>
            </a:r>
          </a:p>
          <a:p>
            <a:pPr marL="285750" indent="-285750">
              <a:buFont typeface="Arial" panose="020B0604020202020204" pitchFamily="34" charset="0"/>
              <a:buChar char="•"/>
            </a:pPr>
            <a:r>
              <a:rPr lang="it-IT" dirty="0"/>
              <a:t>Modena</a:t>
            </a:r>
          </a:p>
          <a:p>
            <a:pPr marL="285750" indent="-285750">
              <a:buFont typeface="Arial" panose="020B0604020202020204" pitchFamily="34" charset="0"/>
              <a:buChar char="•"/>
            </a:pPr>
            <a:r>
              <a:rPr lang="it-IT" dirty="0"/>
              <a:t>Ferrara</a:t>
            </a:r>
          </a:p>
          <a:p>
            <a:pPr marL="285750" indent="-285750">
              <a:buFont typeface="Arial" panose="020B0604020202020204" pitchFamily="34" charset="0"/>
              <a:buChar char="•"/>
            </a:pPr>
            <a:r>
              <a:rPr lang="it-IT" dirty="0"/>
              <a:t>Ravenna</a:t>
            </a:r>
          </a:p>
          <a:p>
            <a:pPr marL="285750" indent="-285750">
              <a:buFont typeface="Arial" panose="020B0604020202020204" pitchFamily="34" charset="0"/>
              <a:buChar char="•"/>
            </a:pPr>
            <a:r>
              <a:rPr lang="it-IT" dirty="0"/>
              <a:t>Forlì-Cesena</a:t>
            </a:r>
          </a:p>
          <a:p>
            <a:pPr marL="285750" indent="-285750">
              <a:buFont typeface="Arial" panose="020B0604020202020204" pitchFamily="34" charset="0"/>
              <a:buChar char="•"/>
            </a:pPr>
            <a:r>
              <a:rPr lang="it-IT" dirty="0"/>
              <a:t>Rimini</a:t>
            </a:r>
          </a:p>
        </p:txBody>
      </p:sp>
      <p:cxnSp>
        <p:nvCxnSpPr>
          <p:cNvPr id="9" name="Connettore 2 8">
            <a:extLst>
              <a:ext uri="{FF2B5EF4-FFF2-40B4-BE49-F238E27FC236}">
                <a16:creationId xmlns:a16="http://schemas.microsoft.com/office/drawing/2014/main" id="{1259F686-E54E-44EE-B9E3-6BCCBF2A0BF3}"/>
              </a:ext>
            </a:extLst>
          </p:cNvPr>
          <p:cNvCxnSpPr>
            <a:cxnSpLocks/>
          </p:cNvCxnSpPr>
          <p:nvPr/>
        </p:nvCxnSpPr>
        <p:spPr>
          <a:xfrm>
            <a:off x="945503" y="1822802"/>
            <a:ext cx="69868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Connettore 2 11">
            <a:extLst>
              <a:ext uri="{FF2B5EF4-FFF2-40B4-BE49-F238E27FC236}">
                <a16:creationId xmlns:a16="http://schemas.microsoft.com/office/drawing/2014/main" id="{219879E6-F4D7-4637-BFC9-A310A0BBDFAF}"/>
              </a:ext>
            </a:extLst>
          </p:cNvPr>
          <p:cNvCxnSpPr>
            <a:cxnSpLocks/>
          </p:cNvCxnSpPr>
          <p:nvPr/>
        </p:nvCxnSpPr>
        <p:spPr>
          <a:xfrm>
            <a:off x="945503" y="2103719"/>
            <a:ext cx="70041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nettore 2 16">
            <a:extLst>
              <a:ext uri="{FF2B5EF4-FFF2-40B4-BE49-F238E27FC236}">
                <a16:creationId xmlns:a16="http://schemas.microsoft.com/office/drawing/2014/main" id="{8C3D3DE5-600D-4EB4-B001-8E7C04B6E482}"/>
              </a:ext>
            </a:extLst>
          </p:cNvPr>
          <p:cNvCxnSpPr>
            <a:cxnSpLocks/>
          </p:cNvCxnSpPr>
          <p:nvPr/>
        </p:nvCxnSpPr>
        <p:spPr>
          <a:xfrm>
            <a:off x="930614" y="2660073"/>
            <a:ext cx="71530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nettore 2 18">
            <a:extLst>
              <a:ext uri="{FF2B5EF4-FFF2-40B4-BE49-F238E27FC236}">
                <a16:creationId xmlns:a16="http://schemas.microsoft.com/office/drawing/2014/main" id="{FA5041EB-715C-4C95-8E81-FFCA49305A29}"/>
              </a:ext>
            </a:extLst>
          </p:cNvPr>
          <p:cNvCxnSpPr>
            <a:cxnSpLocks/>
          </p:cNvCxnSpPr>
          <p:nvPr/>
        </p:nvCxnSpPr>
        <p:spPr>
          <a:xfrm>
            <a:off x="945503" y="2892829"/>
            <a:ext cx="70041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nettore 2 20">
            <a:extLst>
              <a:ext uri="{FF2B5EF4-FFF2-40B4-BE49-F238E27FC236}">
                <a16:creationId xmlns:a16="http://schemas.microsoft.com/office/drawing/2014/main" id="{289DDBBE-D927-4C55-BF0C-7B733B56BB0A}"/>
              </a:ext>
            </a:extLst>
          </p:cNvPr>
          <p:cNvCxnSpPr>
            <a:cxnSpLocks/>
          </p:cNvCxnSpPr>
          <p:nvPr/>
        </p:nvCxnSpPr>
        <p:spPr>
          <a:xfrm>
            <a:off x="945503" y="3158836"/>
            <a:ext cx="70041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12597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CEC8F3-19CB-7D47-8D51-ED313DE4540E}"/>
              </a:ext>
            </a:extLst>
          </p:cNvPr>
          <p:cNvSpPr>
            <a:spLocks noGrp="1"/>
          </p:cNvSpPr>
          <p:nvPr>
            <p:ph type="title"/>
          </p:nvPr>
        </p:nvSpPr>
        <p:spPr>
          <a:xfrm>
            <a:off x="4965430" y="629268"/>
            <a:ext cx="6586491" cy="1286160"/>
          </a:xfrm>
          <a:solidFill>
            <a:schemeClr val="bg1"/>
          </a:solidFill>
        </p:spPr>
        <p:txBody>
          <a:bodyPr anchor="b">
            <a:normAutofit/>
          </a:bodyPr>
          <a:lstStyle/>
          <a:p>
            <a:pPr algn="ctr"/>
            <a:r>
              <a:rPr lang="it-IT" sz="4100" b="1" dirty="0"/>
              <a:t>WORKING IN A PUBLISHING HOUSE</a:t>
            </a:r>
          </a:p>
        </p:txBody>
      </p:sp>
      <p:sp>
        <p:nvSpPr>
          <p:cNvPr id="21" name="Segnaposto contenuto 2">
            <a:extLst>
              <a:ext uri="{FF2B5EF4-FFF2-40B4-BE49-F238E27FC236}">
                <a16:creationId xmlns:a16="http://schemas.microsoft.com/office/drawing/2014/main" id="{885DBC64-441A-49BB-9B3A-E13F07D89706}"/>
              </a:ext>
            </a:extLst>
          </p:cNvPr>
          <p:cNvSpPr>
            <a:spLocks noGrp="1"/>
          </p:cNvSpPr>
          <p:nvPr>
            <p:ph idx="1"/>
          </p:nvPr>
        </p:nvSpPr>
        <p:spPr>
          <a:xfrm>
            <a:off x="4965431" y="2438400"/>
            <a:ext cx="6586489" cy="3785419"/>
          </a:xfrm>
          <a:solidFill>
            <a:schemeClr val="bg1"/>
          </a:solidFill>
        </p:spPr>
        <p:txBody>
          <a:bodyPr>
            <a:normAutofit lnSpcReduction="10000"/>
          </a:bodyPr>
          <a:lstStyle/>
          <a:p>
            <a:pPr marL="0" indent="0">
              <a:buNone/>
            </a:pPr>
            <a:endParaRPr lang="en-GB" sz="1700" dirty="0"/>
          </a:p>
          <a:p>
            <a:pPr marL="0" indent="0">
              <a:buNone/>
            </a:pPr>
            <a:r>
              <a:rPr lang="en-GB" sz="1800" dirty="0"/>
              <a:t>Publicists can work in various media fields, as well as in the corporate world. In book publishing, a publicist usually works for a publishing house and is tasked with getting press attention for the books and authors that the house publishes. If you're interested in dealing with many different types of people, complex situations and you love reading, being a </a:t>
            </a:r>
            <a:r>
              <a:rPr lang="en-GB" sz="1800" dirty="0">
                <a:hlinkClick r:id="rId2">
                  <a:extLst>
                    <a:ext uri="{A12FA001-AC4F-418D-AE19-62706E023703}">
                      <ahyp:hlinkClr xmlns:ahyp="http://schemas.microsoft.com/office/drawing/2018/hyperlinkcolor" val="tx"/>
                    </a:ext>
                  </a:extLst>
                </a:hlinkClick>
              </a:rPr>
              <a:t>publicist</a:t>
            </a:r>
            <a:r>
              <a:rPr lang="en-GB" sz="1800" dirty="0"/>
              <a:t> at a publishing house might be a good fit.</a:t>
            </a:r>
          </a:p>
          <a:p>
            <a:pPr marL="0" indent="0">
              <a:buNone/>
            </a:pPr>
            <a:r>
              <a:rPr lang="en-GB" sz="1800" dirty="0"/>
              <a:t>Publicists usually work directly with authors and agencies while pitching books and building relationships with reviewers, websites, media outlets, and literary scenes. Once in a while publicists may have to demonstrate exceptional skills in </a:t>
            </a:r>
            <a:r>
              <a:rPr lang="en-GB" sz="1800" dirty="0">
                <a:hlinkClick r:id="rId3">
                  <a:extLst>
                    <a:ext uri="{A12FA001-AC4F-418D-AE19-62706E023703}">
                      <ahyp:hlinkClr xmlns:ahyp="http://schemas.microsoft.com/office/drawing/2018/hyperlinkcolor" val="tx"/>
                    </a:ext>
                  </a:extLst>
                </a:hlinkClick>
              </a:rPr>
              <a:t>crisis management</a:t>
            </a:r>
            <a:r>
              <a:rPr lang="en-GB" sz="1800" dirty="0"/>
              <a:t> and damage control if an author or publishing house gets themselves in some hot water with the press or the public. </a:t>
            </a:r>
          </a:p>
          <a:p>
            <a:endParaRPr lang="it-IT" sz="1700" dirty="0"/>
          </a:p>
        </p:txBody>
      </p:sp>
      <p:pic>
        <p:nvPicPr>
          <p:cNvPr id="13" name="Picture 12" descr="Abstract blurred public library with bookshelves">
            <a:extLst>
              <a:ext uri="{FF2B5EF4-FFF2-40B4-BE49-F238E27FC236}">
                <a16:creationId xmlns:a16="http://schemas.microsoft.com/office/drawing/2014/main" id="{80AEE054-8ADA-4DB4-8EA4-BF0FF3F3E19B}"/>
              </a:ext>
            </a:extLst>
          </p:cNvPr>
          <p:cNvPicPr>
            <a:picLocks noChangeAspect="1"/>
          </p:cNvPicPr>
          <p:nvPr/>
        </p:nvPicPr>
        <p:blipFill rotWithShape="1">
          <a:blip r:embed="rId4"/>
          <a:srcRect l="16271" r="38610" b="-1"/>
          <a:stretch/>
        </p:blipFill>
        <p:spPr>
          <a:xfrm>
            <a:off x="20" y="10"/>
            <a:ext cx="4635571" cy="6857990"/>
          </a:xfrm>
          <a:prstGeom prst="rect">
            <a:avLst/>
          </a:prstGeom>
          <a:effectLst/>
        </p:spPr>
      </p:pic>
      <p:cxnSp>
        <p:nvCxnSpPr>
          <p:cNvPr id="1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3A9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992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CEC8F3-19CB-7D47-8D51-ED313DE4540E}"/>
              </a:ext>
            </a:extLst>
          </p:cNvPr>
          <p:cNvSpPr>
            <a:spLocks noGrp="1"/>
          </p:cNvSpPr>
          <p:nvPr>
            <p:ph type="title"/>
          </p:nvPr>
        </p:nvSpPr>
        <p:spPr>
          <a:xfrm>
            <a:off x="4965430" y="629268"/>
            <a:ext cx="6586491" cy="1286160"/>
          </a:xfrm>
          <a:solidFill>
            <a:schemeClr val="bg1"/>
          </a:solidFill>
        </p:spPr>
        <p:txBody>
          <a:bodyPr anchor="b">
            <a:normAutofit/>
          </a:bodyPr>
          <a:lstStyle/>
          <a:p>
            <a:pPr algn="ctr"/>
            <a:r>
              <a:rPr lang="it-IT" sz="4100" b="1" dirty="0"/>
              <a:t>LAVORARE IN UNA CASA EDITRICE</a:t>
            </a:r>
          </a:p>
        </p:txBody>
      </p:sp>
      <p:sp>
        <p:nvSpPr>
          <p:cNvPr id="21" name="Segnaposto contenuto 2">
            <a:extLst>
              <a:ext uri="{FF2B5EF4-FFF2-40B4-BE49-F238E27FC236}">
                <a16:creationId xmlns:a16="http://schemas.microsoft.com/office/drawing/2014/main" id="{885DBC64-441A-49BB-9B3A-E13F07D89706}"/>
              </a:ext>
            </a:extLst>
          </p:cNvPr>
          <p:cNvSpPr>
            <a:spLocks noGrp="1"/>
          </p:cNvSpPr>
          <p:nvPr>
            <p:ph idx="1"/>
          </p:nvPr>
        </p:nvSpPr>
        <p:spPr>
          <a:xfrm>
            <a:off x="4965431" y="2438400"/>
            <a:ext cx="6586489" cy="3785419"/>
          </a:xfrm>
          <a:solidFill>
            <a:schemeClr val="bg1"/>
          </a:solidFill>
        </p:spPr>
        <p:txBody>
          <a:bodyPr>
            <a:normAutofit fontScale="77500" lnSpcReduction="20000"/>
          </a:bodyPr>
          <a:lstStyle/>
          <a:p>
            <a:pPr marL="0" indent="0">
              <a:lnSpc>
                <a:spcPct val="107000"/>
              </a:lnSpc>
              <a:spcAft>
                <a:spcPts val="800"/>
              </a:spcAft>
              <a:buNone/>
            </a:pPr>
            <a:r>
              <a:rPr lang="it-IT" sz="2300" dirty="0">
                <a:effectLst/>
                <a:ea typeface="Calibri" panose="020F0502020204030204" pitchFamily="34" charset="0"/>
                <a:cs typeface="Times New Roman" panose="02020603050405020304" pitchFamily="18" charset="0"/>
              </a:rPr>
              <a:t>I pubblicisti possono lavorare in vari settori dei media, così come nel mondo aziendale. Nell'editoria di libri, un pubblicista di solito lavora per una casa editrice e ha il compito di ottenere l'attenzione della stampa per i libri e gli autori che la casa pubblica. Se siete interessati a trattare con molti diversi tipi di persone, situazioni complesse e ami leggere, essere un pubblicista in una casa editrice potrebbe essere una buona misura.</a:t>
            </a:r>
          </a:p>
          <a:p>
            <a:pPr marL="0" indent="0">
              <a:lnSpc>
                <a:spcPct val="107000"/>
              </a:lnSpc>
              <a:spcAft>
                <a:spcPts val="800"/>
              </a:spcAft>
              <a:buNone/>
            </a:pPr>
            <a:r>
              <a:rPr lang="it-IT" sz="2300" dirty="0">
                <a:effectLst/>
                <a:ea typeface="Calibri" panose="020F0502020204030204" pitchFamily="34" charset="0"/>
                <a:cs typeface="Times New Roman" panose="02020603050405020304" pitchFamily="18" charset="0"/>
              </a:rPr>
              <a:t>I pubblicisti di solito lavorano direttamente con gli autori e le agenzie, mentre la costruzione di relazioni con i recensori, siti web, media e scene letterarie. Di tanto in tanto i pubblicitari possono dovere dimostrare le abilità eccezionali nell'amministrazione di crisi e nel controllo di danno se un autore o una casa editrice si ottiene in una certa acqua calda con la stampa o il pubblico.</a:t>
            </a:r>
          </a:p>
          <a:p>
            <a:pPr marL="0" indent="0">
              <a:buNone/>
            </a:pPr>
            <a:endParaRPr lang="en-GB" sz="1700" dirty="0"/>
          </a:p>
        </p:txBody>
      </p:sp>
      <p:pic>
        <p:nvPicPr>
          <p:cNvPr id="13" name="Picture 12" descr="Abstract blurred public library with bookshelves">
            <a:extLst>
              <a:ext uri="{FF2B5EF4-FFF2-40B4-BE49-F238E27FC236}">
                <a16:creationId xmlns:a16="http://schemas.microsoft.com/office/drawing/2014/main" id="{80AEE054-8ADA-4DB4-8EA4-BF0FF3F3E19B}"/>
              </a:ext>
            </a:extLst>
          </p:cNvPr>
          <p:cNvPicPr>
            <a:picLocks noChangeAspect="1"/>
          </p:cNvPicPr>
          <p:nvPr/>
        </p:nvPicPr>
        <p:blipFill rotWithShape="1">
          <a:blip r:embed="rId2"/>
          <a:srcRect l="16271" r="38610" b="-1"/>
          <a:stretch/>
        </p:blipFill>
        <p:spPr>
          <a:xfrm>
            <a:off x="20" y="10"/>
            <a:ext cx="4635571" cy="6857990"/>
          </a:xfrm>
          <a:prstGeom prst="rect">
            <a:avLst/>
          </a:prstGeom>
          <a:effectLst/>
        </p:spPr>
      </p:pic>
      <p:cxnSp>
        <p:nvCxnSpPr>
          <p:cNvPr id="1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3A9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442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96D6C1E9-EBBC-4D4C-B794-C71B450AB78B}"/>
              </a:ext>
            </a:extLst>
          </p:cNvPr>
          <p:cNvPicPr>
            <a:picLocks noChangeAspect="1"/>
          </p:cNvPicPr>
          <p:nvPr/>
        </p:nvPicPr>
        <p:blipFill rotWithShape="1">
          <a:blip r:embed="rId2"/>
          <a:srcRect t="12156" r="9091" b="6026"/>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68C2AB7-66A0-42F4-941D-59017D6C98D2}"/>
              </a:ext>
            </a:extLst>
          </p:cNvPr>
          <p:cNvSpPr>
            <a:spLocks noGrp="1"/>
          </p:cNvSpPr>
          <p:nvPr>
            <p:ph type="title"/>
          </p:nvPr>
        </p:nvSpPr>
        <p:spPr>
          <a:xfrm>
            <a:off x="594109" y="351657"/>
            <a:ext cx="6619811" cy="1344975"/>
          </a:xfrm>
        </p:spPr>
        <p:txBody>
          <a:bodyPr>
            <a:normAutofit/>
          </a:bodyPr>
          <a:lstStyle/>
          <a:p>
            <a:r>
              <a:rPr lang="it-IT" sz="3200" b="1" dirty="0"/>
              <a:t>MAIN PUBLISHING HOUSES EMILIA-ROMAGNA</a:t>
            </a:r>
          </a:p>
        </p:txBody>
      </p:sp>
      <p:sp>
        <p:nvSpPr>
          <p:cNvPr id="3" name="Segnaposto contenuto 2">
            <a:extLst>
              <a:ext uri="{FF2B5EF4-FFF2-40B4-BE49-F238E27FC236}">
                <a16:creationId xmlns:a16="http://schemas.microsoft.com/office/drawing/2014/main" id="{E39207FF-FEB1-4567-A474-099862A75BA1}"/>
              </a:ext>
            </a:extLst>
          </p:cNvPr>
          <p:cNvSpPr>
            <a:spLocks noGrp="1"/>
          </p:cNvSpPr>
          <p:nvPr>
            <p:ph idx="1"/>
          </p:nvPr>
        </p:nvSpPr>
        <p:spPr>
          <a:xfrm>
            <a:off x="594109" y="1696632"/>
            <a:ext cx="6620505" cy="4405338"/>
          </a:xfrm>
        </p:spPr>
        <p:txBody>
          <a:bodyPr>
            <a:normAutofit/>
          </a:bodyPr>
          <a:lstStyle/>
          <a:p>
            <a:r>
              <a:rPr lang="it-IT" sz="1400" dirty="0"/>
              <a:t>Publishing </a:t>
            </a:r>
            <a:r>
              <a:rPr lang="it-IT" sz="1400" dirty="0" err="1"/>
              <a:t>houses</a:t>
            </a:r>
            <a:r>
              <a:rPr lang="it-IT" sz="1400" dirty="0"/>
              <a:t> MGM, </a:t>
            </a:r>
            <a:r>
              <a:rPr lang="it-IT" sz="1400" dirty="0" err="1"/>
              <a:t>Valsamoggia</a:t>
            </a:r>
            <a:r>
              <a:rPr lang="it-IT" sz="1400" dirty="0"/>
              <a:t> (BO)</a:t>
            </a:r>
          </a:p>
          <a:p>
            <a:r>
              <a:rPr lang="it-IT" sz="1400" dirty="0"/>
              <a:t>Edizioni del Borgo s.r.l. Publishing house, Casalecchio di Reno (BO)</a:t>
            </a:r>
          </a:p>
          <a:p>
            <a:r>
              <a:rPr lang="it-IT" sz="1400" dirty="0"/>
              <a:t>Edizioni Il Fiorino, Modena (MO)</a:t>
            </a:r>
          </a:p>
          <a:p>
            <a:r>
              <a:rPr lang="it-IT" sz="1400" dirty="0"/>
              <a:t>IFRA Institute for Training and Applied </a:t>
            </a:r>
            <a:r>
              <a:rPr lang="it-IT" sz="1400" dirty="0" err="1"/>
              <a:t>Research</a:t>
            </a:r>
            <a:r>
              <a:rPr lang="it-IT" sz="1400" dirty="0"/>
              <a:t>, Bologna (BO)</a:t>
            </a:r>
          </a:p>
          <a:p>
            <a:r>
              <a:rPr lang="it-IT" sz="1400" dirty="0"/>
              <a:t>Patron Editore s.r.l., Granarolo Dell'Emilia (BO)</a:t>
            </a:r>
          </a:p>
          <a:p>
            <a:pPr marL="0" indent="0">
              <a:buNone/>
            </a:pPr>
            <a:endParaRPr lang="it-IT" sz="1400" dirty="0"/>
          </a:p>
          <a:p>
            <a:pPr marL="0" indent="0">
              <a:buNone/>
            </a:pPr>
            <a:r>
              <a:rPr lang="it-IT" sz="1600" b="1" dirty="0" err="1"/>
              <a:t>Specific</a:t>
            </a:r>
            <a:r>
              <a:rPr lang="it-IT" sz="1600" b="1" dirty="0"/>
              <a:t> publishing </a:t>
            </a:r>
            <a:r>
              <a:rPr lang="it-IT" sz="1600" b="1" dirty="0" err="1"/>
              <a:t>houses</a:t>
            </a:r>
            <a:r>
              <a:rPr lang="it-IT" sz="1600" b="1" dirty="0"/>
              <a:t>:</a:t>
            </a:r>
          </a:p>
          <a:p>
            <a:r>
              <a:rPr lang="it-IT" sz="1400" dirty="0"/>
              <a:t>ABRECORD EDIZIONI MUSICALI S.N.C. (Music publishing </a:t>
            </a:r>
            <a:r>
              <a:rPr lang="it-IT" sz="1400" dirty="0" err="1"/>
              <a:t>houses</a:t>
            </a:r>
            <a:r>
              <a:rPr lang="it-IT" sz="1400" dirty="0"/>
              <a:t>)</a:t>
            </a:r>
          </a:p>
          <a:p>
            <a:r>
              <a:rPr lang="it-IT" sz="1400" dirty="0"/>
              <a:t>ECOMMERCE (Electronic and multimedia publishing)</a:t>
            </a:r>
          </a:p>
          <a:p>
            <a:r>
              <a:rPr lang="it-IT" sz="1400" dirty="0"/>
              <a:t>INFO360 (Electronic and multimedia publishing)</a:t>
            </a:r>
          </a:p>
          <a:p>
            <a:r>
              <a:rPr lang="it-IT" sz="1400" dirty="0"/>
              <a:t>GIUFFRÈ FRANCIS LEFEBVRE - AGENZIA DI BOLOGNA (Libraries - Books - </a:t>
            </a:r>
            <a:r>
              <a:rPr lang="it-IT" sz="1400" dirty="0" err="1"/>
              <a:t>deposit</a:t>
            </a:r>
            <a:r>
              <a:rPr lang="it-IT" sz="1400" dirty="0"/>
              <a:t> </a:t>
            </a:r>
            <a:r>
              <a:rPr lang="it-IT" sz="1400" dirty="0" err="1"/>
              <a:t>agencies</a:t>
            </a:r>
            <a:r>
              <a:rPr lang="it-IT" sz="1400" dirty="0"/>
              <a:t> - Electronic and multimedia publishing)</a:t>
            </a:r>
          </a:p>
          <a:p>
            <a:r>
              <a:rPr lang="it-IT" sz="1400" dirty="0"/>
              <a:t>ASSIST GROUP SRL (Publishing </a:t>
            </a:r>
            <a:r>
              <a:rPr lang="it-IT" sz="1400" dirty="0" err="1"/>
              <a:t>houses</a:t>
            </a:r>
            <a:r>
              <a:rPr lang="it-IT" sz="1400" dirty="0"/>
              <a:t> - Marketing and market </a:t>
            </a:r>
            <a:r>
              <a:rPr lang="it-IT" sz="1400" dirty="0" err="1"/>
              <a:t>research</a:t>
            </a:r>
            <a:r>
              <a:rPr lang="it-IT" sz="1400" dirty="0"/>
              <a:t> - </a:t>
            </a:r>
            <a:r>
              <a:rPr lang="it-IT" sz="1400" dirty="0" err="1"/>
              <a:t>Congresses</a:t>
            </a:r>
            <a:r>
              <a:rPr lang="it-IT" sz="1400" dirty="0"/>
              <a:t> and conferences - </a:t>
            </a:r>
            <a:r>
              <a:rPr lang="it-IT" sz="1400" dirty="0" err="1"/>
              <a:t>organization</a:t>
            </a:r>
            <a:r>
              <a:rPr lang="it-IT" sz="1400" dirty="0"/>
              <a:t> of events)</a:t>
            </a:r>
          </a:p>
          <a:p>
            <a:endParaRPr lang="it-IT" sz="1400" dirty="0"/>
          </a:p>
        </p:txBody>
      </p:sp>
    </p:spTree>
    <p:extLst>
      <p:ext uri="{BB962C8B-B14F-4D97-AF65-F5344CB8AC3E}">
        <p14:creationId xmlns:p14="http://schemas.microsoft.com/office/powerpoint/2010/main" val="2396450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96D6C1E9-EBBC-4D4C-B794-C71B450AB78B}"/>
              </a:ext>
            </a:extLst>
          </p:cNvPr>
          <p:cNvPicPr>
            <a:picLocks noChangeAspect="1"/>
          </p:cNvPicPr>
          <p:nvPr/>
        </p:nvPicPr>
        <p:blipFill rotWithShape="1">
          <a:blip r:embed="rId2"/>
          <a:srcRect t="12156" r="9091" b="6026"/>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68C2AB7-66A0-42F4-941D-59017D6C98D2}"/>
              </a:ext>
            </a:extLst>
          </p:cNvPr>
          <p:cNvSpPr>
            <a:spLocks noGrp="1"/>
          </p:cNvSpPr>
          <p:nvPr>
            <p:ph type="title"/>
          </p:nvPr>
        </p:nvSpPr>
        <p:spPr>
          <a:xfrm>
            <a:off x="594109" y="351657"/>
            <a:ext cx="6619811" cy="1344975"/>
          </a:xfrm>
        </p:spPr>
        <p:txBody>
          <a:bodyPr>
            <a:normAutofit/>
          </a:bodyPr>
          <a:lstStyle/>
          <a:p>
            <a:r>
              <a:rPr lang="it-IT" sz="3200" b="1" dirty="0"/>
              <a:t>PRINCIPALI CASE EDITRICI IN EMILIA-ROMAGNA</a:t>
            </a:r>
          </a:p>
        </p:txBody>
      </p:sp>
      <p:sp>
        <p:nvSpPr>
          <p:cNvPr id="3" name="Segnaposto contenuto 2">
            <a:extLst>
              <a:ext uri="{FF2B5EF4-FFF2-40B4-BE49-F238E27FC236}">
                <a16:creationId xmlns:a16="http://schemas.microsoft.com/office/drawing/2014/main" id="{E39207FF-FEB1-4567-A474-099862A75BA1}"/>
              </a:ext>
            </a:extLst>
          </p:cNvPr>
          <p:cNvSpPr>
            <a:spLocks noGrp="1"/>
          </p:cNvSpPr>
          <p:nvPr>
            <p:ph idx="1"/>
          </p:nvPr>
        </p:nvSpPr>
        <p:spPr>
          <a:xfrm>
            <a:off x="594109" y="1696632"/>
            <a:ext cx="6620505" cy="4405338"/>
          </a:xfrm>
        </p:spPr>
        <p:txBody>
          <a:bodyPr>
            <a:normAutofit/>
          </a:bodyPr>
          <a:lstStyle/>
          <a:p>
            <a:r>
              <a:rPr lang="it-IT" sz="1400" dirty="0"/>
              <a:t>Case Editrici MGM, </a:t>
            </a:r>
            <a:r>
              <a:rPr lang="it-IT" sz="1400" dirty="0" err="1"/>
              <a:t>Valsamoggia</a:t>
            </a:r>
            <a:r>
              <a:rPr lang="it-IT" sz="1400" dirty="0"/>
              <a:t> (BO)</a:t>
            </a:r>
          </a:p>
          <a:p>
            <a:r>
              <a:rPr lang="it-IT" sz="1400" dirty="0"/>
              <a:t>Edizioni del Borgo s.r.l. Casa Editrice, Casalecchio di Reno (BO)</a:t>
            </a:r>
          </a:p>
          <a:p>
            <a:r>
              <a:rPr lang="it-IT" sz="1400" dirty="0"/>
              <a:t>Edizioni Il Fiorino, Modena (MO)</a:t>
            </a:r>
          </a:p>
          <a:p>
            <a:r>
              <a:rPr lang="it-IT" sz="1400" dirty="0"/>
              <a:t>IFRA Istituto per la Formazione e la Ricerca Applicata, Bologna (BO)</a:t>
            </a:r>
          </a:p>
          <a:p>
            <a:r>
              <a:rPr lang="it-IT" sz="1400" dirty="0"/>
              <a:t>Patron Editore s.r.l., Granarolo Dell’Emilia (BO)</a:t>
            </a:r>
          </a:p>
          <a:p>
            <a:pPr marL="0" indent="0">
              <a:buNone/>
            </a:pPr>
            <a:endParaRPr lang="it-IT" sz="1400" dirty="0"/>
          </a:p>
          <a:p>
            <a:pPr marL="0" indent="0">
              <a:buNone/>
            </a:pPr>
            <a:r>
              <a:rPr lang="it-IT" sz="1600" b="1" dirty="0"/>
              <a:t>Case editrici specifiche:</a:t>
            </a:r>
          </a:p>
          <a:p>
            <a:r>
              <a:rPr lang="it-IT" sz="1400" dirty="0"/>
              <a:t>ABRECORD EDIZIONI MUSICALI S.N.C. (Case editrici musicali)</a:t>
            </a:r>
          </a:p>
          <a:p>
            <a:r>
              <a:rPr lang="it-IT" sz="1400" dirty="0"/>
              <a:t>ECOMMERCE (Editoria elettronica e multimediale)</a:t>
            </a:r>
          </a:p>
          <a:p>
            <a:r>
              <a:rPr lang="it-IT" sz="1400" dirty="0"/>
              <a:t>INFO360 (Editoria elettronica e multimediale)</a:t>
            </a:r>
          </a:p>
          <a:p>
            <a:r>
              <a:rPr lang="it-IT" sz="1400" dirty="0"/>
              <a:t>GIUFFRÈ FRANCIS LEFEBVRE - AGENZIA DI BOLOGNA (Librerie - Libri - agenzie deposito - Editoria elettronica e multimediale)</a:t>
            </a:r>
          </a:p>
          <a:p>
            <a:r>
              <a:rPr lang="it-IT" sz="1400" dirty="0"/>
              <a:t>ASSIST GROUP SRL (Case editrici - Marketing e ricerche di mercato - Congressi e conferenze - organizzazione eventi)</a:t>
            </a:r>
          </a:p>
        </p:txBody>
      </p:sp>
    </p:spTree>
    <p:extLst>
      <p:ext uri="{BB962C8B-B14F-4D97-AF65-F5344CB8AC3E}">
        <p14:creationId xmlns:p14="http://schemas.microsoft.com/office/powerpoint/2010/main" val="2157522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42AC908-67A4-4CC3-9472-9DD9F00BD9F2}"/>
              </a:ext>
            </a:extLst>
          </p:cNvPr>
          <p:cNvPicPr>
            <a:picLocks noChangeAspect="1"/>
          </p:cNvPicPr>
          <p:nvPr/>
        </p:nvPicPr>
        <p:blipFill rotWithShape="1">
          <a:blip r:embed="rId2"/>
          <a:srcRect r="8022" b="-1"/>
          <a:stretch/>
        </p:blipFill>
        <p:spPr>
          <a:xfrm>
            <a:off x="20" y="10"/>
            <a:ext cx="12188932" cy="6857990"/>
          </a:xfrm>
          <a:prstGeom prst="rect">
            <a:avLst/>
          </a:prstGeom>
        </p:spPr>
      </p:pic>
      <p:sp>
        <p:nvSpPr>
          <p:cNvPr id="13" name="Freeform: Shape 8">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25E34E39-9458-46C3-B399-68BCFD8EAB79}"/>
              </a:ext>
            </a:extLst>
          </p:cNvPr>
          <p:cNvSpPr>
            <a:spLocks noGrp="1"/>
          </p:cNvSpPr>
          <p:nvPr>
            <p:ph type="title"/>
          </p:nvPr>
        </p:nvSpPr>
        <p:spPr>
          <a:xfrm>
            <a:off x="618062" y="4185749"/>
            <a:ext cx="9265771" cy="622836"/>
          </a:xfrm>
        </p:spPr>
        <p:txBody>
          <a:bodyPr>
            <a:normAutofit/>
          </a:bodyPr>
          <a:lstStyle/>
          <a:p>
            <a:r>
              <a:rPr lang="it-IT" sz="3600" dirty="0"/>
              <a:t>PUBLISHING AND COVID</a:t>
            </a:r>
          </a:p>
        </p:txBody>
      </p:sp>
      <p:sp>
        <p:nvSpPr>
          <p:cNvPr id="3" name="Segnaposto contenuto 2">
            <a:extLst>
              <a:ext uri="{FF2B5EF4-FFF2-40B4-BE49-F238E27FC236}">
                <a16:creationId xmlns:a16="http://schemas.microsoft.com/office/drawing/2014/main" id="{02EA0A7E-771C-4CE8-A38B-E4B5A32A56BB}"/>
              </a:ext>
            </a:extLst>
          </p:cNvPr>
          <p:cNvSpPr>
            <a:spLocks noGrp="1"/>
          </p:cNvSpPr>
          <p:nvPr>
            <p:ph idx="1"/>
          </p:nvPr>
        </p:nvSpPr>
        <p:spPr>
          <a:xfrm>
            <a:off x="618063" y="4856921"/>
            <a:ext cx="9565028" cy="1249240"/>
          </a:xfrm>
        </p:spPr>
        <p:txBody>
          <a:bodyPr>
            <a:normAutofit/>
          </a:bodyPr>
          <a:lstStyle/>
          <a:p>
            <a:pPr marL="0" indent="0">
              <a:buNone/>
            </a:pPr>
            <a:r>
              <a:rPr lang="en-US" sz="1800" dirty="0"/>
              <a:t>Emilia Romagna has decided to support the local information network as part of the investment plan against the economic crisis linked to the Coronavirus emergency. In particular, the region has decided to set up a fund of 500,000 euros for newsstands and to allocate a special funding of one million euros to local publishing.</a:t>
            </a:r>
            <a:endParaRPr lang="it-IT" sz="1800" dirty="0"/>
          </a:p>
        </p:txBody>
      </p:sp>
    </p:spTree>
    <p:extLst>
      <p:ext uri="{BB962C8B-B14F-4D97-AF65-F5344CB8AC3E}">
        <p14:creationId xmlns:p14="http://schemas.microsoft.com/office/powerpoint/2010/main" val="6579346"/>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42AC908-67A4-4CC3-9472-9DD9F00BD9F2}"/>
              </a:ext>
            </a:extLst>
          </p:cNvPr>
          <p:cNvPicPr>
            <a:picLocks noChangeAspect="1"/>
          </p:cNvPicPr>
          <p:nvPr/>
        </p:nvPicPr>
        <p:blipFill rotWithShape="1">
          <a:blip r:embed="rId2"/>
          <a:srcRect r="8022" b="-1"/>
          <a:stretch/>
        </p:blipFill>
        <p:spPr>
          <a:xfrm>
            <a:off x="20" y="10"/>
            <a:ext cx="12188932" cy="6857990"/>
          </a:xfrm>
          <a:prstGeom prst="rect">
            <a:avLst/>
          </a:prstGeom>
        </p:spPr>
      </p:pic>
      <p:sp>
        <p:nvSpPr>
          <p:cNvPr id="13" name="Freeform: Shape 8">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25E34E39-9458-46C3-B399-68BCFD8EAB79}"/>
              </a:ext>
            </a:extLst>
          </p:cNvPr>
          <p:cNvSpPr>
            <a:spLocks noGrp="1"/>
          </p:cNvSpPr>
          <p:nvPr>
            <p:ph type="title"/>
          </p:nvPr>
        </p:nvSpPr>
        <p:spPr>
          <a:xfrm>
            <a:off x="618062" y="4185749"/>
            <a:ext cx="9265771" cy="622836"/>
          </a:xfrm>
        </p:spPr>
        <p:txBody>
          <a:bodyPr>
            <a:normAutofit/>
          </a:bodyPr>
          <a:lstStyle/>
          <a:p>
            <a:r>
              <a:rPr lang="it-IT" sz="3600" dirty="0"/>
              <a:t>EDITORIA E COVID</a:t>
            </a:r>
          </a:p>
        </p:txBody>
      </p:sp>
      <p:sp>
        <p:nvSpPr>
          <p:cNvPr id="3" name="Segnaposto contenuto 2">
            <a:extLst>
              <a:ext uri="{FF2B5EF4-FFF2-40B4-BE49-F238E27FC236}">
                <a16:creationId xmlns:a16="http://schemas.microsoft.com/office/drawing/2014/main" id="{02EA0A7E-771C-4CE8-A38B-E4B5A32A56BB}"/>
              </a:ext>
            </a:extLst>
          </p:cNvPr>
          <p:cNvSpPr>
            <a:spLocks noGrp="1"/>
          </p:cNvSpPr>
          <p:nvPr>
            <p:ph idx="1"/>
          </p:nvPr>
        </p:nvSpPr>
        <p:spPr>
          <a:xfrm>
            <a:off x="618063" y="4856921"/>
            <a:ext cx="9565028" cy="1249240"/>
          </a:xfrm>
        </p:spPr>
        <p:txBody>
          <a:bodyPr>
            <a:normAutofit/>
          </a:bodyPr>
          <a:lstStyle/>
          <a:p>
            <a:pPr marL="0" indent="0">
              <a:buNone/>
            </a:pPr>
            <a:r>
              <a:rPr lang="it-IT" sz="1800"/>
              <a:t>L’Emilia Romagna ha deciso di sostenere il circuito dell’informazione locale nell’ambito del piano di investimenti contro la crisi economica legata all’emergenza Coronavirus. In particolare, la regione ha deciso di istituire un fondo da 500.000 euro per le edicole e di destinare un finanziamento straordinario da un milione di euro all’editoria locale.</a:t>
            </a:r>
          </a:p>
        </p:txBody>
      </p:sp>
    </p:spTree>
    <p:extLst>
      <p:ext uri="{BB962C8B-B14F-4D97-AF65-F5344CB8AC3E}">
        <p14:creationId xmlns:p14="http://schemas.microsoft.com/office/powerpoint/2010/main" val="2977396088"/>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lasses on top of a book">
            <a:extLst>
              <a:ext uri="{FF2B5EF4-FFF2-40B4-BE49-F238E27FC236}">
                <a16:creationId xmlns:a16="http://schemas.microsoft.com/office/drawing/2014/main" id="{CFD3A67D-CE25-4308-905E-C4AA0E1FBC1F}"/>
              </a:ext>
            </a:extLst>
          </p:cNvPr>
          <p:cNvPicPr>
            <a:picLocks noChangeAspect="1"/>
          </p:cNvPicPr>
          <p:nvPr/>
        </p:nvPicPr>
        <p:blipFill rotWithShape="1">
          <a:blip r:embed="rId2"/>
          <a:srcRect t="13324" b="1770"/>
          <a:stretch/>
        </p:blipFill>
        <p:spPr>
          <a:xfrm>
            <a:off x="20" y="10"/>
            <a:ext cx="12191981" cy="6857990"/>
          </a:xfrm>
          <a:prstGeom prst="rect">
            <a:avLst/>
          </a:prstGeom>
        </p:spPr>
      </p:pic>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7A12B40F-4ABA-5F4D-BD3D-5B2D6242E22A}"/>
              </a:ext>
            </a:extLst>
          </p:cNvPr>
          <p:cNvSpPr>
            <a:spLocks noGrp="1"/>
          </p:cNvSpPr>
          <p:nvPr>
            <p:ph type="title"/>
          </p:nvPr>
        </p:nvSpPr>
        <p:spPr>
          <a:xfrm>
            <a:off x="643467" y="321734"/>
            <a:ext cx="6891186" cy="1135737"/>
          </a:xfrm>
        </p:spPr>
        <p:txBody>
          <a:bodyPr>
            <a:normAutofit/>
          </a:bodyPr>
          <a:lstStyle/>
          <a:p>
            <a:r>
              <a:rPr lang="it-IT" sz="3600" b="1" dirty="0"/>
              <a:t>BOOK AND COPY EDITORS</a:t>
            </a:r>
          </a:p>
        </p:txBody>
      </p:sp>
      <p:sp>
        <p:nvSpPr>
          <p:cNvPr id="3" name="Segnaposto contenuto 2">
            <a:extLst>
              <a:ext uri="{FF2B5EF4-FFF2-40B4-BE49-F238E27FC236}">
                <a16:creationId xmlns:a16="http://schemas.microsoft.com/office/drawing/2014/main" id="{49A6E312-8488-664C-9F7F-0EA48A65819B}"/>
              </a:ext>
            </a:extLst>
          </p:cNvPr>
          <p:cNvSpPr>
            <a:spLocks noGrp="1"/>
          </p:cNvSpPr>
          <p:nvPr>
            <p:ph idx="1"/>
          </p:nvPr>
        </p:nvSpPr>
        <p:spPr>
          <a:xfrm>
            <a:off x="643467" y="1782981"/>
            <a:ext cx="6891187" cy="4393982"/>
          </a:xfrm>
        </p:spPr>
        <p:txBody>
          <a:bodyPr>
            <a:normAutofit/>
          </a:bodyPr>
          <a:lstStyle/>
          <a:p>
            <a:pPr marL="0" indent="0">
              <a:buNone/>
            </a:pPr>
            <a:r>
              <a:rPr lang="it-IT" sz="1700" b="1" dirty="0"/>
              <a:t>B</a:t>
            </a:r>
            <a:r>
              <a:rPr lang="en-GB" sz="1700" b="1" dirty="0" err="1"/>
              <a:t>ook</a:t>
            </a:r>
            <a:r>
              <a:rPr lang="en-GB" sz="1700" b="1" dirty="0"/>
              <a:t> Editors:</a:t>
            </a:r>
          </a:p>
          <a:p>
            <a:r>
              <a:rPr lang="en-GB" sz="1700" dirty="0"/>
              <a:t>Books editors are in the business of finding literary talent and then working with those writers to publish their books. Not only do book editors find work to publish, but they also edit a writer's work, helping to </a:t>
            </a:r>
            <a:r>
              <a:rPr lang="en-GB" sz="1700" dirty="0" err="1"/>
              <a:t>mold</a:t>
            </a:r>
            <a:r>
              <a:rPr lang="en-GB" sz="1700" dirty="0"/>
              <a:t> it into the final product that is saleable when it hits the bookstores or online. </a:t>
            </a:r>
          </a:p>
          <a:p>
            <a:pPr marL="0" indent="0">
              <a:buNone/>
            </a:pPr>
            <a:endParaRPr lang="en-GB" sz="1700" dirty="0"/>
          </a:p>
          <a:p>
            <a:pPr marL="0" indent="0">
              <a:buNone/>
            </a:pPr>
            <a:r>
              <a:rPr lang="en-GB" sz="1700" b="1" dirty="0"/>
              <a:t>Copy Editors:</a:t>
            </a:r>
          </a:p>
          <a:p>
            <a:r>
              <a:rPr lang="en-GB" sz="1700" dirty="0"/>
              <a:t>Copy editors work in various fields of media including newspapers, magazines, and websites. In book publishing, copy editors work with editors and make sure authors' manuscripts are clear of grammatical errors. </a:t>
            </a:r>
          </a:p>
          <a:p>
            <a:r>
              <a:rPr lang="en-GB" sz="1700" dirty="0"/>
              <a:t>While many copy editors work full-time, this career is also ideal for those looking for part-time work as many companies hire copy editors on an "as needed" basis.</a:t>
            </a:r>
          </a:p>
          <a:p>
            <a:endParaRPr lang="it-IT" sz="1700" dirty="0"/>
          </a:p>
        </p:txBody>
      </p:sp>
      <p:grpSp>
        <p:nvGrpSpPr>
          <p:cNvPr id="19" name="Group 15">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Isosceles Triangle 1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0413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lasses on top of a book">
            <a:extLst>
              <a:ext uri="{FF2B5EF4-FFF2-40B4-BE49-F238E27FC236}">
                <a16:creationId xmlns:a16="http://schemas.microsoft.com/office/drawing/2014/main" id="{CFD3A67D-CE25-4308-905E-C4AA0E1FBC1F}"/>
              </a:ext>
            </a:extLst>
          </p:cNvPr>
          <p:cNvPicPr>
            <a:picLocks noChangeAspect="1"/>
          </p:cNvPicPr>
          <p:nvPr/>
        </p:nvPicPr>
        <p:blipFill rotWithShape="1">
          <a:blip r:embed="rId2"/>
          <a:srcRect t="13324" b="1770"/>
          <a:stretch/>
        </p:blipFill>
        <p:spPr>
          <a:xfrm>
            <a:off x="20" y="10"/>
            <a:ext cx="12191981" cy="6857990"/>
          </a:xfrm>
          <a:prstGeom prst="rect">
            <a:avLst/>
          </a:prstGeom>
        </p:spPr>
      </p:pic>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7A12B40F-4ABA-5F4D-BD3D-5B2D6242E22A}"/>
              </a:ext>
            </a:extLst>
          </p:cNvPr>
          <p:cNvSpPr>
            <a:spLocks noGrp="1"/>
          </p:cNvSpPr>
          <p:nvPr>
            <p:ph type="title"/>
          </p:nvPr>
        </p:nvSpPr>
        <p:spPr>
          <a:xfrm>
            <a:off x="643467" y="321734"/>
            <a:ext cx="6891186" cy="1135737"/>
          </a:xfrm>
        </p:spPr>
        <p:txBody>
          <a:bodyPr>
            <a:normAutofit/>
          </a:bodyPr>
          <a:lstStyle/>
          <a:p>
            <a:r>
              <a:rPr lang="it-IT" sz="3600" b="1" dirty="0"/>
              <a:t>EDITORI DI LIBRI E COPIE</a:t>
            </a:r>
          </a:p>
        </p:txBody>
      </p:sp>
      <p:sp>
        <p:nvSpPr>
          <p:cNvPr id="3" name="Segnaposto contenuto 2">
            <a:extLst>
              <a:ext uri="{FF2B5EF4-FFF2-40B4-BE49-F238E27FC236}">
                <a16:creationId xmlns:a16="http://schemas.microsoft.com/office/drawing/2014/main" id="{49A6E312-8488-664C-9F7F-0EA48A65819B}"/>
              </a:ext>
            </a:extLst>
          </p:cNvPr>
          <p:cNvSpPr>
            <a:spLocks noGrp="1"/>
          </p:cNvSpPr>
          <p:nvPr>
            <p:ph idx="1"/>
          </p:nvPr>
        </p:nvSpPr>
        <p:spPr>
          <a:xfrm>
            <a:off x="643467" y="1782981"/>
            <a:ext cx="6891187" cy="4393982"/>
          </a:xfrm>
        </p:spPr>
        <p:txBody>
          <a:bodyPr>
            <a:normAutofit/>
          </a:bodyPr>
          <a:lstStyle/>
          <a:p>
            <a:pPr marL="0" indent="0">
              <a:buNone/>
            </a:pPr>
            <a:r>
              <a:rPr lang="it-IT" sz="1700" b="1" dirty="0">
                <a:cs typeface="Calibri" panose="020F0502020204030204" pitchFamily="34" charset="0"/>
              </a:rPr>
              <a:t>Book </a:t>
            </a:r>
            <a:r>
              <a:rPr lang="it-IT" sz="1700" b="1" dirty="0" err="1">
                <a:cs typeface="Calibri" panose="020F0502020204030204" pitchFamily="34" charset="0"/>
              </a:rPr>
              <a:t>Editors</a:t>
            </a:r>
            <a:r>
              <a:rPr lang="it-IT" sz="1700" b="1" dirty="0">
                <a:cs typeface="Calibri" panose="020F0502020204030204" pitchFamily="34" charset="0"/>
              </a:rPr>
              <a:t>:</a:t>
            </a:r>
            <a:br>
              <a:rPr lang="it-IT" sz="1700" dirty="0">
                <a:cs typeface="Calibri" panose="020F0502020204030204" pitchFamily="34" charset="0"/>
              </a:rPr>
            </a:br>
            <a:r>
              <a:rPr lang="it-IT" sz="1700" dirty="0">
                <a:cs typeface="Calibri" panose="020F0502020204030204" pitchFamily="34" charset="0"/>
              </a:rPr>
              <a:t>I redattori dei libri sono nel commercio di ricerca del talento letterario ed allora di lavoro con quei produttori pubblicare i loro libri. Non solo gli editori di libri trovano lavoro per pubblicare, ma anche modificare il lavoro di un autore, contribuendo a modellare nel prodotto finale che è vendibile quando colpisce le librerie o on-line.</a:t>
            </a:r>
            <a:endParaRPr lang="en-GB" sz="1700" dirty="0">
              <a:cs typeface="Calibri" panose="020F0502020204030204" pitchFamily="34" charset="0"/>
            </a:endParaRPr>
          </a:p>
          <a:p>
            <a:pPr marL="0" indent="0">
              <a:buNone/>
            </a:pPr>
            <a:r>
              <a:rPr lang="en-GB" sz="1700" b="1" dirty="0">
                <a:cs typeface="Calibri" panose="020F0502020204030204" pitchFamily="34" charset="0"/>
              </a:rPr>
              <a:t>Copy Editors:</a:t>
            </a:r>
          </a:p>
          <a:p>
            <a:r>
              <a:rPr lang="en-GB" sz="1700" dirty="0">
                <a:cs typeface="Calibri" panose="020F0502020204030204" pitchFamily="34" charset="0"/>
              </a:rPr>
              <a:t>I copy editors </a:t>
            </a:r>
            <a:r>
              <a:rPr lang="en-GB" sz="1700" dirty="0" err="1">
                <a:cs typeface="Calibri" panose="020F0502020204030204" pitchFamily="34" charset="0"/>
              </a:rPr>
              <a:t>lavorano</a:t>
            </a:r>
            <a:r>
              <a:rPr lang="en-GB" sz="1700" dirty="0">
                <a:cs typeface="Calibri" panose="020F0502020204030204" pitchFamily="34" charset="0"/>
              </a:rPr>
              <a:t> in </a:t>
            </a:r>
            <a:r>
              <a:rPr lang="en-GB" sz="1700" dirty="0" err="1">
                <a:cs typeface="Calibri" panose="020F0502020204030204" pitchFamily="34" charset="0"/>
              </a:rPr>
              <a:t>vari</a:t>
            </a:r>
            <a:r>
              <a:rPr lang="en-GB" sz="1700" dirty="0">
                <a:cs typeface="Calibri" panose="020F0502020204030204" pitchFamily="34" charset="0"/>
              </a:rPr>
              <a:t> </a:t>
            </a:r>
            <a:r>
              <a:rPr lang="en-GB" sz="1700" dirty="0" err="1">
                <a:cs typeface="Calibri" panose="020F0502020204030204" pitchFamily="34" charset="0"/>
              </a:rPr>
              <a:t>campi</a:t>
            </a:r>
            <a:r>
              <a:rPr lang="en-GB" sz="1700" dirty="0">
                <a:cs typeface="Calibri" panose="020F0502020204030204" pitchFamily="34" charset="0"/>
              </a:rPr>
              <a:t> </a:t>
            </a:r>
            <a:r>
              <a:rPr lang="en-GB" sz="1700" dirty="0" err="1">
                <a:cs typeface="Calibri" panose="020F0502020204030204" pitchFamily="34" charset="0"/>
              </a:rPr>
              <a:t>dei</a:t>
            </a:r>
            <a:r>
              <a:rPr lang="en-GB" sz="1700" dirty="0">
                <a:cs typeface="Calibri" panose="020F0502020204030204" pitchFamily="34" charset="0"/>
              </a:rPr>
              <a:t> </a:t>
            </a:r>
            <a:r>
              <a:rPr lang="en-GB" sz="1700" dirty="0" err="1">
                <a:cs typeface="Calibri" panose="020F0502020204030204" pitchFamily="34" charset="0"/>
              </a:rPr>
              <a:t>mezzi</a:t>
            </a:r>
            <a:r>
              <a:rPr lang="en-GB" sz="1700" dirty="0">
                <a:cs typeface="Calibri" panose="020F0502020204030204" pitchFamily="34" charset="0"/>
              </a:rPr>
              <a:t> </a:t>
            </a:r>
            <a:r>
              <a:rPr lang="en-GB" sz="1700" dirty="0" err="1">
                <a:cs typeface="Calibri" panose="020F0502020204030204" pitchFamily="34" charset="0"/>
              </a:rPr>
              <a:t>compreso</a:t>
            </a:r>
            <a:r>
              <a:rPr lang="en-GB" sz="1700" dirty="0">
                <a:cs typeface="Calibri" panose="020F0502020204030204" pitchFamily="34" charset="0"/>
              </a:rPr>
              <a:t> </a:t>
            </a:r>
            <a:r>
              <a:rPr lang="en-GB" sz="1700" dirty="0" err="1">
                <a:cs typeface="Calibri" panose="020F0502020204030204" pitchFamily="34" charset="0"/>
              </a:rPr>
              <a:t>i</a:t>
            </a:r>
            <a:r>
              <a:rPr lang="en-GB" sz="1700" dirty="0">
                <a:cs typeface="Calibri" panose="020F0502020204030204" pitchFamily="34" charset="0"/>
              </a:rPr>
              <a:t> </a:t>
            </a:r>
            <a:r>
              <a:rPr lang="en-GB" sz="1700" dirty="0" err="1">
                <a:cs typeface="Calibri" panose="020F0502020204030204" pitchFamily="34" charset="0"/>
              </a:rPr>
              <a:t>giornali</a:t>
            </a:r>
            <a:r>
              <a:rPr lang="en-GB" sz="1700" dirty="0">
                <a:cs typeface="Calibri" panose="020F0502020204030204" pitchFamily="34" charset="0"/>
              </a:rPr>
              <a:t>, </a:t>
            </a:r>
            <a:r>
              <a:rPr lang="en-GB" sz="1700" dirty="0" err="1">
                <a:cs typeface="Calibri" panose="020F0502020204030204" pitchFamily="34" charset="0"/>
              </a:rPr>
              <a:t>gli</a:t>
            </a:r>
            <a:r>
              <a:rPr lang="en-GB" sz="1700" dirty="0">
                <a:cs typeface="Calibri" panose="020F0502020204030204" pitchFamily="34" charset="0"/>
              </a:rPr>
              <a:t> </a:t>
            </a:r>
            <a:r>
              <a:rPr lang="en-GB" sz="1700" dirty="0" err="1">
                <a:cs typeface="Calibri" panose="020F0502020204030204" pitchFamily="34" charset="0"/>
              </a:rPr>
              <a:t>scomparti</a:t>
            </a:r>
            <a:r>
              <a:rPr lang="en-GB" sz="1700" dirty="0">
                <a:cs typeface="Calibri" panose="020F0502020204030204" pitchFamily="34" charset="0"/>
              </a:rPr>
              <a:t> ed </a:t>
            </a:r>
            <a:r>
              <a:rPr lang="en-GB" sz="1700" dirty="0" err="1">
                <a:cs typeface="Calibri" panose="020F0502020204030204" pitchFamily="34" charset="0"/>
              </a:rPr>
              <a:t>i</a:t>
            </a:r>
            <a:r>
              <a:rPr lang="en-GB" sz="1700" dirty="0">
                <a:cs typeface="Calibri" panose="020F0502020204030204" pitchFamily="34" charset="0"/>
              </a:rPr>
              <a:t> Web site. </a:t>
            </a:r>
            <a:r>
              <a:rPr lang="en-GB" sz="1700" dirty="0" err="1">
                <a:cs typeface="Calibri" panose="020F0502020204030204" pitchFamily="34" charset="0"/>
              </a:rPr>
              <a:t>Nell'editoria</a:t>
            </a:r>
            <a:r>
              <a:rPr lang="en-GB" sz="1700" dirty="0">
                <a:cs typeface="Calibri" panose="020F0502020204030204" pitchFamily="34" charset="0"/>
              </a:rPr>
              <a:t> di libri, </a:t>
            </a:r>
            <a:r>
              <a:rPr lang="en-GB" sz="1700" dirty="0" err="1">
                <a:cs typeface="Calibri" panose="020F0502020204030204" pitchFamily="34" charset="0"/>
              </a:rPr>
              <a:t>gli</a:t>
            </a:r>
            <a:r>
              <a:rPr lang="en-GB" sz="1700" dirty="0">
                <a:cs typeface="Calibri" panose="020F0502020204030204" pitchFamily="34" charset="0"/>
              </a:rPr>
              <a:t> </a:t>
            </a:r>
            <a:r>
              <a:rPr lang="en-GB" sz="1700" dirty="0" err="1">
                <a:cs typeface="Calibri" panose="020F0502020204030204" pitchFamily="34" charset="0"/>
              </a:rPr>
              <a:t>editori</a:t>
            </a:r>
            <a:r>
              <a:rPr lang="en-GB" sz="1700" dirty="0">
                <a:cs typeface="Calibri" panose="020F0502020204030204" pitchFamily="34" charset="0"/>
              </a:rPr>
              <a:t> di </a:t>
            </a:r>
            <a:r>
              <a:rPr lang="en-GB" sz="1700" dirty="0" err="1">
                <a:cs typeface="Calibri" panose="020F0502020204030204" pitchFamily="34" charset="0"/>
              </a:rPr>
              <a:t>copie</a:t>
            </a:r>
            <a:r>
              <a:rPr lang="en-GB" sz="1700" dirty="0">
                <a:cs typeface="Calibri" panose="020F0502020204030204" pitchFamily="34" charset="0"/>
              </a:rPr>
              <a:t> </a:t>
            </a:r>
            <a:r>
              <a:rPr lang="en-GB" sz="1700" dirty="0" err="1">
                <a:cs typeface="Calibri" panose="020F0502020204030204" pitchFamily="34" charset="0"/>
              </a:rPr>
              <a:t>lavorano</a:t>
            </a:r>
            <a:r>
              <a:rPr lang="en-GB" sz="1700" dirty="0">
                <a:cs typeface="Calibri" panose="020F0502020204030204" pitchFamily="34" charset="0"/>
              </a:rPr>
              <a:t> con </a:t>
            </a:r>
            <a:r>
              <a:rPr lang="en-GB" sz="1700" dirty="0" err="1">
                <a:cs typeface="Calibri" panose="020F0502020204030204" pitchFamily="34" charset="0"/>
              </a:rPr>
              <a:t>gli</a:t>
            </a:r>
            <a:r>
              <a:rPr lang="en-GB" sz="1700" dirty="0">
                <a:cs typeface="Calibri" panose="020F0502020204030204" pitchFamily="34" charset="0"/>
              </a:rPr>
              <a:t> </a:t>
            </a:r>
            <a:r>
              <a:rPr lang="en-GB" sz="1700" dirty="0" err="1">
                <a:cs typeface="Calibri" panose="020F0502020204030204" pitchFamily="34" charset="0"/>
              </a:rPr>
              <a:t>editori</a:t>
            </a:r>
            <a:r>
              <a:rPr lang="en-GB" sz="1700" dirty="0">
                <a:cs typeface="Calibri" panose="020F0502020204030204" pitchFamily="34" charset="0"/>
              </a:rPr>
              <a:t> e </a:t>
            </a:r>
            <a:r>
              <a:rPr lang="en-GB" sz="1700" dirty="0" err="1">
                <a:cs typeface="Calibri" panose="020F0502020204030204" pitchFamily="34" charset="0"/>
              </a:rPr>
              <a:t>si</a:t>
            </a:r>
            <a:r>
              <a:rPr lang="en-GB" sz="1700" dirty="0">
                <a:cs typeface="Calibri" panose="020F0502020204030204" pitchFamily="34" charset="0"/>
              </a:rPr>
              <a:t> </a:t>
            </a:r>
            <a:r>
              <a:rPr lang="en-GB" sz="1700" dirty="0" err="1">
                <a:cs typeface="Calibri" panose="020F0502020204030204" pitchFamily="34" charset="0"/>
              </a:rPr>
              <a:t>assicurano</a:t>
            </a:r>
            <a:r>
              <a:rPr lang="en-GB" sz="1700" dirty="0">
                <a:cs typeface="Calibri" panose="020F0502020204030204" pitchFamily="34" charset="0"/>
              </a:rPr>
              <a:t> </a:t>
            </a:r>
            <a:r>
              <a:rPr lang="en-GB" sz="1700" dirty="0" err="1">
                <a:cs typeface="Calibri" panose="020F0502020204030204" pitchFamily="34" charset="0"/>
              </a:rPr>
              <a:t>che</a:t>
            </a:r>
            <a:r>
              <a:rPr lang="en-GB" sz="1700" dirty="0">
                <a:cs typeface="Calibri" panose="020F0502020204030204" pitchFamily="34" charset="0"/>
              </a:rPr>
              <a:t> </a:t>
            </a:r>
            <a:r>
              <a:rPr lang="en-GB" sz="1700" dirty="0" err="1">
                <a:cs typeface="Calibri" panose="020F0502020204030204" pitchFamily="34" charset="0"/>
              </a:rPr>
              <a:t>i</a:t>
            </a:r>
            <a:r>
              <a:rPr lang="en-GB" sz="1700" dirty="0">
                <a:cs typeface="Calibri" panose="020F0502020204030204" pitchFamily="34" charset="0"/>
              </a:rPr>
              <a:t> </a:t>
            </a:r>
            <a:r>
              <a:rPr lang="en-GB" sz="1700" dirty="0" err="1">
                <a:cs typeface="Calibri" panose="020F0502020204030204" pitchFamily="34" charset="0"/>
              </a:rPr>
              <a:t>manoscritti</a:t>
            </a:r>
            <a:r>
              <a:rPr lang="en-GB" sz="1700" dirty="0">
                <a:cs typeface="Calibri" panose="020F0502020204030204" pitchFamily="34" charset="0"/>
              </a:rPr>
              <a:t> </a:t>
            </a:r>
            <a:r>
              <a:rPr lang="en-GB" sz="1700" dirty="0" err="1">
                <a:cs typeface="Calibri" panose="020F0502020204030204" pitchFamily="34" charset="0"/>
              </a:rPr>
              <a:t>degli</a:t>
            </a:r>
            <a:r>
              <a:rPr lang="en-GB" sz="1700" dirty="0">
                <a:cs typeface="Calibri" panose="020F0502020204030204" pitchFamily="34" charset="0"/>
              </a:rPr>
              <a:t> </a:t>
            </a:r>
            <a:r>
              <a:rPr lang="en-GB" sz="1700" dirty="0" err="1">
                <a:cs typeface="Calibri" panose="020F0502020204030204" pitchFamily="34" charset="0"/>
              </a:rPr>
              <a:t>autori</a:t>
            </a:r>
            <a:r>
              <a:rPr lang="en-GB" sz="1700" dirty="0">
                <a:cs typeface="Calibri" panose="020F0502020204030204" pitchFamily="34" charset="0"/>
              </a:rPr>
              <a:t> </a:t>
            </a:r>
            <a:r>
              <a:rPr lang="en-GB" sz="1700" dirty="0" err="1">
                <a:cs typeface="Calibri" panose="020F0502020204030204" pitchFamily="34" charset="0"/>
              </a:rPr>
              <a:t>siano</a:t>
            </a:r>
            <a:r>
              <a:rPr lang="en-GB" sz="1700" dirty="0">
                <a:cs typeface="Calibri" panose="020F0502020204030204" pitchFamily="34" charset="0"/>
              </a:rPr>
              <a:t> </a:t>
            </a:r>
            <a:r>
              <a:rPr lang="en-GB" sz="1700" dirty="0" err="1">
                <a:cs typeface="Calibri" panose="020F0502020204030204" pitchFamily="34" charset="0"/>
              </a:rPr>
              <a:t>chiari</a:t>
            </a:r>
            <a:r>
              <a:rPr lang="en-GB" sz="1700" dirty="0">
                <a:cs typeface="Calibri" panose="020F0502020204030204" pitchFamily="34" charset="0"/>
              </a:rPr>
              <a:t> da </a:t>
            </a:r>
            <a:r>
              <a:rPr lang="en-GB" sz="1700" dirty="0" err="1">
                <a:cs typeface="Calibri" panose="020F0502020204030204" pitchFamily="34" charset="0"/>
              </a:rPr>
              <a:t>errori</a:t>
            </a:r>
            <a:r>
              <a:rPr lang="en-GB" sz="1700" dirty="0">
                <a:cs typeface="Calibri" panose="020F0502020204030204" pitchFamily="34" charset="0"/>
              </a:rPr>
              <a:t> </a:t>
            </a:r>
            <a:r>
              <a:rPr lang="en-GB" sz="1700" dirty="0" err="1">
                <a:cs typeface="Calibri" panose="020F0502020204030204" pitchFamily="34" charset="0"/>
              </a:rPr>
              <a:t>grammaticali</a:t>
            </a:r>
            <a:r>
              <a:rPr lang="en-GB" sz="1700" dirty="0">
                <a:cs typeface="Calibri" panose="020F0502020204030204" pitchFamily="34" charset="0"/>
              </a:rPr>
              <a:t>. </a:t>
            </a:r>
          </a:p>
          <a:p>
            <a:r>
              <a:rPr lang="en-GB" sz="1700" dirty="0" err="1">
                <a:cs typeface="Calibri" panose="020F0502020204030204" pitchFamily="34" charset="0"/>
              </a:rPr>
              <a:t>Mentre</a:t>
            </a:r>
            <a:r>
              <a:rPr lang="en-GB" sz="1700" dirty="0">
                <a:cs typeface="Calibri" panose="020F0502020204030204" pitchFamily="34" charset="0"/>
              </a:rPr>
              <a:t> </a:t>
            </a:r>
            <a:r>
              <a:rPr lang="en-GB" sz="1700" dirty="0" err="1">
                <a:cs typeface="Calibri" panose="020F0502020204030204" pitchFamily="34" charset="0"/>
              </a:rPr>
              <a:t>molti</a:t>
            </a:r>
            <a:r>
              <a:rPr lang="en-GB" sz="1700" dirty="0">
                <a:cs typeface="Calibri" panose="020F0502020204030204" pitchFamily="34" charset="0"/>
              </a:rPr>
              <a:t> </a:t>
            </a:r>
            <a:r>
              <a:rPr lang="en-GB" sz="1700" dirty="0" err="1">
                <a:cs typeface="Calibri" panose="020F0502020204030204" pitchFamily="34" charset="0"/>
              </a:rPr>
              <a:t>redattori</a:t>
            </a:r>
            <a:r>
              <a:rPr lang="en-GB" sz="1700" dirty="0">
                <a:cs typeface="Calibri" panose="020F0502020204030204" pitchFamily="34" charset="0"/>
              </a:rPr>
              <a:t> </a:t>
            </a:r>
            <a:r>
              <a:rPr lang="en-GB" sz="1700" dirty="0" err="1">
                <a:cs typeface="Calibri" panose="020F0502020204030204" pitchFamily="34" charset="0"/>
              </a:rPr>
              <a:t>della</a:t>
            </a:r>
            <a:r>
              <a:rPr lang="en-GB" sz="1700" dirty="0">
                <a:cs typeface="Calibri" panose="020F0502020204030204" pitchFamily="34" charset="0"/>
              </a:rPr>
              <a:t> </a:t>
            </a:r>
            <a:r>
              <a:rPr lang="en-GB" sz="1700" dirty="0" err="1">
                <a:cs typeface="Calibri" panose="020F0502020204030204" pitchFamily="34" charset="0"/>
              </a:rPr>
              <a:t>copia</a:t>
            </a:r>
            <a:r>
              <a:rPr lang="en-GB" sz="1700" dirty="0">
                <a:cs typeface="Calibri" panose="020F0502020204030204" pitchFamily="34" charset="0"/>
              </a:rPr>
              <a:t> </a:t>
            </a:r>
            <a:r>
              <a:rPr lang="en-GB" sz="1700" dirty="0" err="1">
                <a:cs typeface="Calibri" panose="020F0502020204030204" pitchFamily="34" charset="0"/>
              </a:rPr>
              <a:t>lavorano</a:t>
            </a:r>
            <a:r>
              <a:rPr lang="en-GB" sz="1700" dirty="0">
                <a:cs typeface="Calibri" panose="020F0502020204030204" pitchFamily="34" charset="0"/>
              </a:rPr>
              <a:t> a tempo </a:t>
            </a:r>
            <a:r>
              <a:rPr lang="en-GB" sz="1700" dirty="0" err="1">
                <a:cs typeface="Calibri" panose="020F0502020204030204" pitchFamily="34" charset="0"/>
              </a:rPr>
              <a:t>pieno</a:t>
            </a:r>
            <a:r>
              <a:rPr lang="en-GB" sz="1700" dirty="0">
                <a:cs typeface="Calibri" panose="020F0502020204030204" pitchFamily="34" charset="0"/>
              </a:rPr>
              <a:t>, </a:t>
            </a:r>
            <a:r>
              <a:rPr lang="en-GB" sz="1700" dirty="0" err="1">
                <a:cs typeface="Calibri" panose="020F0502020204030204" pitchFamily="34" charset="0"/>
              </a:rPr>
              <a:t>questa</a:t>
            </a:r>
            <a:r>
              <a:rPr lang="en-GB" sz="1700" dirty="0">
                <a:cs typeface="Calibri" panose="020F0502020204030204" pitchFamily="34" charset="0"/>
              </a:rPr>
              <a:t> </a:t>
            </a:r>
            <a:r>
              <a:rPr lang="en-GB" sz="1700" dirty="0" err="1">
                <a:cs typeface="Calibri" panose="020F0502020204030204" pitchFamily="34" charset="0"/>
              </a:rPr>
              <a:t>carriera</a:t>
            </a:r>
            <a:r>
              <a:rPr lang="en-GB" sz="1700" dirty="0">
                <a:cs typeface="Calibri" panose="020F0502020204030204" pitchFamily="34" charset="0"/>
              </a:rPr>
              <a:t> </a:t>
            </a:r>
            <a:r>
              <a:rPr lang="en-GB" sz="1700" dirty="0" err="1">
                <a:cs typeface="Calibri" panose="020F0502020204030204" pitchFamily="34" charset="0"/>
              </a:rPr>
              <a:t>è</a:t>
            </a:r>
            <a:r>
              <a:rPr lang="en-GB" sz="1700" dirty="0">
                <a:cs typeface="Calibri" panose="020F0502020204030204" pitchFamily="34" charset="0"/>
              </a:rPr>
              <a:t> </a:t>
            </a:r>
            <a:r>
              <a:rPr lang="en-GB" sz="1700" dirty="0" err="1">
                <a:cs typeface="Calibri" panose="020F0502020204030204" pitchFamily="34" charset="0"/>
              </a:rPr>
              <a:t>inoltre</a:t>
            </a:r>
            <a:r>
              <a:rPr lang="en-GB" sz="1700" dirty="0">
                <a:cs typeface="Calibri" panose="020F0502020204030204" pitchFamily="34" charset="0"/>
              </a:rPr>
              <a:t> </a:t>
            </a:r>
            <a:r>
              <a:rPr lang="en-GB" sz="1700" dirty="0" err="1">
                <a:cs typeface="Calibri" panose="020F0502020204030204" pitchFamily="34" charset="0"/>
              </a:rPr>
              <a:t>ideale</a:t>
            </a:r>
            <a:r>
              <a:rPr lang="en-GB" sz="1700" dirty="0">
                <a:cs typeface="Calibri" panose="020F0502020204030204" pitchFamily="34" charset="0"/>
              </a:rPr>
              <a:t> per </a:t>
            </a:r>
            <a:r>
              <a:rPr lang="en-GB" sz="1700" dirty="0" err="1">
                <a:cs typeface="Calibri" panose="020F0502020204030204" pitchFamily="34" charset="0"/>
              </a:rPr>
              <a:t>coloro</a:t>
            </a:r>
            <a:r>
              <a:rPr lang="en-GB" sz="1700" dirty="0">
                <a:cs typeface="Calibri" panose="020F0502020204030204" pitchFamily="34" charset="0"/>
              </a:rPr>
              <a:t> </a:t>
            </a:r>
            <a:r>
              <a:rPr lang="en-GB" sz="1700" dirty="0" err="1">
                <a:cs typeface="Calibri" panose="020F0502020204030204" pitchFamily="34" charset="0"/>
              </a:rPr>
              <a:t>che</a:t>
            </a:r>
            <a:r>
              <a:rPr lang="en-GB" sz="1700" dirty="0">
                <a:cs typeface="Calibri" panose="020F0502020204030204" pitchFamily="34" charset="0"/>
              </a:rPr>
              <a:t> </a:t>
            </a:r>
            <a:r>
              <a:rPr lang="en-GB" sz="1700" dirty="0" err="1">
                <a:cs typeface="Calibri" panose="020F0502020204030204" pitchFamily="34" charset="0"/>
              </a:rPr>
              <a:t>cerca</a:t>
            </a:r>
            <a:r>
              <a:rPr lang="en-GB" sz="1700" dirty="0">
                <a:cs typeface="Calibri" panose="020F0502020204030204" pitchFamily="34" charset="0"/>
              </a:rPr>
              <a:t> il </a:t>
            </a:r>
            <a:r>
              <a:rPr lang="en-GB" sz="1700" dirty="0" err="1">
                <a:cs typeface="Calibri" panose="020F0502020204030204" pitchFamily="34" charset="0"/>
              </a:rPr>
              <a:t>lavoro</a:t>
            </a:r>
            <a:r>
              <a:rPr lang="en-GB" sz="1700" dirty="0">
                <a:cs typeface="Calibri" panose="020F0502020204030204" pitchFamily="34" charset="0"/>
              </a:rPr>
              <a:t> part-time </a:t>
            </a:r>
            <a:r>
              <a:rPr lang="en-GB" sz="1700" dirty="0" err="1">
                <a:cs typeface="Calibri" panose="020F0502020204030204" pitchFamily="34" charset="0"/>
              </a:rPr>
              <a:t>poichè</a:t>
            </a:r>
            <a:r>
              <a:rPr lang="en-GB" sz="1700" dirty="0">
                <a:cs typeface="Calibri" panose="020F0502020204030204" pitchFamily="34" charset="0"/>
              </a:rPr>
              <a:t> </a:t>
            </a:r>
            <a:r>
              <a:rPr lang="en-GB" sz="1700" dirty="0" err="1">
                <a:cs typeface="Calibri" panose="020F0502020204030204" pitchFamily="34" charset="0"/>
              </a:rPr>
              <a:t>molte</a:t>
            </a:r>
            <a:r>
              <a:rPr lang="en-GB" sz="1700" dirty="0">
                <a:cs typeface="Calibri" panose="020F0502020204030204" pitchFamily="34" charset="0"/>
              </a:rPr>
              <a:t> </a:t>
            </a:r>
            <a:r>
              <a:rPr lang="en-GB" sz="1700" dirty="0" err="1">
                <a:cs typeface="Calibri" panose="020F0502020204030204" pitchFamily="34" charset="0"/>
              </a:rPr>
              <a:t>aziende</a:t>
            </a:r>
            <a:r>
              <a:rPr lang="en-GB" sz="1700" dirty="0">
                <a:cs typeface="Calibri" panose="020F0502020204030204" pitchFamily="34" charset="0"/>
              </a:rPr>
              <a:t> </a:t>
            </a:r>
            <a:r>
              <a:rPr lang="en-GB" sz="1700" dirty="0" err="1">
                <a:cs typeface="Calibri" panose="020F0502020204030204" pitchFamily="34" charset="0"/>
              </a:rPr>
              <a:t>assumono</a:t>
            </a:r>
            <a:r>
              <a:rPr lang="en-GB" sz="1700" dirty="0">
                <a:cs typeface="Calibri" panose="020F0502020204030204" pitchFamily="34" charset="0"/>
              </a:rPr>
              <a:t> </a:t>
            </a:r>
            <a:r>
              <a:rPr lang="en-GB" sz="1700" dirty="0" err="1">
                <a:cs typeface="Calibri" panose="020F0502020204030204" pitchFamily="34" charset="0"/>
              </a:rPr>
              <a:t>i</a:t>
            </a:r>
            <a:r>
              <a:rPr lang="en-GB" sz="1700" dirty="0">
                <a:cs typeface="Calibri" panose="020F0502020204030204" pitchFamily="34" charset="0"/>
              </a:rPr>
              <a:t> </a:t>
            </a:r>
            <a:r>
              <a:rPr lang="en-GB" sz="1700" dirty="0" err="1">
                <a:cs typeface="Calibri" panose="020F0502020204030204" pitchFamily="34" charset="0"/>
              </a:rPr>
              <a:t>redattori</a:t>
            </a:r>
            <a:r>
              <a:rPr lang="en-GB" sz="1700" dirty="0">
                <a:cs typeface="Calibri" panose="020F0502020204030204" pitchFamily="34" charset="0"/>
              </a:rPr>
              <a:t> </a:t>
            </a:r>
            <a:r>
              <a:rPr lang="en-GB" sz="1700" dirty="0" err="1">
                <a:cs typeface="Calibri" panose="020F0502020204030204" pitchFamily="34" charset="0"/>
              </a:rPr>
              <a:t>della</a:t>
            </a:r>
            <a:r>
              <a:rPr lang="en-GB" sz="1700" dirty="0">
                <a:cs typeface="Calibri" panose="020F0502020204030204" pitchFamily="34" charset="0"/>
              </a:rPr>
              <a:t> </a:t>
            </a:r>
            <a:r>
              <a:rPr lang="en-GB" sz="1700" dirty="0" err="1">
                <a:cs typeface="Calibri" panose="020F0502020204030204" pitchFamily="34" charset="0"/>
              </a:rPr>
              <a:t>copia</a:t>
            </a:r>
            <a:r>
              <a:rPr lang="en-GB" sz="1700" dirty="0">
                <a:cs typeface="Calibri" panose="020F0502020204030204" pitchFamily="34" charset="0"/>
              </a:rPr>
              <a:t> "</a:t>
            </a:r>
            <a:r>
              <a:rPr lang="en-GB" sz="1700" dirty="0" err="1">
                <a:cs typeface="Calibri" panose="020F0502020204030204" pitchFamily="34" charset="0"/>
              </a:rPr>
              <a:t>su</a:t>
            </a:r>
            <a:r>
              <a:rPr lang="en-GB" sz="1700" dirty="0">
                <a:cs typeface="Calibri" panose="020F0502020204030204" pitchFamily="34" charset="0"/>
              </a:rPr>
              <a:t> una base </a:t>
            </a:r>
            <a:r>
              <a:rPr lang="en-GB" sz="1700" dirty="0" err="1">
                <a:cs typeface="Calibri" panose="020F0502020204030204" pitchFamily="34" charset="0"/>
              </a:rPr>
              <a:t>necessaria</a:t>
            </a:r>
            <a:r>
              <a:rPr lang="en-GB" sz="1700" dirty="0">
                <a:cs typeface="Calibri" panose="020F0502020204030204" pitchFamily="34" charset="0"/>
              </a:rPr>
              <a:t>".</a:t>
            </a:r>
          </a:p>
          <a:p>
            <a:endParaRPr lang="it-IT" sz="1700" dirty="0"/>
          </a:p>
        </p:txBody>
      </p:sp>
      <p:grpSp>
        <p:nvGrpSpPr>
          <p:cNvPr id="19" name="Group 15">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0" name="Isosceles Triangle 1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5316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AADFD81-A46A-7240-9CA6-BB761F899589}"/>
              </a:ext>
            </a:extLst>
          </p:cNvPr>
          <p:cNvSpPr>
            <a:spLocks noGrp="1"/>
          </p:cNvSpPr>
          <p:nvPr>
            <p:ph type="title"/>
          </p:nvPr>
        </p:nvSpPr>
        <p:spPr>
          <a:xfrm>
            <a:off x="466722" y="586855"/>
            <a:ext cx="3201366" cy="3387497"/>
          </a:xfrm>
        </p:spPr>
        <p:txBody>
          <a:bodyPr anchor="b">
            <a:normAutofit/>
          </a:bodyPr>
          <a:lstStyle/>
          <a:p>
            <a:pPr algn="r"/>
            <a:r>
              <a:rPr lang="it-IT" sz="4000" b="1" dirty="0">
                <a:solidFill>
                  <a:srgbClr val="FFFFFF"/>
                </a:solidFill>
              </a:rPr>
              <a:t>LITERARY AGENTS AND SCOUTS</a:t>
            </a:r>
          </a:p>
        </p:txBody>
      </p:sp>
      <p:sp>
        <p:nvSpPr>
          <p:cNvPr id="3" name="Segnaposto contenuto 2">
            <a:extLst>
              <a:ext uri="{FF2B5EF4-FFF2-40B4-BE49-F238E27FC236}">
                <a16:creationId xmlns:a16="http://schemas.microsoft.com/office/drawing/2014/main" id="{49782764-43C6-5241-A0A2-9BA5BC49C02C}"/>
              </a:ext>
            </a:extLst>
          </p:cNvPr>
          <p:cNvSpPr>
            <a:spLocks noGrp="1"/>
          </p:cNvSpPr>
          <p:nvPr>
            <p:ph idx="1"/>
          </p:nvPr>
        </p:nvSpPr>
        <p:spPr>
          <a:xfrm>
            <a:off x="4810259" y="649480"/>
            <a:ext cx="6555347" cy="5546047"/>
          </a:xfrm>
        </p:spPr>
        <p:txBody>
          <a:bodyPr anchor="ctr">
            <a:normAutofit/>
          </a:bodyPr>
          <a:lstStyle/>
          <a:p>
            <a:pPr marL="0" indent="0">
              <a:buNone/>
            </a:pPr>
            <a:r>
              <a:rPr lang="en-GB" sz="2000" b="1" dirty="0"/>
              <a:t>Literary Agents:</a:t>
            </a:r>
          </a:p>
          <a:p>
            <a:r>
              <a:rPr lang="en-GB" sz="2000" dirty="0"/>
              <a:t>Literary agents find promising authors, sell their books to book editors, and then take a cut of the proceeds. You need a sense of what kind of books will sell in the marketplace to be successful as a literary agent. </a:t>
            </a:r>
          </a:p>
          <a:p>
            <a:pPr marL="0" indent="0">
              <a:buNone/>
            </a:pPr>
            <a:r>
              <a:rPr lang="en-GB" sz="2000" b="1" dirty="0"/>
              <a:t>Literary Scouts:</a:t>
            </a:r>
          </a:p>
          <a:p>
            <a:r>
              <a:rPr lang="en-GB" sz="2000" dirty="0"/>
              <a:t>Literary scouts search for books to be published abroad or to be adapted to the screen. </a:t>
            </a:r>
          </a:p>
          <a:p>
            <a:r>
              <a:rPr lang="en-GB" sz="2000" dirty="0"/>
              <a:t>This role often requires many years of experience as an assistant editor or editor before being able to recognize hidden talent.  </a:t>
            </a:r>
          </a:p>
          <a:p>
            <a:endParaRPr lang="it-IT" sz="2000" dirty="0"/>
          </a:p>
        </p:txBody>
      </p:sp>
    </p:spTree>
    <p:extLst>
      <p:ext uri="{BB962C8B-B14F-4D97-AF65-F5344CB8AC3E}">
        <p14:creationId xmlns:p14="http://schemas.microsoft.com/office/powerpoint/2010/main" val="3912255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6AADFD81-A46A-7240-9CA6-BB761F899589}"/>
              </a:ext>
            </a:extLst>
          </p:cNvPr>
          <p:cNvSpPr>
            <a:spLocks noGrp="1"/>
          </p:cNvSpPr>
          <p:nvPr>
            <p:ph type="title"/>
          </p:nvPr>
        </p:nvSpPr>
        <p:spPr>
          <a:xfrm>
            <a:off x="466722" y="586855"/>
            <a:ext cx="3201366" cy="3387497"/>
          </a:xfrm>
        </p:spPr>
        <p:txBody>
          <a:bodyPr anchor="b">
            <a:normAutofit/>
          </a:bodyPr>
          <a:lstStyle/>
          <a:p>
            <a:pPr algn="r"/>
            <a:r>
              <a:rPr lang="it-IT" sz="4000" b="1" dirty="0">
                <a:solidFill>
                  <a:srgbClr val="FFFFFF"/>
                </a:solidFill>
              </a:rPr>
              <a:t>AGENTI E SCOUT LETTERARI</a:t>
            </a:r>
          </a:p>
        </p:txBody>
      </p:sp>
      <p:sp>
        <p:nvSpPr>
          <p:cNvPr id="3" name="Segnaposto contenuto 2">
            <a:extLst>
              <a:ext uri="{FF2B5EF4-FFF2-40B4-BE49-F238E27FC236}">
                <a16:creationId xmlns:a16="http://schemas.microsoft.com/office/drawing/2014/main" id="{49782764-43C6-5241-A0A2-9BA5BC49C02C}"/>
              </a:ext>
            </a:extLst>
          </p:cNvPr>
          <p:cNvSpPr>
            <a:spLocks noGrp="1"/>
          </p:cNvSpPr>
          <p:nvPr>
            <p:ph idx="1"/>
          </p:nvPr>
        </p:nvSpPr>
        <p:spPr>
          <a:xfrm>
            <a:off x="4810259" y="649480"/>
            <a:ext cx="6555347" cy="5546047"/>
          </a:xfrm>
        </p:spPr>
        <p:txBody>
          <a:bodyPr anchor="ctr">
            <a:normAutofit/>
          </a:bodyPr>
          <a:lstStyle/>
          <a:p>
            <a:pPr marL="0" indent="0">
              <a:buNone/>
            </a:pPr>
            <a:r>
              <a:rPr lang="en-GB" sz="2000" b="1" dirty="0" err="1"/>
              <a:t>Agenti</a:t>
            </a:r>
            <a:r>
              <a:rPr lang="en-GB" sz="2000" b="1" dirty="0"/>
              <a:t> </a:t>
            </a:r>
            <a:r>
              <a:rPr lang="en-GB" sz="2000" b="1" dirty="0" err="1"/>
              <a:t>letterari</a:t>
            </a:r>
            <a:r>
              <a:rPr lang="en-GB" sz="2000" b="1" dirty="0"/>
              <a:t>:</a:t>
            </a:r>
          </a:p>
          <a:p>
            <a:r>
              <a:rPr lang="en-GB" sz="2000" dirty="0" err="1"/>
              <a:t>Gli</a:t>
            </a:r>
            <a:r>
              <a:rPr lang="en-GB" sz="2000" dirty="0"/>
              <a:t> </a:t>
            </a:r>
            <a:r>
              <a:rPr lang="en-GB" sz="2000" dirty="0" err="1"/>
              <a:t>agenti</a:t>
            </a:r>
            <a:r>
              <a:rPr lang="en-GB" sz="2000" dirty="0"/>
              <a:t> </a:t>
            </a:r>
            <a:r>
              <a:rPr lang="en-GB" sz="2000" dirty="0" err="1"/>
              <a:t>letterari</a:t>
            </a:r>
            <a:r>
              <a:rPr lang="en-GB" sz="2000" dirty="0"/>
              <a:t> </a:t>
            </a:r>
            <a:r>
              <a:rPr lang="en-GB" sz="2000" dirty="0" err="1"/>
              <a:t>trovano</a:t>
            </a:r>
            <a:r>
              <a:rPr lang="en-GB" sz="2000" dirty="0"/>
              <a:t> </a:t>
            </a:r>
            <a:r>
              <a:rPr lang="en-GB" sz="2000" dirty="0" err="1"/>
              <a:t>gli</a:t>
            </a:r>
            <a:r>
              <a:rPr lang="en-GB" sz="2000" dirty="0"/>
              <a:t> </a:t>
            </a:r>
            <a:r>
              <a:rPr lang="en-GB" sz="2000" dirty="0" err="1"/>
              <a:t>autori</a:t>
            </a:r>
            <a:r>
              <a:rPr lang="en-GB" sz="2000" dirty="0"/>
              <a:t> </a:t>
            </a:r>
            <a:r>
              <a:rPr lang="en-GB" sz="2000" dirty="0" err="1"/>
              <a:t>promettenti</a:t>
            </a:r>
            <a:r>
              <a:rPr lang="en-GB" sz="2000" dirty="0"/>
              <a:t>, </a:t>
            </a:r>
            <a:r>
              <a:rPr lang="en-GB" sz="2000" dirty="0" err="1"/>
              <a:t>vendono</a:t>
            </a:r>
            <a:r>
              <a:rPr lang="en-GB" sz="2000" dirty="0"/>
              <a:t> </a:t>
            </a:r>
            <a:r>
              <a:rPr lang="en-GB" sz="2000" dirty="0" err="1"/>
              <a:t>i</a:t>
            </a:r>
            <a:r>
              <a:rPr lang="en-GB" sz="2000" dirty="0"/>
              <a:t> </a:t>
            </a:r>
            <a:r>
              <a:rPr lang="en-GB" sz="2000" dirty="0" err="1"/>
              <a:t>loro</a:t>
            </a:r>
            <a:r>
              <a:rPr lang="en-GB" sz="2000" dirty="0"/>
              <a:t> libri ai </a:t>
            </a:r>
            <a:r>
              <a:rPr lang="en-GB" sz="2000" dirty="0" err="1"/>
              <a:t>redattori</a:t>
            </a:r>
            <a:r>
              <a:rPr lang="en-GB" sz="2000" dirty="0"/>
              <a:t> del </a:t>
            </a:r>
            <a:r>
              <a:rPr lang="en-GB" sz="2000" dirty="0" err="1"/>
              <a:t>libro</a:t>
            </a:r>
            <a:r>
              <a:rPr lang="en-GB" sz="2000" dirty="0"/>
              <a:t> ed </a:t>
            </a:r>
            <a:r>
              <a:rPr lang="en-GB" sz="2000" dirty="0" err="1"/>
              <a:t>allora</a:t>
            </a:r>
            <a:r>
              <a:rPr lang="en-GB" sz="2000" dirty="0"/>
              <a:t> </a:t>
            </a:r>
            <a:r>
              <a:rPr lang="en-GB" sz="2000" dirty="0" err="1"/>
              <a:t>prendono</a:t>
            </a:r>
            <a:r>
              <a:rPr lang="en-GB" sz="2000" dirty="0"/>
              <a:t> una </a:t>
            </a:r>
            <a:r>
              <a:rPr lang="en-GB" sz="2000" dirty="0" err="1"/>
              <a:t>parte</a:t>
            </a:r>
            <a:r>
              <a:rPr lang="en-GB" sz="2000" dirty="0"/>
              <a:t> del </a:t>
            </a:r>
            <a:r>
              <a:rPr lang="en-GB" sz="2000" dirty="0" err="1"/>
              <a:t>ricavato</a:t>
            </a:r>
            <a:r>
              <a:rPr lang="en-GB" sz="2000" dirty="0"/>
              <a:t>. </a:t>
            </a:r>
            <a:r>
              <a:rPr lang="en-GB" sz="2000" dirty="0" err="1"/>
              <a:t>Avete</a:t>
            </a:r>
            <a:r>
              <a:rPr lang="en-GB" sz="2000" dirty="0"/>
              <a:t> </a:t>
            </a:r>
            <a:r>
              <a:rPr lang="en-GB" sz="2000" dirty="0" err="1"/>
              <a:t>bisogno</a:t>
            </a:r>
            <a:r>
              <a:rPr lang="en-GB" sz="2000" dirty="0"/>
              <a:t> di un senso di </a:t>
            </a:r>
            <a:r>
              <a:rPr lang="en-GB" sz="2000" dirty="0" err="1"/>
              <a:t>che</a:t>
            </a:r>
            <a:r>
              <a:rPr lang="en-GB" sz="2000" dirty="0"/>
              <a:t> </a:t>
            </a:r>
            <a:r>
              <a:rPr lang="en-GB" sz="2000" dirty="0" err="1"/>
              <a:t>tipo</a:t>
            </a:r>
            <a:r>
              <a:rPr lang="en-GB" sz="2000" dirty="0"/>
              <a:t> di libri </a:t>
            </a:r>
            <a:r>
              <a:rPr lang="en-GB" sz="2000" dirty="0" err="1"/>
              <a:t>venderà</a:t>
            </a:r>
            <a:r>
              <a:rPr lang="en-GB" sz="2000" dirty="0"/>
              <a:t> </a:t>
            </a:r>
            <a:r>
              <a:rPr lang="en-GB" sz="2000" dirty="0" err="1"/>
              <a:t>nel</a:t>
            </a:r>
            <a:r>
              <a:rPr lang="en-GB" sz="2000" dirty="0"/>
              <a:t> </a:t>
            </a:r>
            <a:r>
              <a:rPr lang="en-GB" sz="2000" dirty="0" err="1"/>
              <a:t>mercato</a:t>
            </a:r>
            <a:r>
              <a:rPr lang="en-GB" sz="2000" dirty="0"/>
              <a:t> per </a:t>
            </a:r>
            <a:r>
              <a:rPr lang="en-GB" sz="2000" dirty="0" err="1"/>
              <a:t>avere</a:t>
            </a:r>
            <a:r>
              <a:rPr lang="en-GB" sz="2000" dirty="0"/>
              <a:t> </a:t>
            </a:r>
            <a:r>
              <a:rPr lang="en-GB" sz="2000" dirty="0" err="1"/>
              <a:t>successo</a:t>
            </a:r>
            <a:r>
              <a:rPr lang="en-GB" sz="2000" dirty="0"/>
              <a:t> come </a:t>
            </a:r>
            <a:r>
              <a:rPr lang="en-GB" sz="2000" dirty="0" err="1"/>
              <a:t>agente</a:t>
            </a:r>
            <a:r>
              <a:rPr lang="en-GB" sz="2000" dirty="0"/>
              <a:t> </a:t>
            </a:r>
            <a:r>
              <a:rPr lang="en-GB" sz="2000" dirty="0" err="1"/>
              <a:t>letterario</a:t>
            </a:r>
            <a:r>
              <a:rPr lang="en-GB" sz="2000" dirty="0"/>
              <a:t>.</a:t>
            </a:r>
          </a:p>
          <a:p>
            <a:pPr marL="0" indent="0">
              <a:buNone/>
            </a:pPr>
            <a:r>
              <a:rPr lang="en-GB" sz="2000" b="1" dirty="0"/>
              <a:t>Scout </a:t>
            </a:r>
            <a:r>
              <a:rPr lang="en-GB" sz="2000" b="1" dirty="0" err="1"/>
              <a:t>letterari</a:t>
            </a:r>
            <a:r>
              <a:rPr lang="en-GB" sz="2000" b="1" dirty="0"/>
              <a:t>:</a:t>
            </a:r>
          </a:p>
          <a:p>
            <a:r>
              <a:rPr lang="en-GB" sz="2000" dirty="0" err="1"/>
              <a:t>Gli</a:t>
            </a:r>
            <a:r>
              <a:rPr lang="en-GB" sz="2000" dirty="0"/>
              <a:t> scout </a:t>
            </a:r>
            <a:r>
              <a:rPr lang="en-GB" sz="2000" dirty="0" err="1"/>
              <a:t>letterari</a:t>
            </a:r>
            <a:r>
              <a:rPr lang="en-GB" sz="2000" dirty="0"/>
              <a:t> </a:t>
            </a:r>
            <a:r>
              <a:rPr lang="en-GB" sz="2000" dirty="0" err="1"/>
              <a:t>cercano</a:t>
            </a:r>
            <a:r>
              <a:rPr lang="en-GB" sz="2000" dirty="0"/>
              <a:t> libri da </a:t>
            </a:r>
            <a:r>
              <a:rPr lang="en-GB" sz="2000" dirty="0" err="1"/>
              <a:t>pubblicare</a:t>
            </a:r>
            <a:r>
              <a:rPr lang="en-GB" sz="2000" dirty="0"/>
              <a:t> </a:t>
            </a:r>
            <a:r>
              <a:rPr lang="en-GB" sz="2000" dirty="0" err="1"/>
              <a:t>all'estero</a:t>
            </a:r>
            <a:r>
              <a:rPr lang="en-GB" sz="2000" dirty="0"/>
              <a:t> o da </a:t>
            </a:r>
            <a:r>
              <a:rPr lang="en-GB" sz="2000" dirty="0" err="1"/>
              <a:t>adattare</a:t>
            </a:r>
            <a:r>
              <a:rPr lang="en-GB" sz="2000" dirty="0"/>
              <a:t> </a:t>
            </a:r>
            <a:r>
              <a:rPr lang="en-GB" sz="2000" dirty="0" err="1"/>
              <a:t>allo</a:t>
            </a:r>
            <a:r>
              <a:rPr lang="en-GB" sz="2000" dirty="0"/>
              <a:t> </a:t>
            </a:r>
            <a:r>
              <a:rPr lang="en-GB" sz="2000" dirty="0" err="1"/>
              <a:t>schermo</a:t>
            </a:r>
            <a:r>
              <a:rPr lang="en-GB" sz="2000" dirty="0"/>
              <a:t>.</a:t>
            </a:r>
          </a:p>
          <a:p>
            <a:r>
              <a:rPr lang="en-GB" sz="2000" dirty="0" err="1"/>
              <a:t>Questo</a:t>
            </a:r>
            <a:r>
              <a:rPr lang="en-GB" sz="2000" dirty="0"/>
              <a:t> </a:t>
            </a:r>
            <a:r>
              <a:rPr lang="en-GB" sz="2000" dirty="0" err="1"/>
              <a:t>ruolo</a:t>
            </a:r>
            <a:r>
              <a:rPr lang="en-GB" sz="2000" dirty="0"/>
              <a:t> </a:t>
            </a:r>
            <a:r>
              <a:rPr lang="en-GB" sz="2000" dirty="0" err="1"/>
              <a:t>richiede</a:t>
            </a:r>
            <a:r>
              <a:rPr lang="en-GB" sz="2000" dirty="0"/>
              <a:t> </a:t>
            </a:r>
            <a:r>
              <a:rPr lang="en-GB" sz="2000" dirty="0" err="1"/>
              <a:t>spesso</a:t>
            </a:r>
            <a:r>
              <a:rPr lang="en-GB" sz="2000" dirty="0"/>
              <a:t> </a:t>
            </a:r>
            <a:r>
              <a:rPr lang="en-GB" sz="2000" dirty="0" err="1"/>
              <a:t>molti</a:t>
            </a:r>
            <a:r>
              <a:rPr lang="en-GB" sz="2000" dirty="0"/>
              <a:t> anni di </a:t>
            </a:r>
            <a:r>
              <a:rPr lang="en-GB" sz="2000" dirty="0" err="1"/>
              <a:t>esperienza</a:t>
            </a:r>
            <a:r>
              <a:rPr lang="en-GB" sz="2000" dirty="0"/>
              <a:t> come </a:t>
            </a:r>
            <a:r>
              <a:rPr lang="en-GB" sz="2000" dirty="0" err="1"/>
              <a:t>assistente</a:t>
            </a:r>
            <a:r>
              <a:rPr lang="en-GB" sz="2000" dirty="0"/>
              <a:t> editor o editor prima di </a:t>
            </a:r>
            <a:r>
              <a:rPr lang="en-GB" sz="2000" dirty="0" err="1"/>
              <a:t>essere</a:t>
            </a:r>
            <a:r>
              <a:rPr lang="en-GB" sz="2000" dirty="0"/>
              <a:t> in </a:t>
            </a:r>
            <a:r>
              <a:rPr lang="en-GB" sz="2000" dirty="0" err="1"/>
              <a:t>grado</a:t>
            </a:r>
            <a:r>
              <a:rPr lang="en-GB" sz="2000" dirty="0"/>
              <a:t> di </a:t>
            </a:r>
            <a:r>
              <a:rPr lang="en-GB" sz="2000" dirty="0" err="1"/>
              <a:t>riconoscere</a:t>
            </a:r>
            <a:r>
              <a:rPr lang="en-GB" sz="2000" dirty="0"/>
              <a:t> il </a:t>
            </a:r>
            <a:r>
              <a:rPr lang="en-GB" sz="2000" dirty="0" err="1"/>
              <a:t>talento</a:t>
            </a:r>
            <a:r>
              <a:rPr lang="en-GB" sz="2000" dirty="0"/>
              <a:t> </a:t>
            </a:r>
            <a:r>
              <a:rPr lang="en-GB" sz="2000" dirty="0" err="1"/>
              <a:t>nascosto</a:t>
            </a:r>
            <a:r>
              <a:rPr lang="en-GB" sz="2000" dirty="0"/>
              <a:t>.</a:t>
            </a:r>
            <a:endParaRPr lang="it-IT" sz="2000" dirty="0"/>
          </a:p>
        </p:txBody>
      </p:sp>
    </p:spTree>
    <p:extLst>
      <p:ext uri="{BB962C8B-B14F-4D97-AF65-F5344CB8AC3E}">
        <p14:creationId xmlns:p14="http://schemas.microsoft.com/office/powerpoint/2010/main" val="3517323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0F4BC07-C740-D444-AD73-8D8587B521CF}"/>
              </a:ext>
            </a:extLst>
          </p:cNvPr>
          <p:cNvSpPr>
            <a:spLocks noGrp="1"/>
          </p:cNvSpPr>
          <p:nvPr>
            <p:ph type="title"/>
          </p:nvPr>
        </p:nvSpPr>
        <p:spPr>
          <a:xfrm>
            <a:off x="1136397" y="473886"/>
            <a:ext cx="4959603" cy="1642969"/>
          </a:xfrm>
        </p:spPr>
        <p:txBody>
          <a:bodyPr anchor="b">
            <a:normAutofit/>
          </a:bodyPr>
          <a:lstStyle/>
          <a:p>
            <a:pPr algn="ctr"/>
            <a:r>
              <a:rPr lang="it-IT" sz="4000" b="1" dirty="0">
                <a:effectLst>
                  <a:outerShdw blurRad="38100" dist="38100" dir="2700000" algn="tl">
                    <a:srgbClr val="000000">
                      <a:alpha val="43137"/>
                    </a:srgbClr>
                  </a:outerShdw>
                </a:effectLst>
              </a:rPr>
              <a:t>LABOUR MARKET OVERVIEW </a:t>
            </a:r>
          </a:p>
        </p:txBody>
      </p:sp>
      <p:sp>
        <p:nvSpPr>
          <p:cNvPr id="3" name="Segnaposto contenuto 2">
            <a:extLst>
              <a:ext uri="{FF2B5EF4-FFF2-40B4-BE49-F238E27FC236}">
                <a16:creationId xmlns:a16="http://schemas.microsoft.com/office/drawing/2014/main" id="{0924EEAD-15ED-8443-8028-235D75F283D5}"/>
              </a:ext>
            </a:extLst>
          </p:cNvPr>
          <p:cNvSpPr>
            <a:spLocks noGrp="1"/>
          </p:cNvSpPr>
          <p:nvPr>
            <p:ph idx="1"/>
          </p:nvPr>
        </p:nvSpPr>
        <p:spPr>
          <a:xfrm>
            <a:off x="731521" y="2418408"/>
            <a:ext cx="5780922" cy="3522569"/>
          </a:xfrm>
        </p:spPr>
        <p:txBody>
          <a:bodyPr anchor="t">
            <a:normAutofit/>
          </a:bodyPr>
          <a:lstStyle/>
          <a:p>
            <a:pPr marL="0" indent="0">
              <a:buNone/>
            </a:pPr>
            <a:r>
              <a:rPr lang="it-IT" sz="2000" b="1" dirty="0"/>
              <a:t>Labour market </a:t>
            </a:r>
            <a:r>
              <a:rPr lang="it-IT" sz="2000" b="1" dirty="0" err="1"/>
              <a:t>active</a:t>
            </a:r>
            <a:r>
              <a:rPr lang="it-IT" sz="2000" b="1" dirty="0"/>
              <a:t> people</a:t>
            </a:r>
            <a:r>
              <a:rPr lang="it-IT" sz="2000" dirty="0"/>
              <a:t>:  </a:t>
            </a:r>
            <a:r>
              <a:rPr lang="it-IT" sz="2000" u="sng" dirty="0"/>
              <a:t>2.2 </a:t>
            </a:r>
            <a:r>
              <a:rPr lang="it-IT" sz="2000" u="sng" dirty="0" err="1"/>
              <a:t>milion</a:t>
            </a:r>
            <a:endParaRPr lang="it-IT" sz="2000" u="sng" dirty="0"/>
          </a:p>
          <a:p>
            <a:pPr marL="0" indent="0">
              <a:buNone/>
            </a:pPr>
            <a:endParaRPr lang="it-IT" sz="2000" dirty="0"/>
          </a:p>
          <a:p>
            <a:pPr marL="0" indent="0">
              <a:buNone/>
            </a:pPr>
            <a:endParaRPr lang="it-IT" sz="2000" dirty="0"/>
          </a:p>
          <a:p>
            <a:pPr marL="0" indent="0">
              <a:buNone/>
            </a:pPr>
            <a:r>
              <a:rPr lang="en-US" sz="2000" dirty="0"/>
              <a:t>                            50 % of  total population  ( 4.4 million)</a:t>
            </a:r>
          </a:p>
          <a:p>
            <a:pPr marL="0" indent="0">
              <a:buNone/>
            </a:pPr>
            <a:endParaRPr lang="en-US" sz="2000" dirty="0"/>
          </a:p>
          <a:p>
            <a:pPr marL="0" indent="0">
              <a:buNone/>
            </a:pPr>
            <a:r>
              <a:rPr lang="en-US" sz="2000" dirty="0"/>
              <a:t>The highest percentage among the Italian regions.</a:t>
            </a:r>
          </a:p>
          <a:p>
            <a:pPr marL="0" indent="0">
              <a:buNone/>
            </a:pPr>
            <a:endParaRPr lang="it-IT" sz="2000" dirty="0"/>
          </a:p>
        </p:txBody>
      </p:sp>
      <p:pic>
        <p:nvPicPr>
          <p:cNvPr id="6" name="Immagine 5">
            <a:extLst>
              <a:ext uri="{FF2B5EF4-FFF2-40B4-BE49-F238E27FC236}">
                <a16:creationId xmlns:a16="http://schemas.microsoft.com/office/drawing/2014/main" id="{A8AEA287-D6F2-4A0F-A294-47ECC8862F2D}"/>
              </a:ext>
            </a:extLst>
          </p:cNvPr>
          <p:cNvPicPr>
            <a:picLocks noChangeAspect="1"/>
          </p:cNvPicPr>
          <p:nvPr/>
        </p:nvPicPr>
        <p:blipFill>
          <a:blip r:embed="rId2"/>
          <a:stretch>
            <a:fillRect/>
          </a:stretch>
        </p:blipFill>
        <p:spPr>
          <a:xfrm>
            <a:off x="6543488" y="1347320"/>
            <a:ext cx="5201023" cy="3537460"/>
          </a:xfrm>
          <a:prstGeom prst="rect">
            <a:avLst/>
          </a:prstGeom>
        </p:spPr>
      </p:pic>
      <p:sp>
        <p:nvSpPr>
          <p:cNvPr id="27" name="Rectangle 1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nettore 2 6">
            <a:extLst>
              <a:ext uri="{FF2B5EF4-FFF2-40B4-BE49-F238E27FC236}">
                <a16:creationId xmlns:a16="http://schemas.microsoft.com/office/drawing/2014/main" id="{D37E2DB2-10FF-4985-A4E2-D32CA8A6CE8B}"/>
              </a:ext>
            </a:extLst>
          </p:cNvPr>
          <p:cNvCxnSpPr/>
          <p:nvPr/>
        </p:nvCxnSpPr>
        <p:spPr>
          <a:xfrm>
            <a:off x="4543862" y="2898616"/>
            <a:ext cx="0" cy="6569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99615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1FA41FC-083C-6B46-976C-BCBD9770B7BE}"/>
              </a:ext>
            </a:extLst>
          </p:cNvPr>
          <p:cNvSpPr>
            <a:spLocks noGrp="1"/>
          </p:cNvSpPr>
          <p:nvPr>
            <p:ph type="title"/>
          </p:nvPr>
        </p:nvSpPr>
        <p:spPr>
          <a:xfrm>
            <a:off x="466722" y="712822"/>
            <a:ext cx="3201366" cy="3387497"/>
          </a:xfrm>
        </p:spPr>
        <p:txBody>
          <a:bodyPr anchor="b">
            <a:normAutofit/>
          </a:bodyPr>
          <a:lstStyle/>
          <a:p>
            <a:pPr algn="r"/>
            <a:r>
              <a:rPr lang="it-IT" sz="4000" b="1" dirty="0">
                <a:solidFill>
                  <a:srgbClr val="FFFFFF"/>
                </a:solidFill>
              </a:rPr>
              <a:t>PRODUCTION EDITORS</a:t>
            </a:r>
          </a:p>
        </p:txBody>
      </p:sp>
      <p:sp>
        <p:nvSpPr>
          <p:cNvPr id="3" name="Segnaposto contenuto 2">
            <a:extLst>
              <a:ext uri="{FF2B5EF4-FFF2-40B4-BE49-F238E27FC236}">
                <a16:creationId xmlns:a16="http://schemas.microsoft.com/office/drawing/2014/main" id="{A6CBE8FC-3200-CB4D-BC39-ADD34C39BE03}"/>
              </a:ext>
            </a:extLst>
          </p:cNvPr>
          <p:cNvSpPr>
            <a:spLocks noGrp="1"/>
          </p:cNvSpPr>
          <p:nvPr>
            <p:ph idx="1"/>
          </p:nvPr>
        </p:nvSpPr>
        <p:spPr>
          <a:xfrm>
            <a:off x="4581727" y="511388"/>
            <a:ext cx="3158029" cy="6081917"/>
          </a:xfrm>
        </p:spPr>
        <p:txBody>
          <a:bodyPr anchor="ctr">
            <a:normAutofit lnSpcReduction="10000"/>
          </a:bodyPr>
          <a:lstStyle/>
          <a:p>
            <a:pPr marL="0" indent="0">
              <a:buNone/>
            </a:pPr>
            <a:r>
              <a:rPr lang="en-GB" sz="2400" dirty="0"/>
              <a:t>Production editors are responsible for ensuring that manuscripts are edited, designed, proofread, and printed. All of this must be done on schedule, with very minimal delays.</a:t>
            </a:r>
          </a:p>
          <a:p>
            <a:pPr marL="0" indent="0">
              <a:buNone/>
            </a:pPr>
            <a:r>
              <a:rPr lang="en-GB" sz="2400" dirty="0"/>
              <a:t>Production departments have strong working relationships with authors as they work diligently to publish the books, on time and make sure the books look polished and professional.  </a:t>
            </a:r>
          </a:p>
          <a:p>
            <a:endParaRPr lang="it-IT" sz="1700" dirty="0"/>
          </a:p>
        </p:txBody>
      </p:sp>
      <p:pic>
        <p:nvPicPr>
          <p:cNvPr id="5" name="Picture 4" descr="Sunlit desk">
            <a:extLst>
              <a:ext uri="{FF2B5EF4-FFF2-40B4-BE49-F238E27FC236}">
                <a16:creationId xmlns:a16="http://schemas.microsoft.com/office/drawing/2014/main" id="{56889F62-AA17-406B-B41A-8810552DEECF}"/>
              </a:ext>
            </a:extLst>
          </p:cNvPr>
          <p:cNvPicPr>
            <a:picLocks noChangeAspect="1"/>
          </p:cNvPicPr>
          <p:nvPr/>
        </p:nvPicPr>
        <p:blipFill rotWithShape="1">
          <a:blip r:embed="rId2"/>
          <a:srcRect l="24659" r="35605" b="-1"/>
          <a:stretch/>
        </p:blipFill>
        <p:spPr>
          <a:xfrm>
            <a:off x="8109502" y="10"/>
            <a:ext cx="4082498" cy="6857990"/>
          </a:xfrm>
          <a:prstGeom prst="rect">
            <a:avLst/>
          </a:prstGeom>
        </p:spPr>
      </p:pic>
    </p:spTree>
    <p:extLst>
      <p:ext uri="{BB962C8B-B14F-4D97-AF65-F5344CB8AC3E}">
        <p14:creationId xmlns:p14="http://schemas.microsoft.com/office/powerpoint/2010/main" val="3963451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31FA41FC-083C-6B46-976C-BCBD9770B7BE}"/>
              </a:ext>
            </a:extLst>
          </p:cNvPr>
          <p:cNvSpPr>
            <a:spLocks noGrp="1"/>
          </p:cNvSpPr>
          <p:nvPr>
            <p:ph type="title"/>
          </p:nvPr>
        </p:nvSpPr>
        <p:spPr>
          <a:xfrm>
            <a:off x="466722" y="586855"/>
            <a:ext cx="3201366" cy="3387497"/>
          </a:xfrm>
        </p:spPr>
        <p:txBody>
          <a:bodyPr anchor="b">
            <a:normAutofit/>
          </a:bodyPr>
          <a:lstStyle/>
          <a:p>
            <a:pPr algn="r"/>
            <a:r>
              <a:rPr lang="it-IT" sz="4000" dirty="0">
                <a:solidFill>
                  <a:srgbClr val="FFFFFF"/>
                </a:solidFill>
              </a:rPr>
              <a:t>DIRETTORI DI PRODUZIONE</a:t>
            </a:r>
          </a:p>
        </p:txBody>
      </p:sp>
      <p:sp>
        <p:nvSpPr>
          <p:cNvPr id="3" name="Segnaposto contenuto 2">
            <a:extLst>
              <a:ext uri="{FF2B5EF4-FFF2-40B4-BE49-F238E27FC236}">
                <a16:creationId xmlns:a16="http://schemas.microsoft.com/office/drawing/2014/main" id="{A6CBE8FC-3200-CB4D-BC39-ADD34C39BE03}"/>
              </a:ext>
            </a:extLst>
          </p:cNvPr>
          <p:cNvSpPr>
            <a:spLocks noGrp="1"/>
          </p:cNvSpPr>
          <p:nvPr>
            <p:ph idx="1"/>
          </p:nvPr>
        </p:nvSpPr>
        <p:spPr>
          <a:xfrm>
            <a:off x="4581727" y="511388"/>
            <a:ext cx="3158029" cy="6081917"/>
          </a:xfrm>
        </p:spPr>
        <p:txBody>
          <a:bodyPr anchor="ctr">
            <a:normAutofit fontScale="85000" lnSpcReduction="10000"/>
          </a:bodyPr>
          <a:lstStyle/>
          <a:p>
            <a:pPr marL="0" indent="0">
              <a:buNone/>
            </a:pPr>
            <a:r>
              <a:rPr lang="it-IT" dirty="0"/>
              <a:t>Gli editori di produzione sono responsabili di garantire che i manoscritti siano redatti, progettati, corretti di bozze e stampati. Tutto questo deve essere fatto nei tempi previsti, con ritardi minimi.</a:t>
            </a:r>
          </a:p>
          <a:p>
            <a:pPr marL="0" indent="0">
              <a:buNone/>
            </a:pPr>
            <a:br>
              <a:rPr lang="it-IT" sz="2400" dirty="0"/>
            </a:br>
            <a:r>
              <a:rPr lang="it-IT" dirty="0"/>
              <a:t>I reparti di produzione hanno forti rapporti di lavoro con gli autori in quanto lavorano diligentemente per pubblicare i libri, in tempo e assicurarsi che i libri sembrano lucido e professionale.</a:t>
            </a:r>
            <a:endParaRPr lang="it-IT" sz="1700" dirty="0"/>
          </a:p>
        </p:txBody>
      </p:sp>
      <p:pic>
        <p:nvPicPr>
          <p:cNvPr id="5" name="Picture 4" descr="Sunlit desk">
            <a:extLst>
              <a:ext uri="{FF2B5EF4-FFF2-40B4-BE49-F238E27FC236}">
                <a16:creationId xmlns:a16="http://schemas.microsoft.com/office/drawing/2014/main" id="{56889F62-AA17-406B-B41A-8810552DEECF}"/>
              </a:ext>
            </a:extLst>
          </p:cNvPr>
          <p:cNvPicPr>
            <a:picLocks noChangeAspect="1"/>
          </p:cNvPicPr>
          <p:nvPr/>
        </p:nvPicPr>
        <p:blipFill rotWithShape="1">
          <a:blip r:embed="rId2"/>
          <a:srcRect l="24659" r="35605" b="-1"/>
          <a:stretch/>
        </p:blipFill>
        <p:spPr>
          <a:xfrm>
            <a:off x="8109502" y="10"/>
            <a:ext cx="4082498" cy="6857990"/>
          </a:xfrm>
          <a:prstGeom prst="rect">
            <a:avLst/>
          </a:prstGeom>
        </p:spPr>
      </p:pic>
    </p:spTree>
    <p:extLst>
      <p:ext uri="{BB962C8B-B14F-4D97-AF65-F5344CB8AC3E}">
        <p14:creationId xmlns:p14="http://schemas.microsoft.com/office/powerpoint/2010/main" val="3413496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EE5B788-D915-DE46-877F-4DE57B854067}"/>
              </a:ext>
            </a:extLst>
          </p:cNvPr>
          <p:cNvSpPr>
            <a:spLocks noGrp="1"/>
          </p:cNvSpPr>
          <p:nvPr>
            <p:ph type="title"/>
          </p:nvPr>
        </p:nvSpPr>
        <p:spPr>
          <a:xfrm>
            <a:off x="1136397" y="502020"/>
            <a:ext cx="5323715" cy="1642970"/>
          </a:xfrm>
        </p:spPr>
        <p:txBody>
          <a:bodyPr anchor="b">
            <a:normAutofit/>
          </a:bodyPr>
          <a:lstStyle/>
          <a:p>
            <a:pPr algn="ctr"/>
            <a:r>
              <a:rPr lang="it-IT" sz="4000" b="1" dirty="0"/>
              <a:t>MARKETERS AND COPY WRITERS</a:t>
            </a:r>
          </a:p>
        </p:txBody>
      </p:sp>
      <p:sp>
        <p:nvSpPr>
          <p:cNvPr id="3" name="Segnaposto contenuto 2">
            <a:extLst>
              <a:ext uri="{FF2B5EF4-FFF2-40B4-BE49-F238E27FC236}">
                <a16:creationId xmlns:a16="http://schemas.microsoft.com/office/drawing/2014/main" id="{8C519C35-E58B-514D-A142-98C435639FE0}"/>
              </a:ext>
            </a:extLst>
          </p:cNvPr>
          <p:cNvSpPr>
            <a:spLocks noGrp="1"/>
          </p:cNvSpPr>
          <p:nvPr>
            <p:ph idx="1"/>
          </p:nvPr>
        </p:nvSpPr>
        <p:spPr>
          <a:xfrm>
            <a:off x="1144923" y="2405894"/>
            <a:ext cx="5315189" cy="3535083"/>
          </a:xfrm>
        </p:spPr>
        <p:txBody>
          <a:bodyPr anchor="t">
            <a:normAutofit/>
          </a:bodyPr>
          <a:lstStyle/>
          <a:p>
            <a:pPr marL="0" indent="0">
              <a:buNone/>
            </a:pPr>
            <a:r>
              <a:rPr lang="en-GB" sz="2000" dirty="0"/>
              <a:t>Marketers are often good writers themselves as they get to put their writing skills to use in creating press releases, media kits, and </a:t>
            </a:r>
            <a:r>
              <a:rPr lang="en-GB" sz="2000" dirty="0" err="1"/>
              <a:t>catalogs</a:t>
            </a:r>
            <a:r>
              <a:rPr lang="en-GB" sz="2000" dirty="0"/>
              <a:t>, often writing copy that highlights the great features of an author, a book, or a publishing house campaign.</a:t>
            </a:r>
          </a:p>
          <a:p>
            <a:pPr marL="0" indent="0">
              <a:buNone/>
            </a:pPr>
            <a:r>
              <a:rPr lang="en-GB" sz="2000" dirty="0"/>
              <a:t>A position in marketing for a publishing house can be a </a:t>
            </a:r>
            <a:r>
              <a:rPr lang="en-GB" sz="2000" dirty="0" err="1"/>
              <a:t>grueling</a:t>
            </a:r>
            <a:r>
              <a:rPr lang="en-GB" sz="2000" dirty="0"/>
              <a:t> job, as it is a fast-paced job and it's expected that you manage the expectations of editors, authors, and publicists with ease and efficiency.</a:t>
            </a:r>
          </a:p>
          <a:p>
            <a:endParaRPr lang="it-IT" sz="2000" dirty="0"/>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Modificare">
            <a:extLst>
              <a:ext uri="{FF2B5EF4-FFF2-40B4-BE49-F238E27FC236}">
                <a16:creationId xmlns:a16="http://schemas.microsoft.com/office/drawing/2014/main" id="{165C0F62-C440-40E3-8B6B-0F2B0F1133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5967" y="1359681"/>
            <a:ext cx="4170530" cy="4170530"/>
          </a:xfrm>
          <a:prstGeom prst="rect">
            <a:avLst/>
          </a:prstGeom>
        </p:spPr>
      </p:pic>
    </p:spTree>
    <p:extLst>
      <p:ext uri="{BB962C8B-B14F-4D97-AF65-F5344CB8AC3E}">
        <p14:creationId xmlns:p14="http://schemas.microsoft.com/office/powerpoint/2010/main" val="40500656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EE5B788-D915-DE46-877F-4DE57B854067}"/>
              </a:ext>
            </a:extLst>
          </p:cNvPr>
          <p:cNvSpPr>
            <a:spLocks noGrp="1"/>
          </p:cNvSpPr>
          <p:nvPr>
            <p:ph type="title"/>
          </p:nvPr>
        </p:nvSpPr>
        <p:spPr>
          <a:xfrm>
            <a:off x="1136397" y="502020"/>
            <a:ext cx="5323715" cy="1642970"/>
          </a:xfrm>
        </p:spPr>
        <p:txBody>
          <a:bodyPr anchor="b">
            <a:normAutofit/>
          </a:bodyPr>
          <a:lstStyle/>
          <a:p>
            <a:pPr algn="ctr"/>
            <a:r>
              <a:rPr lang="it-IT" sz="4000" b="1" dirty="0"/>
              <a:t>PROMOTORI E COPISTI</a:t>
            </a:r>
          </a:p>
        </p:txBody>
      </p:sp>
      <p:sp>
        <p:nvSpPr>
          <p:cNvPr id="3" name="Segnaposto contenuto 2">
            <a:extLst>
              <a:ext uri="{FF2B5EF4-FFF2-40B4-BE49-F238E27FC236}">
                <a16:creationId xmlns:a16="http://schemas.microsoft.com/office/drawing/2014/main" id="{8C519C35-E58B-514D-A142-98C435639FE0}"/>
              </a:ext>
            </a:extLst>
          </p:cNvPr>
          <p:cNvSpPr>
            <a:spLocks noGrp="1"/>
          </p:cNvSpPr>
          <p:nvPr>
            <p:ph idx="1"/>
          </p:nvPr>
        </p:nvSpPr>
        <p:spPr>
          <a:xfrm>
            <a:off x="1144923" y="2405894"/>
            <a:ext cx="5315189" cy="3535083"/>
          </a:xfrm>
        </p:spPr>
        <p:txBody>
          <a:bodyPr anchor="t">
            <a:noAutofit/>
          </a:bodyPr>
          <a:lstStyle/>
          <a:p>
            <a:pPr marL="0" indent="0">
              <a:buNone/>
            </a:pPr>
            <a:r>
              <a:rPr lang="it-IT" sz="2000" dirty="0">
                <a:solidFill>
                  <a:srgbClr val="000000"/>
                </a:solidFill>
                <a:effectLst/>
                <a:ea typeface="Times New Roman" panose="02020603050405020304" pitchFamily="18" charset="0"/>
                <a:cs typeface="Arial" panose="020B0604020202020204" pitchFamily="34" charset="0"/>
              </a:rPr>
              <a:t>I promotori sono spesso buoni scrittori </a:t>
            </a:r>
            <a:r>
              <a:rPr lang="it-IT" sz="2000" dirty="0" err="1">
                <a:solidFill>
                  <a:srgbClr val="000000"/>
                </a:solidFill>
                <a:effectLst/>
                <a:ea typeface="Times New Roman" panose="02020603050405020304" pitchFamily="18" charset="0"/>
                <a:cs typeface="Arial" panose="020B0604020202020204" pitchFamily="34" charset="0"/>
              </a:rPr>
              <a:t>poichè</a:t>
            </a:r>
            <a:r>
              <a:rPr lang="it-IT" sz="2000" dirty="0">
                <a:solidFill>
                  <a:srgbClr val="000000"/>
                </a:solidFill>
                <a:effectLst/>
                <a:ea typeface="Times New Roman" panose="02020603050405020304" pitchFamily="18" charset="0"/>
                <a:cs typeface="Arial" panose="020B0604020202020204" pitchFamily="34" charset="0"/>
              </a:rPr>
              <a:t> devono usare le loro abilità di scrittura nella generazione dei comunicati stampa, dei corredi di mezzi e dei cataloghi, spesso scrivendo la copia che mette in evidenza le grandi caratteristiche di un autore, di un libro, o di una campagna della casa editrice.</a:t>
            </a:r>
          </a:p>
          <a:p>
            <a:pPr marL="0" indent="0">
              <a:buNone/>
            </a:pPr>
            <a:r>
              <a:rPr lang="it-IT" sz="2000" dirty="0">
                <a:solidFill>
                  <a:srgbClr val="000000"/>
                </a:solidFill>
                <a:effectLst/>
                <a:ea typeface="Times New Roman" panose="02020603050405020304" pitchFamily="18" charset="0"/>
                <a:cs typeface="Arial" panose="020B0604020202020204" pitchFamily="34" charset="0"/>
              </a:rPr>
              <a:t>Una posizione nel marketing per una casa editrice può essere un lavoro estenuante, in quanto si tratta di un lavoro frenetico e ci si aspetta che si gestiscono le aspettative di editori, autori, e pubblicisti con facilità ed efficienza.</a:t>
            </a:r>
            <a:endParaRPr lang="it-IT" sz="2000" dirty="0">
              <a:effectLst/>
              <a:ea typeface="DengXian" panose="02010600030101010101" pitchFamily="2" charset="-122"/>
              <a:cs typeface="Arial" panose="020B0604020202020204" pitchFamily="34" charset="0"/>
            </a:endParaRP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Modificare">
            <a:extLst>
              <a:ext uri="{FF2B5EF4-FFF2-40B4-BE49-F238E27FC236}">
                <a16:creationId xmlns:a16="http://schemas.microsoft.com/office/drawing/2014/main" id="{165C0F62-C440-40E3-8B6B-0F2B0F1133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5967" y="1359681"/>
            <a:ext cx="4170530" cy="4170530"/>
          </a:xfrm>
          <a:prstGeom prst="rect">
            <a:avLst/>
          </a:prstGeom>
        </p:spPr>
      </p:pic>
    </p:spTree>
    <p:extLst>
      <p:ext uri="{BB962C8B-B14F-4D97-AF65-F5344CB8AC3E}">
        <p14:creationId xmlns:p14="http://schemas.microsoft.com/office/powerpoint/2010/main" val="6609380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D4464D8-FD41-4EA2-9094-791BB1112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1">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4" name="Rectangle 13">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9DF772F-A79B-48F9-8B22-3B11AB306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745696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olo 1">
            <a:extLst>
              <a:ext uri="{FF2B5EF4-FFF2-40B4-BE49-F238E27FC236}">
                <a16:creationId xmlns:a16="http://schemas.microsoft.com/office/drawing/2014/main" id="{390314AE-6401-8E4A-BD02-E82112C5FCEE}"/>
              </a:ext>
            </a:extLst>
          </p:cNvPr>
          <p:cNvSpPr>
            <a:spLocks noGrp="1"/>
          </p:cNvSpPr>
          <p:nvPr>
            <p:ph type="title"/>
          </p:nvPr>
        </p:nvSpPr>
        <p:spPr>
          <a:xfrm>
            <a:off x="961517" y="900622"/>
            <a:ext cx="6611012" cy="1537778"/>
          </a:xfrm>
        </p:spPr>
        <p:txBody>
          <a:bodyPr anchor="b">
            <a:normAutofit/>
          </a:bodyPr>
          <a:lstStyle/>
          <a:p>
            <a:pPr algn="ctr"/>
            <a:r>
              <a:rPr lang="it-IT" sz="4800" b="1" dirty="0"/>
              <a:t>SALES POSITIONS</a:t>
            </a:r>
          </a:p>
        </p:txBody>
      </p:sp>
      <p:sp>
        <p:nvSpPr>
          <p:cNvPr id="3" name="Segnaposto contenuto 2">
            <a:extLst>
              <a:ext uri="{FF2B5EF4-FFF2-40B4-BE49-F238E27FC236}">
                <a16:creationId xmlns:a16="http://schemas.microsoft.com/office/drawing/2014/main" id="{EFF8A827-F4A8-1C4C-89F4-9F1BC11BAD6E}"/>
              </a:ext>
            </a:extLst>
          </p:cNvPr>
          <p:cNvSpPr>
            <a:spLocks noGrp="1"/>
          </p:cNvSpPr>
          <p:nvPr>
            <p:ph idx="1"/>
          </p:nvPr>
        </p:nvSpPr>
        <p:spPr>
          <a:xfrm>
            <a:off x="961517" y="2948829"/>
            <a:ext cx="6611012" cy="2941544"/>
          </a:xfrm>
        </p:spPr>
        <p:txBody>
          <a:bodyPr>
            <a:normAutofit/>
          </a:bodyPr>
          <a:lstStyle/>
          <a:p>
            <a:pPr marL="0" indent="0">
              <a:buNone/>
            </a:pPr>
            <a:r>
              <a:rPr lang="en-GB" sz="2400" dirty="0"/>
              <a:t>Sales position are highly collaborative and communicative as they call for close communication with editorial and marketing as you help make the sale of books a success. Working in book sales allow you to make new deals and perhaps travel while being an expert on a variety of books and titles.</a:t>
            </a:r>
          </a:p>
          <a:p>
            <a:endParaRPr lang="it-IT" sz="1800" dirty="0"/>
          </a:p>
        </p:txBody>
      </p:sp>
    </p:spTree>
    <p:extLst>
      <p:ext uri="{BB962C8B-B14F-4D97-AF65-F5344CB8AC3E}">
        <p14:creationId xmlns:p14="http://schemas.microsoft.com/office/powerpoint/2010/main" val="58222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D4464D8-FD41-4EA2-9094-791BB1112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1">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4" name="Rectangle 13">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9DF772F-A79B-48F9-8B22-3B11AB306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745696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olo 1">
            <a:extLst>
              <a:ext uri="{FF2B5EF4-FFF2-40B4-BE49-F238E27FC236}">
                <a16:creationId xmlns:a16="http://schemas.microsoft.com/office/drawing/2014/main" id="{390314AE-6401-8E4A-BD02-E82112C5FCEE}"/>
              </a:ext>
            </a:extLst>
          </p:cNvPr>
          <p:cNvSpPr>
            <a:spLocks noGrp="1"/>
          </p:cNvSpPr>
          <p:nvPr>
            <p:ph type="title"/>
          </p:nvPr>
        </p:nvSpPr>
        <p:spPr>
          <a:xfrm>
            <a:off x="961517" y="900622"/>
            <a:ext cx="6611012" cy="1537778"/>
          </a:xfrm>
        </p:spPr>
        <p:txBody>
          <a:bodyPr anchor="b">
            <a:normAutofit/>
          </a:bodyPr>
          <a:lstStyle/>
          <a:p>
            <a:pPr algn="ctr"/>
            <a:r>
              <a:rPr lang="it-IT" sz="4800" b="1" dirty="0"/>
              <a:t>POSIZIONI DI VENDITA</a:t>
            </a:r>
          </a:p>
        </p:txBody>
      </p:sp>
      <p:sp>
        <p:nvSpPr>
          <p:cNvPr id="3" name="Segnaposto contenuto 2">
            <a:extLst>
              <a:ext uri="{FF2B5EF4-FFF2-40B4-BE49-F238E27FC236}">
                <a16:creationId xmlns:a16="http://schemas.microsoft.com/office/drawing/2014/main" id="{EFF8A827-F4A8-1C4C-89F4-9F1BC11BAD6E}"/>
              </a:ext>
            </a:extLst>
          </p:cNvPr>
          <p:cNvSpPr>
            <a:spLocks noGrp="1"/>
          </p:cNvSpPr>
          <p:nvPr>
            <p:ph idx="1"/>
          </p:nvPr>
        </p:nvSpPr>
        <p:spPr>
          <a:xfrm>
            <a:off x="961517" y="2948829"/>
            <a:ext cx="6611012" cy="2941544"/>
          </a:xfrm>
        </p:spPr>
        <p:txBody>
          <a:bodyPr>
            <a:normAutofit/>
          </a:bodyPr>
          <a:lstStyle/>
          <a:p>
            <a:pPr marL="0" indent="0">
              <a:buNone/>
            </a:pPr>
            <a:r>
              <a:rPr lang="it-IT" sz="2000" dirty="0">
                <a:solidFill>
                  <a:srgbClr val="000000"/>
                </a:solidFill>
                <a:effectLst/>
                <a:ea typeface="Times New Roman" panose="02020603050405020304" pitchFamily="18" charset="0"/>
                <a:cs typeface="Arial" panose="020B0604020202020204" pitchFamily="34" charset="0"/>
              </a:rPr>
              <a:t>La posizione di vendita è altamente collaborativa e comunicativa in quanto richiede una stretta comunicazione con l'editoria e il marketing in quanto contribuisce a rendere la vendita di libri un successo. Lavorare nelle vendite di libri permette di fare nuove offerte e forse viaggiare pur essendo un esperto su una varietà di libri e titoli.</a:t>
            </a:r>
            <a:endParaRPr lang="it-IT" sz="2000" dirty="0">
              <a:effectLst/>
              <a:ea typeface="DengXian" panose="02010600030101010101" pitchFamily="2" charset="-122"/>
              <a:cs typeface="Arial" panose="020B0604020202020204" pitchFamily="34" charset="0"/>
            </a:endParaRPr>
          </a:p>
          <a:p>
            <a:pPr marL="0" indent="0">
              <a:buNone/>
            </a:pPr>
            <a:endParaRPr lang="it-IT" sz="1800" dirty="0"/>
          </a:p>
        </p:txBody>
      </p:sp>
    </p:spTree>
    <p:extLst>
      <p:ext uri="{BB962C8B-B14F-4D97-AF65-F5344CB8AC3E}">
        <p14:creationId xmlns:p14="http://schemas.microsoft.com/office/powerpoint/2010/main" val="2953133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AF03AD67-02B0-4313-9D50-B2A9260FD384}"/>
              </a:ext>
            </a:extLst>
          </p:cNvPr>
          <p:cNvPicPr>
            <a:picLocks noGrp="1" noChangeAspect="1"/>
          </p:cNvPicPr>
          <p:nvPr>
            <p:ph sz="half" idx="2"/>
          </p:nvPr>
        </p:nvPicPr>
        <p:blipFill rotWithShape="1">
          <a:blip r:embed="rId2"/>
          <a:srcRect r="888" b="-1"/>
          <a:stretch/>
        </p:blipFill>
        <p:spPr>
          <a:xfrm>
            <a:off x="0" y="0"/>
            <a:ext cx="12192000" cy="6857990"/>
          </a:xfrm>
          <a:prstGeom prst="rect">
            <a:avLst/>
          </a:prstGeom>
        </p:spPr>
      </p:pic>
      <p:sp>
        <p:nvSpPr>
          <p:cNvPr id="1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olo 1">
            <a:extLst>
              <a:ext uri="{FF2B5EF4-FFF2-40B4-BE49-F238E27FC236}">
                <a16:creationId xmlns:a16="http://schemas.microsoft.com/office/drawing/2014/main" id="{32B640BA-5C80-4972-865D-A4A24FD7EEC5}"/>
              </a:ext>
            </a:extLst>
          </p:cNvPr>
          <p:cNvSpPr>
            <a:spLocks noGrp="1"/>
          </p:cNvSpPr>
          <p:nvPr>
            <p:ph type="title"/>
          </p:nvPr>
        </p:nvSpPr>
        <p:spPr>
          <a:xfrm>
            <a:off x="652692" y="1902525"/>
            <a:ext cx="4204137" cy="1342754"/>
          </a:xfrm>
        </p:spPr>
        <p:txBody>
          <a:bodyPr vert="horz" lIns="91440" tIns="45720" rIns="91440" bIns="45720" rtlCol="0" anchor="ctr">
            <a:normAutofit/>
          </a:bodyPr>
          <a:lstStyle/>
          <a:p>
            <a:pPr algn="ctr"/>
            <a:r>
              <a:rPr lang="en-US" sz="3600" b="1" dirty="0"/>
              <a:t>HEALTH</a:t>
            </a:r>
          </a:p>
        </p:txBody>
      </p:sp>
      <p:cxnSp>
        <p:nvCxnSpPr>
          <p:cNvPr id="16"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DB163885-52E7-4B9B-8F23-E910BAB87A7F}"/>
              </a:ext>
            </a:extLst>
          </p:cNvPr>
          <p:cNvSpPr>
            <a:spLocks noGrp="1"/>
          </p:cNvSpPr>
          <p:nvPr>
            <p:ph sz="half" idx="1"/>
          </p:nvPr>
        </p:nvSpPr>
        <p:spPr>
          <a:xfrm>
            <a:off x="652692" y="3520861"/>
            <a:ext cx="5112151" cy="3020615"/>
          </a:xfrm>
        </p:spPr>
        <p:txBody>
          <a:bodyPr vert="horz" lIns="91440" tIns="45720" rIns="91440" bIns="45720" rtlCol="0" anchor="ctr">
            <a:noAutofit/>
          </a:bodyPr>
          <a:lstStyle/>
          <a:p>
            <a:pPr marL="0" indent="0">
              <a:buNone/>
            </a:pPr>
            <a:r>
              <a:rPr lang="it-IT" sz="2400" dirty="0">
                <a:solidFill>
                  <a:srgbClr val="000000"/>
                </a:solidFill>
                <a:effectLst/>
                <a:ea typeface="Times New Roman" panose="02020603050405020304" pitchFamily="18" charset="0"/>
                <a:cs typeface="Arial" panose="020B0604020202020204" pitchFamily="34" charset="0"/>
              </a:rPr>
              <a:t>Emilia-Romagna </a:t>
            </a:r>
            <a:r>
              <a:rPr lang="it-IT" sz="2400" dirty="0" err="1">
                <a:solidFill>
                  <a:srgbClr val="000000"/>
                </a:solidFill>
                <a:effectLst/>
                <a:ea typeface="Times New Roman" panose="02020603050405020304" pitchFamily="18" charset="0"/>
                <a:cs typeface="Arial" panose="020B0604020202020204" pitchFamily="34" charset="0"/>
              </a:rPr>
              <a:t>has</a:t>
            </a:r>
            <a:r>
              <a:rPr lang="it-IT" sz="2400" dirty="0">
                <a:solidFill>
                  <a:srgbClr val="000000"/>
                </a:solidFill>
                <a:effectLst/>
                <a:ea typeface="Times New Roman" panose="02020603050405020304" pitchFamily="18" charset="0"/>
                <a:cs typeface="Arial" panose="020B0604020202020204" pitchFamily="34" charset="0"/>
              </a:rPr>
              <a:t> </a:t>
            </a:r>
            <a:r>
              <a:rPr lang="it-IT" sz="2400" dirty="0" err="1">
                <a:solidFill>
                  <a:srgbClr val="000000"/>
                </a:solidFill>
                <a:effectLst/>
                <a:ea typeface="Times New Roman" panose="02020603050405020304" pitchFamily="18" charset="0"/>
                <a:cs typeface="Arial" panose="020B0604020202020204" pitchFamily="34" charset="0"/>
              </a:rPr>
              <a:t>been</a:t>
            </a:r>
            <a:r>
              <a:rPr lang="it-IT" sz="2400" dirty="0">
                <a:solidFill>
                  <a:srgbClr val="000000"/>
                </a:solidFill>
                <a:effectLst/>
                <a:ea typeface="Times New Roman" panose="02020603050405020304" pitchFamily="18" charset="0"/>
                <a:cs typeface="Arial" panose="020B0604020202020204" pitchFamily="34" charset="0"/>
              </a:rPr>
              <a:t> </a:t>
            </a:r>
            <a:r>
              <a:rPr lang="it-IT" sz="2400" dirty="0" err="1">
                <a:solidFill>
                  <a:srgbClr val="000000"/>
                </a:solidFill>
                <a:effectLst/>
                <a:ea typeface="Times New Roman" panose="02020603050405020304" pitchFamily="18" charset="0"/>
                <a:cs typeface="Arial" panose="020B0604020202020204" pitchFamily="34" charset="0"/>
              </a:rPr>
              <a:t>confirmed</a:t>
            </a:r>
            <a:r>
              <a:rPr lang="it-IT" sz="2400" dirty="0">
                <a:solidFill>
                  <a:srgbClr val="000000"/>
                </a:solidFill>
                <a:effectLst/>
                <a:ea typeface="Times New Roman" panose="02020603050405020304" pitchFamily="18" charset="0"/>
                <a:cs typeface="Arial" panose="020B0604020202020204" pitchFamily="34" charset="0"/>
              </a:rPr>
              <a:t> the first </a:t>
            </a:r>
            <a:r>
              <a:rPr lang="it-IT" sz="2400" dirty="0" err="1">
                <a:solidFill>
                  <a:srgbClr val="000000"/>
                </a:solidFill>
                <a:effectLst/>
                <a:ea typeface="Times New Roman" panose="02020603050405020304" pitchFamily="18" charset="0"/>
                <a:cs typeface="Arial" panose="020B0604020202020204" pitchFamily="34" charset="0"/>
              </a:rPr>
              <a:t>Region</a:t>
            </a:r>
            <a:r>
              <a:rPr lang="it-IT" sz="2400" dirty="0">
                <a:solidFill>
                  <a:srgbClr val="000000"/>
                </a:solidFill>
                <a:effectLst/>
                <a:ea typeface="Times New Roman" panose="02020603050405020304" pitchFamily="18" charset="0"/>
                <a:cs typeface="Arial" panose="020B0604020202020204" pitchFamily="34" charset="0"/>
              </a:rPr>
              <a:t> in </a:t>
            </a:r>
            <a:r>
              <a:rPr lang="it-IT" sz="2400" dirty="0" err="1">
                <a:solidFill>
                  <a:srgbClr val="000000"/>
                </a:solidFill>
                <a:effectLst/>
                <a:ea typeface="Times New Roman" panose="02020603050405020304" pitchFamily="18" charset="0"/>
                <a:cs typeface="Arial" panose="020B0604020202020204" pitchFamily="34" charset="0"/>
              </a:rPr>
              <a:t>Italy</a:t>
            </a:r>
            <a:r>
              <a:rPr lang="it-IT" sz="2400" dirty="0">
                <a:solidFill>
                  <a:srgbClr val="000000"/>
                </a:solidFill>
                <a:effectLst/>
                <a:ea typeface="Times New Roman" panose="02020603050405020304" pitchFamily="18" charset="0"/>
                <a:cs typeface="Arial" panose="020B0604020202020204" pitchFamily="34" charset="0"/>
              </a:rPr>
              <a:t> in the </a:t>
            </a:r>
            <a:r>
              <a:rPr lang="it-IT" sz="2400" dirty="0" err="1">
                <a:solidFill>
                  <a:srgbClr val="000000"/>
                </a:solidFill>
                <a:effectLst/>
                <a:ea typeface="Times New Roman" panose="02020603050405020304" pitchFamily="18" charset="0"/>
                <a:cs typeface="Arial" panose="020B0604020202020204" pitchFamily="34" charset="0"/>
              </a:rPr>
              <a:t>provision</a:t>
            </a:r>
            <a:r>
              <a:rPr lang="it-IT" sz="2400" dirty="0">
                <a:solidFill>
                  <a:srgbClr val="000000"/>
                </a:solidFill>
                <a:effectLst/>
                <a:ea typeface="Times New Roman" panose="02020603050405020304" pitchFamily="18" charset="0"/>
                <a:cs typeface="Arial" panose="020B0604020202020204" pitchFamily="34" charset="0"/>
              </a:rPr>
              <a:t> of </a:t>
            </a:r>
            <a:r>
              <a:rPr lang="it-IT" sz="2400" dirty="0" err="1">
                <a:solidFill>
                  <a:srgbClr val="000000"/>
                </a:solidFill>
                <a:effectLst/>
                <a:ea typeface="Times New Roman" panose="02020603050405020304" pitchFamily="18" charset="0"/>
                <a:cs typeface="Arial" panose="020B0604020202020204" pitchFamily="34" charset="0"/>
              </a:rPr>
              <a:t>essential</a:t>
            </a:r>
            <a:r>
              <a:rPr lang="it-IT" sz="2400" dirty="0">
                <a:solidFill>
                  <a:srgbClr val="000000"/>
                </a:solidFill>
                <a:effectLst/>
                <a:ea typeface="Times New Roman" panose="02020603050405020304" pitchFamily="18" charset="0"/>
                <a:cs typeface="Arial" panose="020B0604020202020204" pitchFamily="34" charset="0"/>
              </a:rPr>
              <a:t> </a:t>
            </a:r>
            <a:r>
              <a:rPr lang="it-IT" sz="2400" dirty="0" err="1">
                <a:solidFill>
                  <a:srgbClr val="000000"/>
                </a:solidFill>
                <a:effectLst/>
                <a:ea typeface="Times New Roman" panose="02020603050405020304" pitchFamily="18" charset="0"/>
                <a:cs typeface="Arial" panose="020B0604020202020204" pitchFamily="34" charset="0"/>
              </a:rPr>
              <a:t>levels</a:t>
            </a:r>
            <a:r>
              <a:rPr lang="it-IT" sz="2400" dirty="0">
                <a:solidFill>
                  <a:srgbClr val="000000"/>
                </a:solidFill>
                <a:effectLst/>
                <a:ea typeface="Times New Roman" panose="02020603050405020304" pitchFamily="18" charset="0"/>
                <a:cs typeface="Arial" panose="020B0604020202020204" pitchFamily="34" charset="0"/>
              </a:rPr>
              <a:t> of </a:t>
            </a:r>
            <a:r>
              <a:rPr lang="it-IT" sz="2400" dirty="0" err="1">
                <a:solidFill>
                  <a:srgbClr val="000000"/>
                </a:solidFill>
                <a:effectLst/>
                <a:ea typeface="Times New Roman" panose="02020603050405020304" pitchFamily="18" charset="0"/>
                <a:cs typeface="Arial" panose="020B0604020202020204" pitchFamily="34" charset="0"/>
              </a:rPr>
              <a:t>assistance</a:t>
            </a:r>
            <a:r>
              <a:rPr lang="it-IT" sz="2400" dirty="0">
                <a:solidFill>
                  <a:srgbClr val="000000"/>
                </a:solidFill>
                <a:effectLst/>
                <a:ea typeface="Times New Roman" panose="02020603050405020304" pitchFamily="18" charset="0"/>
                <a:cs typeface="Arial" panose="020B0604020202020204" pitchFamily="34" charset="0"/>
              </a:rPr>
              <a:t> from the National </a:t>
            </a:r>
            <a:r>
              <a:rPr lang="it-IT" sz="2400" dirty="0" err="1">
                <a:solidFill>
                  <a:srgbClr val="000000"/>
                </a:solidFill>
                <a:effectLst/>
                <a:ea typeface="Times New Roman" panose="02020603050405020304" pitchFamily="18" charset="0"/>
                <a:cs typeface="Arial" panose="020B0604020202020204" pitchFamily="34" charset="0"/>
              </a:rPr>
              <a:t>Health</a:t>
            </a:r>
            <a:r>
              <a:rPr lang="it-IT" sz="2400" dirty="0">
                <a:solidFill>
                  <a:srgbClr val="000000"/>
                </a:solidFill>
                <a:effectLst/>
                <a:ea typeface="Times New Roman" panose="02020603050405020304" pitchFamily="18" charset="0"/>
                <a:cs typeface="Arial" panose="020B0604020202020204" pitchFamily="34" charset="0"/>
              </a:rPr>
              <a:t> Service.</a:t>
            </a:r>
            <a:br>
              <a:rPr lang="it-IT" sz="2400" dirty="0">
                <a:solidFill>
                  <a:srgbClr val="000000"/>
                </a:solidFill>
                <a:effectLst/>
                <a:ea typeface="Times New Roman" panose="02020603050405020304" pitchFamily="18" charset="0"/>
                <a:cs typeface="Arial" panose="020B0604020202020204" pitchFamily="34" charset="0"/>
              </a:rPr>
            </a:br>
            <a:r>
              <a:rPr lang="it-IT" sz="2400" dirty="0">
                <a:solidFill>
                  <a:srgbClr val="000000"/>
                </a:solidFill>
                <a:effectLst/>
                <a:ea typeface="Times New Roman" panose="02020603050405020304" pitchFamily="18" charset="0"/>
                <a:cs typeface="Arial" panose="020B0604020202020204" pitchFamily="34" charset="0"/>
              </a:rPr>
              <a:t>From 2010-2020 the </a:t>
            </a:r>
            <a:r>
              <a:rPr lang="it-IT" sz="2400" dirty="0" err="1">
                <a:solidFill>
                  <a:srgbClr val="000000"/>
                </a:solidFill>
                <a:effectLst/>
                <a:ea typeface="Times New Roman" panose="02020603050405020304" pitchFamily="18" charset="0"/>
                <a:cs typeface="Arial" panose="020B0604020202020204" pitchFamily="34" charset="0"/>
              </a:rPr>
              <a:t>overall</a:t>
            </a:r>
            <a:r>
              <a:rPr lang="it-IT" sz="2400" dirty="0">
                <a:solidFill>
                  <a:srgbClr val="000000"/>
                </a:solidFill>
                <a:effectLst/>
                <a:ea typeface="Times New Roman" panose="02020603050405020304" pitchFamily="18" charset="0"/>
                <a:cs typeface="Arial" panose="020B0604020202020204" pitchFamily="34" charset="0"/>
              </a:rPr>
              <a:t> performance </a:t>
            </a:r>
            <a:r>
              <a:rPr lang="it-IT" sz="2400" dirty="0" err="1">
                <a:solidFill>
                  <a:srgbClr val="000000"/>
                </a:solidFill>
                <a:effectLst/>
                <a:ea typeface="Times New Roman" panose="02020603050405020304" pitchFamily="18" charset="0"/>
                <a:cs typeface="Arial" panose="020B0604020202020204" pitchFamily="34" charset="0"/>
              </a:rPr>
              <a:t>at</a:t>
            </a:r>
            <a:r>
              <a:rPr lang="it-IT" sz="2400" dirty="0">
                <a:solidFill>
                  <a:srgbClr val="000000"/>
                </a:solidFill>
                <a:effectLst/>
                <a:ea typeface="Times New Roman" panose="02020603050405020304" pitchFamily="18" charset="0"/>
                <a:cs typeface="Arial" panose="020B0604020202020204" pitchFamily="34" charset="0"/>
              </a:rPr>
              <a:t> national </a:t>
            </a:r>
            <a:r>
              <a:rPr lang="it-IT" sz="2400" dirty="0" err="1">
                <a:solidFill>
                  <a:srgbClr val="000000"/>
                </a:solidFill>
                <a:effectLst/>
                <a:ea typeface="Times New Roman" panose="02020603050405020304" pitchFamily="18" charset="0"/>
                <a:cs typeface="Arial" panose="020B0604020202020204" pitchFamily="34" charset="0"/>
              </a:rPr>
              <a:t>level</a:t>
            </a:r>
            <a:r>
              <a:rPr lang="it-IT" sz="2400" dirty="0">
                <a:solidFill>
                  <a:srgbClr val="000000"/>
                </a:solidFill>
                <a:effectLst/>
                <a:ea typeface="Times New Roman" panose="02020603050405020304" pitchFamily="18" charset="0"/>
                <a:cs typeface="Arial" panose="020B0604020202020204" pitchFamily="34" charset="0"/>
              </a:rPr>
              <a:t> </a:t>
            </a:r>
            <a:r>
              <a:rPr lang="it-IT" sz="2400" dirty="0" err="1">
                <a:solidFill>
                  <a:srgbClr val="000000"/>
                </a:solidFill>
                <a:effectLst/>
                <a:ea typeface="Times New Roman" panose="02020603050405020304" pitchFamily="18" charset="0"/>
                <a:cs typeface="Arial" panose="020B0604020202020204" pitchFamily="34" charset="0"/>
              </a:rPr>
              <a:t>is</a:t>
            </a:r>
            <a:r>
              <a:rPr lang="it-IT" sz="2400" dirty="0">
                <a:solidFill>
                  <a:srgbClr val="000000"/>
                </a:solidFill>
                <a:effectLst/>
                <a:ea typeface="Times New Roman" panose="02020603050405020304" pitchFamily="18" charset="0"/>
                <a:cs typeface="Arial" panose="020B0604020202020204" pitchFamily="34" charset="0"/>
              </a:rPr>
              <a:t> 75% </a:t>
            </a:r>
            <a:r>
              <a:rPr lang="it-IT" sz="2400" dirty="0" err="1">
                <a:solidFill>
                  <a:srgbClr val="000000"/>
                </a:solidFill>
                <a:effectLst/>
                <a:ea typeface="Times New Roman" panose="02020603050405020304" pitchFamily="18" charset="0"/>
                <a:cs typeface="Arial" panose="020B0604020202020204" pitchFamily="34" charset="0"/>
              </a:rPr>
              <a:t>while</a:t>
            </a:r>
            <a:r>
              <a:rPr lang="it-IT" sz="2400" dirty="0">
                <a:solidFill>
                  <a:srgbClr val="000000"/>
                </a:solidFill>
                <a:effectLst/>
                <a:ea typeface="Times New Roman" panose="02020603050405020304" pitchFamily="18" charset="0"/>
                <a:cs typeface="Arial" panose="020B0604020202020204" pitchFamily="34" charset="0"/>
              </a:rPr>
              <a:t> Emilia-Romagna, with 92.8% </a:t>
            </a:r>
            <a:r>
              <a:rPr lang="it-IT" sz="2400" dirty="0" err="1">
                <a:solidFill>
                  <a:srgbClr val="000000"/>
                </a:solidFill>
                <a:effectLst/>
                <a:ea typeface="Times New Roman" panose="02020603050405020304" pitchFamily="18" charset="0"/>
                <a:cs typeface="Arial" panose="020B0604020202020204" pitchFamily="34" charset="0"/>
              </a:rPr>
              <a:t>fulfillment</a:t>
            </a:r>
            <a:r>
              <a:rPr lang="it-IT" sz="2400" dirty="0">
                <a:solidFill>
                  <a:srgbClr val="000000"/>
                </a:solidFill>
                <a:effectLst/>
                <a:ea typeface="Times New Roman" panose="02020603050405020304" pitchFamily="18" charset="0"/>
                <a:cs typeface="Arial" panose="020B0604020202020204" pitchFamily="34" charset="0"/>
              </a:rPr>
              <a:t> </a:t>
            </a:r>
            <a:r>
              <a:rPr lang="it-IT" sz="2400" dirty="0" err="1">
                <a:solidFill>
                  <a:srgbClr val="000000"/>
                </a:solidFill>
                <a:effectLst/>
                <a:ea typeface="Times New Roman" panose="02020603050405020304" pitchFamily="18" charset="0"/>
                <a:cs typeface="Arial" panose="020B0604020202020204" pitchFamily="34" charset="0"/>
              </a:rPr>
              <a:t>comes</a:t>
            </a:r>
            <a:r>
              <a:rPr lang="it-IT" sz="2400" dirty="0">
                <a:solidFill>
                  <a:srgbClr val="000000"/>
                </a:solidFill>
                <a:effectLst/>
                <a:ea typeface="Times New Roman" panose="02020603050405020304" pitchFamily="18" charset="0"/>
                <a:cs typeface="Arial" panose="020B0604020202020204" pitchFamily="34" charset="0"/>
              </a:rPr>
              <a:t> first.</a:t>
            </a:r>
            <a:endParaRPr lang="it-IT" sz="2400" dirty="0">
              <a:effectLst/>
              <a:ea typeface="DengXian" panose="02010600030101010101" pitchFamily="2" charset="-122"/>
              <a:cs typeface="Arial" panose="020B0604020202020204" pitchFamily="34" charset="0"/>
            </a:endParaRPr>
          </a:p>
          <a:p>
            <a:pPr marL="0" indent="0">
              <a:buNone/>
            </a:pPr>
            <a:endParaRPr lang="it-IT" sz="2400" dirty="0"/>
          </a:p>
        </p:txBody>
      </p:sp>
    </p:spTree>
    <p:extLst>
      <p:ext uri="{BB962C8B-B14F-4D97-AF65-F5344CB8AC3E}">
        <p14:creationId xmlns:p14="http://schemas.microsoft.com/office/powerpoint/2010/main" val="22965523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AF03AD67-02B0-4313-9D50-B2A9260FD384}"/>
              </a:ext>
            </a:extLst>
          </p:cNvPr>
          <p:cNvPicPr>
            <a:picLocks noGrp="1" noChangeAspect="1"/>
          </p:cNvPicPr>
          <p:nvPr>
            <p:ph sz="half" idx="2"/>
          </p:nvPr>
        </p:nvPicPr>
        <p:blipFill rotWithShape="1">
          <a:blip r:embed="rId2"/>
          <a:srcRect r="888" b="-1"/>
          <a:stretch/>
        </p:blipFill>
        <p:spPr>
          <a:xfrm>
            <a:off x="0" y="0"/>
            <a:ext cx="12192000" cy="6857990"/>
          </a:xfrm>
          <a:prstGeom prst="rect">
            <a:avLst/>
          </a:prstGeom>
        </p:spPr>
      </p:pic>
      <p:sp>
        <p:nvSpPr>
          <p:cNvPr id="1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olo 1">
            <a:extLst>
              <a:ext uri="{FF2B5EF4-FFF2-40B4-BE49-F238E27FC236}">
                <a16:creationId xmlns:a16="http://schemas.microsoft.com/office/drawing/2014/main" id="{32B640BA-5C80-4972-865D-A4A24FD7EEC5}"/>
              </a:ext>
            </a:extLst>
          </p:cNvPr>
          <p:cNvSpPr>
            <a:spLocks noGrp="1"/>
          </p:cNvSpPr>
          <p:nvPr>
            <p:ph type="title"/>
          </p:nvPr>
        </p:nvSpPr>
        <p:spPr>
          <a:xfrm>
            <a:off x="652692" y="1902525"/>
            <a:ext cx="4204137" cy="1342754"/>
          </a:xfrm>
        </p:spPr>
        <p:txBody>
          <a:bodyPr vert="horz" lIns="91440" tIns="45720" rIns="91440" bIns="45720" rtlCol="0" anchor="ctr">
            <a:normAutofit/>
          </a:bodyPr>
          <a:lstStyle/>
          <a:p>
            <a:pPr algn="ctr"/>
            <a:r>
              <a:rPr lang="en-US" sz="3600" b="1" dirty="0"/>
              <a:t>SANITA’</a:t>
            </a:r>
          </a:p>
        </p:txBody>
      </p:sp>
      <p:cxnSp>
        <p:nvCxnSpPr>
          <p:cNvPr id="16"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DB163885-52E7-4B9B-8F23-E910BAB87A7F}"/>
              </a:ext>
            </a:extLst>
          </p:cNvPr>
          <p:cNvSpPr>
            <a:spLocks noGrp="1"/>
          </p:cNvSpPr>
          <p:nvPr>
            <p:ph sz="half" idx="1"/>
          </p:nvPr>
        </p:nvSpPr>
        <p:spPr>
          <a:xfrm>
            <a:off x="652692" y="3520861"/>
            <a:ext cx="5112151" cy="3020615"/>
          </a:xfrm>
        </p:spPr>
        <p:txBody>
          <a:bodyPr vert="horz" lIns="91440" tIns="45720" rIns="91440" bIns="45720" rtlCol="0" anchor="ctr">
            <a:noAutofit/>
          </a:bodyPr>
          <a:lstStyle/>
          <a:p>
            <a:pPr marL="0" indent="0">
              <a:buNone/>
            </a:pPr>
            <a:r>
              <a:rPr lang="it-IT" sz="2400" dirty="0"/>
              <a:t>Emilia-Romagna è stata confermata la prima Regione in Italia nell’erogazione dei Livelli essenziali di assistenza dal Servizio sanitario nazionale.</a:t>
            </a:r>
          </a:p>
          <a:p>
            <a:pPr marL="0" indent="0">
              <a:buNone/>
            </a:pPr>
            <a:r>
              <a:rPr lang="it-IT" sz="2400" dirty="0"/>
              <a:t>Dal 2010-2020  la performance complessiva a livello nazionale è del 75% mentre l’Emilia-Romagna, con il 92,8% di adempimento si piazza al primo posto. </a:t>
            </a:r>
          </a:p>
        </p:txBody>
      </p:sp>
    </p:spTree>
    <p:extLst>
      <p:ext uri="{BB962C8B-B14F-4D97-AF65-F5344CB8AC3E}">
        <p14:creationId xmlns:p14="http://schemas.microsoft.com/office/powerpoint/2010/main" val="41917734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1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57A0F0E0-1D8F-42EA-BD94-22EFF05A1E61}"/>
              </a:ext>
            </a:extLst>
          </p:cNvPr>
          <p:cNvSpPr>
            <a:spLocks noGrp="1"/>
          </p:cNvSpPr>
          <p:nvPr>
            <p:ph type="title"/>
          </p:nvPr>
        </p:nvSpPr>
        <p:spPr>
          <a:xfrm>
            <a:off x="6090574" y="897627"/>
            <a:ext cx="4977976" cy="1454051"/>
          </a:xfrm>
        </p:spPr>
        <p:txBody>
          <a:bodyPr vert="horz" lIns="91440" tIns="45720" rIns="91440" bIns="45720" rtlCol="0" anchor="ctr">
            <a:normAutofit/>
          </a:bodyPr>
          <a:lstStyle/>
          <a:p>
            <a:pPr algn="ctr"/>
            <a:r>
              <a:rPr lang="en-US" b="1" dirty="0">
                <a:solidFill>
                  <a:srgbClr val="000000"/>
                </a:solidFill>
              </a:rPr>
              <a:t>COVID </a:t>
            </a:r>
          </a:p>
        </p:txBody>
      </p:sp>
      <p:sp>
        <p:nvSpPr>
          <p:cNvPr id="2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Segnaposto contenuto 13" descr="Immagine che contiene pianta, cactus&#10;&#10;Descrizione generata automaticamente">
            <a:extLst>
              <a:ext uri="{FF2B5EF4-FFF2-40B4-BE49-F238E27FC236}">
                <a16:creationId xmlns:a16="http://schemas.microsoft.com/office/drawing/2014/main" id="{6229D339-DC7E-48FA-8199-54CD7499886B}"/>
              </a:ext>
            </a:extLst>
          </p:cNvPr>
          <p:cNvPicPr>
            <a:picLocks noGrp="1" noChangeAspect="1"/>
          </p:cNvPicPr>
          <p:nvPr>
            <p:ph sz="quarter" idx="4"/>
          </p:nvPr>
        </p:nvPicPr>
        <p:blipFill rotWithShape="1">
          <a:blip r:embed="rId3">
            <a:alphaModFix/>
          </a:blip>
          <a:srcRect l="19666" r="16755"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Segnaposto contenuto 2">
            <a:extLst>
              <a:ext uri="{FF2B5EF4-FFF2-40B4-BE49-F238E27FC236}">
                <a16:creationId xmlns:a16="http://schemas.microsoft.com/office/drawing/2014/main" id="{28909DF0-50E7-489C-B4BB-A713F3930A6B}"/>
              </a:ext>
            </a:extLst>
          </p:cNvPr>
          <p:cNvSpPr>
            <a:spLocks noGrp="1"/>
          </p:cNvSpPr>
          <p:nvPr>
            <p:ph sz="half" idx="2"/>
          </p:nvPr>
        </p:nvSpPr>
        <p:spPr>
          <a:xfrm>
            <a:off x="6090574" y="2351678"/>
            <a:ext cx="5177648" cy="3709293"/>
          </a:xfrm>
        </p:spPr>
        <p:txBody>
          <a:bodyPr vert="horz" lIns="91440" tIns="45720" rIns="91440" bIns="45720" rtlCol="0" anchor="ctr">
            <a:normAutofit/>
          </a:bodyPr>
          <a:lstStyle/>
          <a:p>
            <a:pPr marL="0" indent="0">
              <a:buNone/>
            </a:pPr>
            <a:r>
              <a:rPr lang="it-IT" sz="2400" dirty="0" err="1">
                <a:solidFill>
                  <a:srgbClr val="000000"/>
                </a:solidFill>
                <a:effectLst/>
                <a:ea typeface="Times New Roman" panose="02020603050405020304" pitchFamily="18" charset="0"/>
                <a:cs typeface="Arial" panose="020B0604020202020204" pitchFamily="34" charset="0"/>
              </a:rPr>
              <a:t>Since</a:t>
            </a:r>
            <a:r>
              <a:rPr lang="it-IT" sz="2400" dirty="0">
                <a:solidFill>
                  <a:srgbClr val="000000"/>
                </a:solidFill>
                <a:effectLst/>
                <a:ea typeface="Times New Roman" panose="02020603050405020304" pitchFamily="18" charset="0"/>
                <a:cs typeface="Arial" panose="020B0604020202020204" pitchFamily="34" charset="0"/>
              </a:rPr>
              <a:t> the </a:t>
            </a:r>
            <a:r>
              <a:rPr lang="it-IT" sz="2400" dirty="0" err="1">
                <a:solidFill>
                  <a:srgbClr val="000000"/>
                </a:solidFill>
                <a:effectLst/>
                <a:ea typeface="Times New Roman" panose="02020603050405020304" pitchFamily="18" charset="0"/>
                <a:cs typeface="Arial" panose="020B0604020202020204" pitchFamily="34" charset="0"/>
              </a:rPr>
              <a:t>outbreak</a:t>
            </a:r>
            <a:r>
              <a:rPr lang="it-IT" sz="2400" dirty="0">
                <a:solidFill>
                  <a:srgbClr val="000000"/>
                </a:solidFill>
                <a:effectLst/>
                <a:ea typeface="Times New Roman" panose="02020603050405020304" pitchFamily="18" charset="0"/>
                <a:cs typeface="Arial" panose="020B0604020202020204" pitchFamily="34" charset="0"/>
              </a:rPr>
              <a:t> of Coronavirus, in Emilia-Romagna </a:t>
            </a:r>
            <a:r>
              <a:rPr lang="it-IT" sz="2400" dirty="0" err="1">
                <a:solidFill>
                  <a:srgbClr val="000000"/>
                </a:solidFill>
                <a:effectLst/>
                <a:ea typeface="Times New Roman" panose="02020603050405020304" pitchFamily="18" charset="0"/>
                <a:cs typeface="Arial" panose="020B0604020202020204" pitchFamily="34" charset="0"/>
              </a:rPr>
              <a:t>there</a:t>
            </a:r>
            <a:r>
              <a:rPr lang="it-IT" sz="2400" dirty="0">
                <a:solidFill>
                  <a:srgbClr val="000000"/>
                </a:solidFill>
                <a:effectLst/>
                <a:ea typeface="Times New Roman" panose="02020603050405020304" pitchFamily="18" charset="0"/>
                <a:cs typeface="Arial" panose="020B0604020202020204" pitchFamily="34" charset="0"/>
              </a:rPr>
              <a:t> </a:t>
            </a:r>
            <a:r>
              <a:rPr lang="it-IT" sz="2400" dirty="0" err="1">
                <a:solidFill>
                  <a:srgbClr val="000000"/>
                </a:solidFill>
                <a:effectLst/>
                <a:ea typeface="Times New Roman" panose="02020603050405020304" pitchFamily="18" charset="0"/>
                <a:cs typeface="Arial" panose="020B0604020202020204" pitchFamily="34" charset="0"/>
              </a:rPr>
              <a:t>have</a:t>
            </a:r>
            <a:r>
              <a:rPr lang="it-IT" sz="2400" dirty="0">
                <a:solidFill>
                  <a:srgbClr val="000000"/>
                </a:solidFill>
                <a:effectLst/>
                <a:ea typeface="Times New Roman" panose="02020603050405020304" pitchFamily="18" charset="0"/>
                <a:cs typeface="Arial" panose="020B0604020202020204" pitchFamily="34" charset="0"/>
              </a:rPr>
              <a:t> </a:t>
            </a:r>
            <a:r>
              <a:rPr lang="it-IT" sz="2400" dirty="0" err="1">
                <a:solidFill>
                  <a:srgbClr val="000000"/>
                </a:solidFill>
                <a:effectLst/>
                <a:ea typeface="Times New Roman" panose="02020603050405020304" pitchFamily="18" charset="0"/>
                <a:cs typeface="Arial" panose="020B0604020202020204" pitchFamily="34" charset="0"/>
              </a:rPr>
              <a:t>been</a:t>
            </a:r>
            <a:r>
              <a:rPr lang="it-IT" sz="2400" dirty="0">
                <a:solidFill>
                  <a:srgbClr val="000000"/>
                </a:solidFill>
                <a:effectLst/>
                <a:ea typeface="Times New Roman" panose="02020603050405020304" pitchFamily="18" charset="0"/>
                <a:cs typeface="Arial" panose="020B0604020202020204" pitchFamily="34" charset="0"/>
              </a:rPr>
              <a:t> 285,021 </a:t>
            </a:r>
            <a:r>
              <a:rPr lang="it-IT" sz="2400" dirty="0" err="1">
                <a:solidFill>
                  <a:srgbClr val="000000"/>
                </a:solidFill>
                <a:effectLst/>
                <a:ea typeface="Times New Roman" panose="02020603050405020304" pitchFamily="18" charset="0"/>
                <a:cs typeface="Arial" panose="020B0604020202020204" pitchFamily="34" charset="0"/>
              </a:rPr>
              <a:t>cases</a:t>
            </a:r>
            <a:r>
              <a:rPr lang="it-IT" sz="2400" dirty="0">
                <a:solidFill>
                  <a:srgbClr val="000000"/>
                </a:solidFill>
                <a:effectLst/>
                <a:ea typeface="Times New Roman" panose="02020603050405020304" pitchFamily="18" charset="0"/>
                <a:cs typeface="Arial" panose="020B0604020202020204" pitchFamily="34" charset="0"/>
              </a:rPr>
              <a:t> of </a:t>
            </a:r>
            <a:r>
              <a:rPr lang="it-IT" sz="2400" dirty="0" err="1">
                <a:solidFill>
                  <a:srgbClr val="000000"/>
                </a:solidFill>
                <a:effectLst/>
                <a:ea typeface="Times New Roman" panose="02020603050405020304" pitchFamily="18" charset="0"/>
                <a:cs typeface="Arial" panose="020B0604020202020204" pitchFamily="34" charset="0"/>
              </a:rPr>
              <a:t>positivity</a:t>
            </a:r>
            <a:r>
              <a:rPr lang="it-IT" sz="2400" dirty="0">
                <a:solidFill>
                  <a:srgbClr val="000000"/>
                </a:solidFill>
                <a:effectLst/>
                <a:ea typeface="Times New Roman" panose="02020603050405020304" pitchFamily="18" charset="0"/>
                <a:cs typeface="Arial" panose="020B0604020202020204" pitchFamily="34" charset="0"/>
              </a:rPr>
              <a:t>.</a:t>
            </a:r>
            <a:br>
              <a:rPr lang="it-IT" sz="2400" dirty="0">
                <a:solidFill>
                  <a:srgbClr val="000000"/>
                </a:solidFill>
                <a:effectLst/>
                <a:ea typeface="Times New Roman" panose="02020603050405020304" pitchFamily="18" charset="0"/>
                <a:cs typeface="Arial" panose="020B0604020202020204" pitchFamily="34" charset="0"/>
              </a:rPr>
            </a:br>
            <a:r>
              <a:rPr lang="nl-NL" sz="2400" dirty="0">
                <a:solidFill>
                  <a:srgbClr val="000000"/>
                </a:solidFill>
                <a:effectLst/>
                <a:ea typeface="Times New Roman" panose="02020603050405020304" pitchFamily="18" charset="0"/>
                <a:cs typeface="Arial" panose="020B0604020202020204" pitchFamily="34" charset="0"/>
              </a:rPr>
              <a:t>In total, from the beginning of the epidemic, there have been 10,871 deaths in the region, while the total healed is 216,000.</a:t>
            </a:r>
            <a:endParaRPr lang="it-IT" sz="2400" dirty="0">
              <a:effectLst/>
              <a:ea typeface="DengXian" panose="02010600030101010101" pitchFamily="2" charset="-122"/>
              <a:cs typeface="Arial" panose="020B0604020202020204" pitchFamily="34" charset="0"/>
            </a:endParaRPr>
          </a:p>
          <a:p>
            <a:pPr marL="0" indent="0">
              <a:buNone/>
            </a:pPr>
            <a:endParaRPr lang="en-US" sz="2000" dirty="0">
              <a:solidFill>
                <a:srgbClr val="000000"/>
              </a:solidFill>
            </a:endParaRPr>
          </a:p>
        </p:txBody>
      </p:sp>
    </p:spTree>
    <p:extLst>
      <p:ext uri="{BB962C8B-B14F-4D97-AF65-F5344CB8AC3E}">
        <p14:creationId xmlns:p14="http://schemas.microsoft.com/office/powerpoint/2010/main" val="1226583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1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57A0F0E0-1D8F-42EA-BD94-22EFF05A1E61}"/>
              </a:ext>
            </a:extLst>
          </p:cNvPr>
          <p:cNvSpPr>
            <a:spLocks noGrp="1"/>
          </p:cNvSpPr>
          <p:nvPr>
            <p:ph type="title"/>
          </p:nvPr>
        </p:nvSpPr>
        <p:spPr>
          <a:xfrm>
            <a:off x="6090574" y="897627"/>
            <a:ext cx="4977976" cy="1454051"/>
          </a:xfrm>
        </p:spPr>
        <p:txBody>
          <a:bodyPr vert="horz" lIns="91440" tIns="45720" rIns="91440" bIns="45720" rtlCol="0" anchor="ctr">
            <a:normAutofit/>
          </a:bodyPr>
          <a:lstStyle/>
          <a:p>
            <a:pPr algn="ctr"/>
            <a:r>
              <a:rPr lang="en-US" b="1" dirty="0">
                <a:solidFill>
                  <a:srgbClr val="000000"/>
                </a:solidFill>
              </a:rPr>
              <a:t>COVID </a:t>
            </a:r>
          </a:p>
        </p:txBody>
      </p:sp>
      <p:sp>
        <p:nvSpPr>
          <p:cNvPr id="2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Segnaposto contenuto 13" descr="Immagine che contiene pianta, cactus&#10;&#10;Descrizione generata automaticamente">
            <a:extLst>
              <a:ext uri="{FF2B5EF4-FFF2-40B4-BE49-F238E27FC236}">
                <a16:creationId xmlns:a16="http://schemas.microsoft.com/office/drawing/2014/main" id="{6229D339-DC7E-48FA-8199-54CD7499886B}"/>
              </a:ext>
            </a:extLst>
          </p:cNvPr>
          <p:cNvPicPr>
            <a:picLocks noGrp="1" noChangeAspect="1"/>
          </p:cNvPicPr>
          <p:nvPr>
            <p:ph sz="quarter" idx="4"/>
          </p:nvPr>
        </p:nvPicPr>
        <p:blipFill rotWithShape="1">
          <a:blip r:embed="rId3">
            <a:alphaModFix/>
          </a:blip>
          <a:srcRect l="19666" r="16755"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Segnaposto contenuto 2">
            <a:extLst>
              <a:ext uri="{FF2B5EF4-FFF2-40B4-BE49-F238E27FC236}">
                <a16:creationId xmlns:a16="http://schemas.microsoft.com/office/drawing/2014/main" id="{28909DF0-50E7-489C-B4BB-A713F3930A6B}"/>
              </a:ext>
            </a:extLst>
          </p:cNvPr>
          <p:cNvSpPr>
            <a:spLocks noGrp="1"/>
          </p:cNvSpPr>
          <p:nvPr>
            <p:ph sz="half" idx="2"/>
          </p:nvPr>
        </p:nvSpPr>
        <p:spPr>
          <a:xfrm>
            <a:off x="6090574" y="2351678"/>
            <a:ext cx="5177648" cy="3709293"/>
          </a:xfrm>
        </p:spPr>
        <p:txBody>
          <a:bodyPr vert="horz" lIns="91440" tIns="45720" rIns="91440" bIns="45720" rtlCol="0" anchor="ctr">
            <a:normAutofit/>
          </a:bodyPr>
          <a:lstStyle/>
          <a:p>
            <a:pPr marL="0" indent="0">
              <a:buNone/>
            </a:pPr>
            <a:r>
              <a:rPr lang="it-IT" sz="2400" dirty="0">
                <a:solidFill>
                  <a:srgbClr val="000000"/>
                </a:solidFill>
              </a:rPr>
              <a:t>Dall’inizio dell’epidemia da Coronavirus, in Emilia-Romagna si sono registrati 285.021 casi di positività.</a:t>
            </a:r>
          </a:p>
          <a:p>
            <a:pPr marL="0" indent="0">
              <a:buNone/>
            </a:pPr>
            <a:r>
              <a:rPr lang="it-IT" sz="2400" dirty="0">
                <a:solidFill>
                  <a:srgbClr val="000000"/>
                </a:solidFill>
              </a:rPr>
              <a:t>In totale, dall’inizio dell’epidemia i decessi in regione sono stati 10.871, mentre i totali guariti sono 216.000.</a:t>
            </a:r>
          </a:p>
          <a:p>
            <a:pPr marL="0"/>
            <a:endParaRPr lang="en-US" sz="2000" dirty="0">
              <a:solidFill>
                <a:srgbClr val="000000"/>
              </a:solidFill>
            </a:endParaRPr>
          </a:p>
        </p:txBody>
      </p:sp>
    </p:spTree>
    <p:extLst>
      <p:ext uri="{BB962C8B-B14F-4D97-AF65-F5344CB8AC3E}">
        <p14:creationId xmlns:p14="http://schemas.microsoft.com/office/powerpoint/2010/main" val="1707975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0F4BC07-C740-D444-AD73-8D8587B521CF}"/>
              </a:ext>
            </a:extLst>
          </p:cNvPr>
          <p:cNvSpPr>
            <a:spLocks noGrp="1"/>
          </p:cNvSpPr>
          <p:nvPr>
            <p:ph type="title"/>
          </p:nvPr>
        </p:nvSpPr>
        <p:spPr>
          <a:xfrm>
            <a:off x="1136397" y="473886"/>
            <a:ext cx="4959603" cy="1642969"/>
          </a:xfrm>
        </p:spPr>
        <p:txBody>
          <a:bodyPr anchor="b">
            <a:normAutofit fontScale="90000"/>
          </a:bodyPr>
          <a:lstStyle/>
          <a:p>
            <a:pPr algn="ctr"/>
            <a:r>
              <a:rPr lang="it-IT" sz="4000" b="1" dirty="0">
                <a:effectLst>
                  <a:outerShdw blurRad="38100" dist="38100" dir="2700000" algn="tl">
                    <a:srgbClr val="000000">
                      <a:alpha val="43137"/>
                    </a:srgbClr>
                  </a:outerShdw>
                </a:effectLst>
              </a:rPr>
              <a:t>QUADRO GENERALE SUL MERCATO DEL LAVORO</a:t>
            </a:r>
          </a:p>
        </p:txBody>
      </p:sp>
      <p:sp>
        <p:nvSpPr>
          <p:cNvPr id="3" name="Segnaposto contenuto 2">
            <a:extLst>
              <a:ext uri="{FF2B5EF4-FFF2-40B4-BE49-F238E27FC236}">
                <a16:creationId xmlns:a16="http://schemas.microsoft.com/office/drawing/2014/main" id="{0924EEAD-15ED-8443-8028-235D75F283D5}"/>
              </a:ext>
            </a:extLst>
          </p:cNvPr>
          <p:cNvSpPr>
            <a:spLocks noGrp="1"/>
          </p:cNvSpPr>
          <p:nvPr>
            <p:ph idx="1"/>
          </p:nvPr>
        </p:nvSpPr>
        <p:spPr>
          <a:xfrm>
            <a:off x="618978" y="2418408"/>
            <a:ext cx="5893465" cy="3522569"/>
          </a:xfrm>
        </p:spPr>
        <p:txBody>
          <a:bodyPr anchor="t">
            <a:normAutofit/>
          </a:bodyPr>
          <a:lstStyle/>
          <a:p>
            <a:pPr marL="0" indent="0">
              <a:buNone/>
            </a:pPr>
            <a:r>
              <a:rPr lang="it-IT" sz="2000" b="1" dirty="0"/>
              <a:t>Persone attive nel mercato del lavoro</a:t>
            </a:r>
            <a:r>
              <a:rPr lang="it-IT" sz="2000" dirty="0"/>
              <a:t>             2.2 milioni</a:t>
            </a:r>
          </a:p>
          <a:p>
            <a:pPr marL="0" indent="0">
              <a:buNone/>
            </a:pPr>
            <a:endParaRPr lang="it-IT" sz="2000" dirty="0"/>
          </a:p>
          <a:p>
            <a:pPr marL="0" indent="0" algn="ctr">
              <a:buNone/>
            </a:pPr>
            <a:r>
              <a:rPr lang="it-IT" sz="2000" dirty="0"/>
              <a:t>50% della popolazione totale (4.4 milioni)</a:t>
            </a:r>
          </a:p>
          <a:p>
            <a:pPr marL="0" indent="0" algn="ctr">
              <a:buNone/>
            </a:pPr>
            <a:endParaRPr lang="it-IT" sz="2000" dirty="0"/>
          </a:p>
          <a:p>
            <a:pPr marL="0" indent="0" algn="ctr">
              <a:buNone/>
            </a:pPr>
            <a:r>
              <a:rPr lang="it-IT" sz="2000" dirty="0"/>
              <a:t>La percentuale più alta tra le regioni italiane</a:t>
            </a:r>
            <a:endParaRPr lang="en-US" sz="2000" dirty="0"/>
          </a:p>
          <a:p>
            <a:pPr marL="0" indent="0">
              <a:buNone/>
            </a:pPr>
            <a:endParaRPr lang="it-IT" sz="2000" dirty="0"/>
          </a:p>
        </p:txBody>
      </p:sp>
      <p:pic>
        <p:nvPicPr>
          <p:cNvPr id="6" name="Immagine 5">
            <a:extLst>
              <a:ext uri="{FF2B5EF4-FFF2-40B4-BE49-F238E27FC236}">
                <a16:creationId xmlns:a16="http://schemas.microsoft.com/office/drawing/2014/main" id="{A8AEA287-D6F2-4A0F-A294-47ECC8862F2D}"/>
              </a:ext>
            </a:extLst>
          </p:cNvPr>
          <p:cNvPicPr>
            <a:picLocks noChangeAspect="1"/>
          </p:cNvPicPr>
          <p:nvPr/>
        </p:nvPicPr>
        <p:blipFill>
          <a:blip r:embed="rId2"/>
          <a:stretch>
            <a:fillRect/>
          </a:stretch>
        </p:blipFill>
        <p:spPr>
          <a:xfrm>
            <a:off x="6543488" y="1347320"/>
            <a:ext cx="5201023" cy="3537460"/>
          </a:xfrm>
          <a:prstGeom prst="rect">
            <a:avLst/>
          </a:prstGeom>
        </p:spPr>
      </p:pic>
      <p:sp>
        <p:nvSpPr>
          <p:cNvPr id="27" name="Rectangle 1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nettore 2 6">
            <a:extLst>
              <a:ext uri="{FF2B5EF4-FFF2-40B4-BE49-F238E27FC236}">
                <a16:creationId xmlns:a16="http://schemas.microsoft.com/office/drawing/2014/main" id="{D37E2DB2-10FF-4985-A4E2-D32CA8A6CE8B}"/>
              </a:ext>
            </a:extLst>
          </p:cNvPr>
          <p:cNvCxnSpPr/>
          <p:nvPr/>
        </p:nvCxnSpPr>
        <p:spPr>
          <a:xfrm>
            <a:off x="5444195" y="2898616"/>
            <a:ext cx="0" cy="6569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Connettore 2 4">
            <a:extLst>
              <a:ext uri="{FF2B5EF4-FFF2-40B4-BE49-F238E27FC236}">
                <a16:creationId xmlns:a16="http://schemas.microsoft.com/office/drawing/2014/main" id="{8713CCD4-BD30-43F0-80BF-4CD38ADC44D4}"/>
              </a:ext>
            </a:extLst>
          </p:cNvPr>
          <p:cNvCxnSpPr/>
          <p:nvPr/>
        </p:nvCxnSpPr>
        <p:spPr>
          <a:xfrm>
            <a:off x="4712677" y="2588455"/>
            <a:ext cx="56270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82551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testo, clipart&#10;&#10;Descrizione generata automaticamente">
            <a:extLst>
              <a:ext uri="{FF2B5EF4-FFF2-40B4-BE49-F238E27FC236}">
                <a16:creationId xmlns:a16="http://schemas.microsoft.com/office/drawing/2014/main" id="{A7271666-2DE4-42AA-87B9-8147015D04EA}"/>
              </a:ext>
            </a:extLst>
          </p:cNvPr>
          <p:cNvPicPr>
            <a:picLocks noChangeAspect="1"/>
          </p:cNvPicPr>
          <p:nvPr/>
        </p:nvPicPr>
        <p:blipFill rotWithShape="1">
          <a:blip r:embed="rId2"/>
          <a:srcRect l="12804" r="4037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egnaposto contenuto 2">
            <a:extLst>
              <a:ext uri="{FF2B5EF4-FFF2-40B4-BE49-F238E27FC236}">
                <a16:creationId xmlns:a16="http://schemas.microsoft.com/office/drawing/2014/main" id="{32CCCAAF-FA97-4971-AD54-11528C2167E0}"/>
              </a:ext>
            </a:extLst>
          </p:cNvPr>
          <p:cNvSpPr>
            <a:spLocks noGrp="1"/>
          </p:cNvSpPr>
          <p:nvPr>
            <p:ph idx="1"/>
          </p:nvPr>
        </p:nvSpPr>
        <p:spPr>
          <a:xfrm>
            <a:off x="6116569" y="631767"/>
            <a:ext cx="5237229" cy="5895642"/>
          </a:xfrm>
        </p:spPr>
        <p:txBody>
          <a:bodyPr>
            <a:normAutofit/>
          </a:bodyPr>
          <a:lstStyle/>
          <a:p>
            <a:pPr marL="0" indent="0">
              <a:buNone/>
            </a:pPr>
            <a:r>
              <a:rPr lang="it-IT" sz="2000" b="1" dirty="0" err="1"/>
              <a:t>Increase</a:t>
            </a:r>
            <a:r>
              <a:rPr lang="it-IT" sz="2000" b="1" dirty="0"/>
              <a:t> of </a:t>
            </a:r>
            <a:r>
              <a:rPr lang="it-IT" sz="2000" b="1" dirty="0" err="1"/>
              <a:t>employment</a:t>
            </a:r>
            <a:r>
              <a:rPr lang="it-IT" sz="2000" b="1" dirty="0"/>
              <a:t> : </a:t>
            </a:r>
            <a:r>
              <a:rPr lang="it-IT" sz="2000" dirty="0"/>
              <a:t>7,4% (2019)</a:t>
            </a:r>
          </a:p>
          <a:p>
            <a:endParaRPr lang="it-IT" sz="2000" dirty="0"/>
          </a:p>
          <a:p>
            <a:pPr marL="0" indent="0">
              <a:buNone/>
            </a:pPr>
            <a:endParaRPr lang="en-US" sz="2000" dirty="0">
              <a:latin typeface="Trebuchet MS" panose="020B0603020202020204" pitchFamily="34" charset="0"/>
            </a:endParaRPr>
          </a:p>
          <a:p>
            <a:pPr marL="0" indent="0">
              <a:buNone/>
            </a:pPr>
            <a:r>
              <a:rPr lang="en-US" sz="2000" b="0" i="0" dirty="0">
                <a:effectLst/>
              </a:rPr>
              <a:t>                          (includes  15 – 34 aged workers)</a:t>
            </a:r>
          </a:p>
          <a:p>
            <a:pPr marL="0" indent="0">
              <a:buNone/>
            </a:pPr>
            <a:endParaRPr lang="en-US" sz="2000" dirty="0"/>
          </a:p>
          <a:p>
            <a:pPr marL="0" indent="0">
              <a:buNone/>
            </a:pPr>
            <a:r>
              <a:rPr lang="en-US" sz="2000" b="1" dirty="0" err="1"/>
              <a:t>Covid</a:t>
            </a:r>
            <a:r>
              <a:rPr lang="en-US" sz="2000" b="1" dirty="0"/>
              <a:t> 19 affected sectors </a:t>
            </a:r>
            <a:r>
              <a:rPr lang="en-US" sz="2000" dirty="0"/>
              <a:t>: </a:t>
            </a:r>
          </a:p>
          <a:p>
            <a:pPr marL="514350" indent="-514350">
              <a:buFont typeface="+mj-lt"/>
              <a:buAutoNum type="arabicPeriod"/>
            </a:pPr>
            <a:r>
              <a:rPr lang="en-US" sz="2000" dirty="0"/>
              <a:t>Employment: </a:t>
            </a:r>
            <a:r>
              <a:rPr lang="it-IT" sz="2000" b="0" i="0" dirty="0" err="1">
                <a:effectLst/>
              </a:rPr>
              <a:t>fixed-term</a:t>
            </a:r>
            <a:r>
              <a:rPr lang="it-IT" sz="2000" b="0" i="0" dirty="0">
                <a:effectLst/>
              </a:rPr>
              <a:t> and </a:t>
            </a:r>
            <a:r>
              <a:rPr lang="it-IT" sz="2000" b="0" i="0" dirty="0" err="1">
                <a:effectLst/>
              </a:rPr>
              <a:t>temporary</a:t>
            </a:r>
            <a:r>
              <a:rPr lang="it-IT" sz="2000" b="0" i="0" dirty="0">
                <a:effectLst/>
              </a:rPr>
              <a:t> work</a:t>
            </a:r>
          </a:p>
          <a:p>
            <a:pPr marL="514350" indent="-514350">
              <a:buFont typeface="+mj-lt"/>
              <a:buAutoNum type="arabicPeriod"/>
            </a:pPr>
            <a:r>
              <a:rPr lang="it-IT" sz="2000" dirty="0"/>
              <a:t>Activities services</a:t>
            </a:r>
            <a:endParaRPr lang="it-IT" sz="2000" b="0" i="0" dirty="0">
              <a:effectLst/>
            </a:endParaRPr>
          </a:p>
          <a:p>
            <a:pPr marL="514350" indent="-514350">
              <a:buFont typeface="+mj-lt"/>
              <a:buAutoNum type="arabicPeriod"/>
            </a:pPr>
            <a:r>
              <a:rPr lang="it-IT" sz="2000" dirty="0"/>
              <a:t>Business </a:t>
            </a:r>
          </a:p>
          <a:p>
            <a:pPr marL="514350" indent="-514350">
              <a:buFont typeface="+mj-lt"/>
              <a:buAutoNum type="arabicPeriod"/>
            </a:pPr>
            <a:r>
              <a:rPr lang="it-IT" sz="2000" dirty="0" err="1"/>
              <a:t>Tourism</a:t>
            </a:r>
            <a:r>
              <a:rPr lang="it-IT" sz="2000" dirty="0"/>
              <a:t> </a:t>
            </a:r>
            <a:r>
              <a:rPr lang="it-IT" sz="2000" dirty="0" err="1"/>
              <a:t>sector</a:t>
            </a:r>
            <a:r>
              <a:rPr lang="it-IT" sz="2000" dirty="0"/>
              <a:t> (</a:t>
            </a:r>
            <a:r>
              <a:rPr lang="it-IT" sz="2000" dirty="0" err="1"/>
              <a:t>relevant</a:t>
            </a:r>
            <a:r>
              <a:rPr lang="it-IT" sz="2000" dirty="0"/>
              <a:t> </a:t>
            </a:r>
            <a:r>
              <a:rPr lang="it-IT" sz="2000" dirty="0" err="1"/>
              <a:t>role</a:t>
            </a:r>
            <a:r>
              <a:rPr lang="it-IT" sz="2000" dirty="0"/>
              <a:t> in the </a:t>
            </a:r>
            <a:r>
              <a:rPr lang="it-IT" sz="2000" dirty="0" err="1"/>
              <a:t>region</a:t>
            </a:r>
            <a:r>
              <a:rPr lang="it-IT" sz="2000" dirty="0"/>
              <a:t>)</a:t>
            </a:r>
            <a:endParaRPr lang="en-US" sz="2000" dirty="0"/>
          </a:p>
          <a:p>
            <a:pPr marL="514350" indent="-514350">
              <a:buFont typeface="+mj-lt"/>
              <a:buAutoNum type="arabicPeriod"/>
            </a:pPr>
            <a:endParaRPr lang="it-IT" sz="1700" dirty="0"/>
          </a:p>
        </p:txBody>
      </p:sp>
      <p:cxnSp>
        <p:nvCxnSpPr>
          <p:cNvPr id="7" name="Connettore 2 6">
            <a:extLst>
              <a:ext uri="{FF2B5EF4-FFF2-40B4-BE49-F238E27FC236}">
                <a16:creationId xmlns:a16="http://schemas.microsoft.com/office/drawing/2014/main" id="{4A0EB6EA-D4DD-49D3-8078-79F4B5FF20CC}"/>
              </a:ext>
            </a:extLst>
          </p:cNvPr>
          <p:cNvCxnSpPr/>
          <p:nvPr/>
        </p:nvCxnSpPr>
        <p:spPr>
          <a:xfrm>
            <a:off x="9453489" y="1012874"/>
            <a:ext cx="0" cy="6189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16606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testo, clipart&#10;&#10;Descrizione generata automaticamente">
            <a:extLst>
              <a:ext uri="{FF2B5EF4-FFF2-40B4-BE49-F238E27FC236}">
                <a16:creationId xmlns:a16="http://schemas.microsoft.com/office/drawing/2014/main" id="{A7271666-2DE4-42AA-87B9-8147015D04EA}"/>
              </a:ext>
            </a:extLst>
          </p:cNvPr>
          <p:cNvPicPr>
            <a:picLocks noChangeAspect="1"/>
          </p:cNvPicPr>
          <p:nvPr/>
        </p:nvPicPr>
        <p:blipFill rotWithShape="1">
          <a:blip r:embed="rId2"/>
          <a:srcRect l="12804" r="4037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egnaposto contenuto 2">
            <a:extLst>
              <a:ext uri="{FF2B5EF4-FFF2-40B4-BE49-F238E27FC236}">
                <a16:creationId xmlns:a16="http://schemas.microsoft.com/office/drawing/2014/main" id="{32CCCAAF-FA97-4971-AD54-11528C2167E0}"/>
              </a:ext>
            </a:extLst>
          </p:cNvPr>
          <p:cNvSpPr>
            <a:spLocks noGrp="1"/>
          </p:cNvSpPr>
          <p:nvPr>
            <p:ph idx="1"/>
          </p:nvPr>
        </p:nvSpPr>
        <p:spPr>
          <a:xfrm>
            <a:off x="6116569" y="631767"/>
            <a:ext cx="5237229" cy="5895642"/>
          </a:xfrm>
        </p:spPr>
        <p:txBody>
          <a:bodyPr>
            <a:normAutofit/>
          </a:bodyPr>
          <a:lstStyle/>
          <a:p>
            <a:pPr marL="0" indent="0">
              <a:buNone/>
            </a:pPr>
            <a:r>
              <a:rPr lang="it-IT" sz="2000" b="1" dirty="0"/>
              <a:t>Aumento dell’occupazione : </a:t>
            </a:r>
            <a:r>
              <a:rPr lang="it-IT" sz="2000" dirty="0"/>
              <a:t>7,4% (2019)</a:t>
            </a:r>
          </a:p>
          <a:p>
            <a:pPr marL="0" indent="0">
              <a:buNone/>
            </a:pPr>
            <a:endParaRPr lang="it-IT" sz="2000" dirty="0"/>
          </a:p>
          <a:p>
            <a:pPr marL="0" indent="0">
              <a:buNone/>
            </a:pPr>
            <a:endParaRPr lang="it-IT" sz="2000" dirty="0"/>
          </a:p>
          <a:p>
            <a:pPr marL="0" indent="0" algn="ctr">
              <a:buNone/>
            </a:pPr>
            <a:r>
              <a:rPr lang="en-US" sz="2000" b="0" i="0" dirty="0">
                <a:effectLst/>
              </a:rPr>
              <a:t>  </a:t>
            </a:r>
            <a:r>
              <a:rPr lang="it-IT" sz="2000" b="0" i="0" dirty="0">
                <a:effectLst/>
              </a:rPr>
              <a:t>include anche i lavoratori compresi tra i 15-34 anni</a:t>
            </a:r>
          </a:p>
          <a:p>
            <a:pPr marL="0" indent="0">
              <a:buNone/>
            </a:pPr>
            <a:endParaRPr lang="en-US" sz="2000" dirty="0"/>
          </a:p>
          <a:p>
            <a:pPr marL="0" indent="0">
              <a:buNone/>
            </a:pPr>
            <a:r>
              <a:rPr lang="en-US" sz="2000" b="1" dirty="0" err="1"/>
              <a:t>Settori</a:t>
            </a:r>
            <a:r>
              <a:rPr lang="en-US" sz="2000" b="1" dirty="0"/>
              <a:t> </a:t>
            </a:r>
            <a:r>
              <a:rPr lang="en-US" sz="2000" b="1" dirty="0" err="1"/>
              <a:t>influenzati</a:t>
            </a:r>
            <a:r>
              <a:rPr lang="en-US" sz="2000" b="1" dirty="0"/>
              <a:t> dal covid 19: </a:t>
            </a:r>
          </a:p>
          <a:p>
            <a:pPr marL="457200" indent="-457200">
              <a:buFont typeface="+mj-lt"/>
              <a:buAutoNum type="arabicPeriod"/>
            </a:pPr>
            <a:r>
              <a:rPr lang="it-IT" sz="2000" dirty="0"/>
              <a:t>Occupazione: contratto a tempo determinato e indeterminato</a:t>
            </a:r>
          </a:p>
          <a:p>
            <a:pPr marL="457200" indent="-457200">
              <a:buFont typeface="+mj-lt"/>
              <a:buAutoNum type="arabicPeriod"/>
            </a:pPr>
            <a:r>
              <a:rPr lang="it-IT" sz="2000" dirty="0"/>
              <a:t>Attività di servizi</a:t>
            </a:r>
          </a:p>
          <a:p>
            <a:pPr marL="457200" indent="-457200">
              <a:buFont typeface="+mj-lt"/>
              <a:buAutoNum type="arabicPeriod"/>
            </a:pPr>
            <a:r>
              <a:rPr lang="it-IT" sz="2000" dirty="0"/>
              <a:t>Business</a:t>
            </a:r>
          </a:p>
          <a:p>
            <a:pPr marL="457200" indent="-457200">
              <a:buFont typeface="+mj-lt"/>
              <a:buAutoNum type="arabicPeriod"/>
            </a:pPr>
            <a:r>
              <a:rPr lang="it-IT" sz="2000" dirty="0"/>
              <a:t>Settore del turismo (ruolo rilevante nella regione)</a:t>
            </a:r>
          </a:p>
          <a:p>
            <a:pPr marL="0" indent="0">
              <a:buNone/>
            </a:pPr>
            <a:endParaRPr lang="en-US" sz="2000" dirty="0"/>
          </a:p>
          <a:p>
            <a:pPr marL="0" indent="0">
              <a:buNone/>
            </a:pPr>
            <a:endParaRPr lang="it-IT" sz="1700" dirty="0"/>
          </a:p>
        </p:txBody>
      </p:sp>
      <p:cxnSp>
        <p:nvCxnSpPr>
          <p:cNvPr id="7" name="Connettore 2 6">
            <a:extLst>
              <a:ext uri="{FF2B5EF4-FFF2-40B4-BE49-F238E27FC236}">
                <a16:creationId xmlns:a16="http://schemas.microsoft.com/office/drawing/2014/main" id="{4A0EB6EA-D4DD-49D3-8078-79F4B5FF20CC}"/>
              </a:ext>
            </a:extLst>
          </p:cNvPr>
          <p:cNvCxnSpPr/>
          <p:nvPr/>
        </p:nvCxnSpPr>
        <p:spPr>
          <a:xfrm>
            <a:off x="9580098" y="1111348"/>
            <a:ext cx="0" cy="6189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06552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magine 3" descr="Immagine che contiene giocattolo, bambola, clipart, grafica vettoriale&#10;&#10;Descrizione generata automaticamente">
            <a:extLst>
              <a:ext uri="{FF2B5EF4-FFF2-40B4-BE49-F238E27FC236}">
                <a16:creationId xmlns:a16="http://schemas.microsoft.com/office/drawing/2014/main" id="{213848B3-84D5-4703-9626-D699B5241ABB}"/>
              </a:ext>
            </a:extLst>
          </p:cNvPr>
          <p:cNvPicPr>
            <a:picLocks noChangeAspect="1"/>
          </p:cNvPicPr>
          <p:nvPr/>
        </p:nvPicPr>
        <p:blipFill rotWithShape="1">
          <a:blip r:embed="rId3">
            <a:alphaModFix/>
          </a:blip>
          <a:srcRect l="24571" r="21688"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8" name="Segnaposto contenuto 2">
            <a:extLst>
              <a:ext uri="{FF2B5EF4-FFF2-40B4-BE49-F238E27FC236}">
                <a16:creationId xmlns:a16="http://schemas.microsoft.com/office/drawing/2014/main" id="{85CA8212-C63A-442D-9625-29EE03AE4DBC}"/>
              </a:ext>
            </a:extLst>
          </p:cNvPr>
          <p:cNvSpPr>
            <a:spLocks noGrp="1"/>
          </p:cNvSpPr>
          <p:nvPr>
            <p:ph idx="1"/>
          </p:nvPr>
        </p:nvSpPr>
        <p:spPr>
          <a:xfrm>
            <a:off x="5469685" y="738619"/>
            <a:ext cx="6507826" cy="5322352"/>
          </a:xfrm>
        </p:spPr>
        <p:txBody>
          <a:bodyPr anchor="ctr">
            <a:normAutofit fontScale="92500"/>
          </a:bodyPr>
          <a:lstStyle/>
          <a:p>
            <a:pPr marL="0" indent="0">
              <a:buNone/>
            </a:pPr>
            <a:r>
              <a:rPr lang="it-IT" sz="1800" b="1" dirty="0">
                <a:solidFill>
                  <a:srgbClr val="000000"/>
                </a:solidFill>
              </a:rPr>
              <a:t>                                         COVID EFFECTS</a:t>
            </a:r>
          </a:p>
          <a:p>
            <a:pPr marL="0" indent="0">
              <a:buNone/>
            </a:pPr>
            <a:endParaRPr lang="it-IT" sz="1800" b="1" dirty="0">
              <a:solidFill>
                <a:srgbClr val="000000"/>
              </a:solidFill>
            </a:endParaRPr>
          </a:p>
          <a:p>
            <a:pPr marL="0" indent="0">
              <a:buNone/>
            </a:pPr>
            <a:r>
              <a:rPr lang="it-IT" sz="1800" b="1" dirty="0" err="1">
                <a:solidFill>
                  <a:srgbClr val="000000"/>
                </a:solidFill>
              </a:rPr>
              <a:t>Reduction</a:t>
            </a:r>
            <a:r>
              <a:rPr lang="it-IT" sz="1800" b="1" dirty="0">
                <a:solidFill>
                  <a:srgbClr val="000000"/>
                </a:solidFill>
              </a:rPr>
              <a:t> of jobs            </a:t>
            </a:r>
            <a:r>
              <a:rPr lang="it-IT" sz="1800" dirty="0" err="1">
                <a:solidFill>
                  <a:srgbClr val="000000"/>
                </a:solidFill>
              </a:rPr>
              <a:t>affects</a:t>
            </a:r>
            <a:r>
              <a:rPr lang="it-IT" sz="1800" dirty="0">
                <a:solidFill>
                  <a:srgbClr val="000000"/>
                </a:solidFill>
              </a:rPr>
              <a:t> </a:t>
            </a:r>
            <a:r>
              <a:rPr lang="it-IT" sz="1800" dirty="0" err="1">
                <a:solidFill>
                  <a:srgbClr val="000000"/>
                </a:solidFill>
              </a:rPr>
              <a:t>mostly</a:t>
            </a:r>
            <a:r>
              <a:rPr lang="it-IT" sz="1800" dirty="0">
                <a:solidFill>
                  <a:srgbClr val="000000"/>
                </a:solidFill>
              </a:rPr>
              <a:t> </a:t>
            </a:r>
            <a:r>
              <a:rPr lang="en-US" sz="1800" b="0" i="0" dirty="0">
                <a:solidFill>
                  <a:srgbClr val="000000"/>
                </a:solidFill>
                <a:effectLst/>
              </a:rPr>
              <a:t>women because  </a:t>
            </a:r>
          </a:p>
          <a:p>
            <a:pPr marL="0" indent="0">
              <a:buNone/>
            </a:pPr>
            <a:r>
              <a:rPr lang="en-US" sz="1800" dirty="0">
                <a:solidFill>
                  <a:srgbClr val="000000"/>
                </a:solidFill>
              </a:rPr>
              <a:t>                                            they are  the majority of workers in</a:t>
            </a:r>
          </a:p>
          <a:p>
            <a:pPr marL="0" indent="0">
              <a:buNone/>
            </a:pPr>
            <a:r>
              <a:rPr lang="en-US" sz="1800" dirty="0">
                <a:solidFill>
                  <a:srgbClr val="000000"/>
                </a:solidFill>
              </a:rPr>
              <a:t>                                            tertiary activities</a:t>
            </a:r>
            <a:r>
              <a:rPr lang="it-IT" sz="1800" dirty="0">
                <a:solidFill>
                  <a:srgbClr val="000000"/>
                </a:solidFill>
              </a:rPr>
              <a:t> </a:t>
            </a:r>
            <a:endParaRPr lang="en-US" sz="1800" dirty="0">
              <a:solidFill>
                <a:srgbClr val="000000"/>
              </a:solidFill>
            </a:endParaRPr>
          </a:p>
          <a:p>
            <a:pPr marL="0" indent="0">
              <a:buNone/>
            </a:pPr>
            <a:r>
              <a:rPr lang="en-US" sz="1800" dirty="0">
                <a:solidFill>
                  <a:srgbClr val="000000"/>
                </a:solidFill>
              </a:rPr>
              <a:t>                                                                                  </a:t>
            </a:r>
          </a:p>
          <a:p>
            <a:pPr marL="0" indent="0">
              <a:buNone/>
            </a:pPr>
            <a:r>
              <a:rPr lang="en-US" sz="1800" dirty="0">
                <a:solidFill>
                  <a:srgbClr val="000000"/>
                </a:solidFill>
              </a:rPr>
              <a:t>                                           </a:t>
            </a:r>
            <a:r>
              <a:rPr lang="it-IT" sz="1800" b="1" dirty="0" err="1">
                <a:solidFill>
                  <a:srgbClr val="000000"/>
                </a:solidFill>
              </a:rPr>
              <a:t>Emilia’s</a:t>
            </a:r>
            <a:r>
              <a:rPr lang="it-IT" sz="1800" b="1" dirty="0">
                <a:solidFill>
                  <a:srgbClr val="000000"/>
                </a:solidFill>
              </a:rPr>
              <a:t> </a:t>
            </a:r>
            <a:r>
              <a:rPr lang="it-IT" sz="1800" b="1" dirty="0" err="1">
                <a:solidFill>
                  <a:srgbClr val="000000"/>
                </a:solidFill>
              </a:rPr>
              <a:t>unemployment</a:t>
            </a:r>
            <a:r>
              <a:rPr lang="it-IT" sz="1800" b="1" dirty="0">
                <a:solidFill>
                  <a:srgbClr val="000000"/>
                </a:solidFill>
              </a:rPr>
              <a:t> rate </a:t>
            </a:r>
          </a:p>
          <a:p>
            <a:pPr marL="0" indent="0">
              <a:buNone/>
            </a:pPr>
            <a:endParaRPr lang="it-IT" sz="1800" b="1" dirty="0">
              <a:solidFill>
                <a:srgbClr val="000000"/>
              </a:solidFill>
            </a:endParaRPr>
          </a:p>
          <a:p>
            <a:pPr marL="0" indent="0">
              <a:buNone/>
            </a:pPr>
            <a:r>
              <a:rPr lang="it-IT" sz="1800" dirty="0">
                <a:solidFill>
                  <a:srgbClr val="000000"/>
                </a:solidFill>
                <a:latin typeface="Trebuchet MS" panose="020B0603020202020204" pitchFamily="34" charset="0"/>
              </a:rPr>
              <a:t>Lower </a:t>
            </a:r>
            <a:r>
              <a:rPr lang="it-IT" sz="1800" dirty="0" err="1">
                <a:solidFill>
                  <a:srgbClr val="000000"/>
                </a:solidFill>
                <a:latin typeface="Trebuchet MS" panose="020B0603020202020204" pitchFamily="34" charset="0"/>
              </a:rPr>
              <a:t>unemployment</a:t>
            </a:r>
            <a:r>
              <a:rPr lang="it-IT" sz="1800" dirty="0">
                <a:solidFill>
                  <a:srgbClr val="000000"/>
                </a:solidFill>
                <a:latin typeface="Trebuchet MS" panose="020B0603020202020204" pitchFamily="34" charset="0"/>
              </a:rPr>
              <a:t> rate in:                          5,5%(2020)</a:t>
            </a:r>
            <a:endParaRPr lang="it-IT" sz="1800" dirty="0">
              <a:solidFill>
                <a:srgbClr val="000000"/>
              </a:solidFill>
            </a:endParaRPr>
          </a:p>
          <a:p>
            <a:pPr>
              <a:buFont typeface="Wingdings" panose="05000000000000000000" pitchFamily="2" charset="2"/>
              <a:buChar char="Ø"/>
            </a:pPr>
            <a:r>
              <a:rPr lang="it-IT" sz="1800" dirty="0">
                <a:solidFill>
                  <a:srgbClr val="000000"/>
                </a:solidFill>
              </a:rPr>
              <a:t>Bologna</a:t>
            </a:r>
          </a:p>
          <a:p>
            <a:pPr>
              <a:buFont typeface="Wingdings" panose="05000000000000000000" pitchFamily="2" charset="2"/>
              <a:buChar char="Ø"/>
            </a:pPr>
            <a:r>
              <a:rPr lang="it-IT" sz="1800" dirty="0">
                <a:solidFill>
                  <a:srgbClr val="000000"/>
                </a:solidFill>
              </a:rPr>
              <a:t>Parma                                                                    7% women       4,3% men</a:t>
            </a:r>
          </a:p>
          <a:p>
            <a:pPr>
              <a:buFont typeface="Wingdings" panose="05000000000000000000" pitchFamily="2" charset="2"/>
              <a:buChar char="Ø"/>
            </a:pPr>
            <a:r>
              <a:rPr lang="it-IT" sz="1800" dirty="0">
                <a:solidFill>
                  <a:srgbClr val="000000"/>
                </a:solidFill>
              </a:rPr>
              <a:t>Reggio Emilia</a:t>
            </a:r>
          </a:p>
          <a:p>
            <a:pPr>
              <a:buFont typeface="Wingdings" panose="05000000000000000000" pitchFamily="2" charset="2"/>
              <a:buChar char="Ø"/>
            </a:pPr>
            <a:r>
              <a:rPr lang="it-IT" sz="1800" dirty="0">
                <a:solidFill>
                  <a:srgbClr val="000000"/>
                </a:solidFill>
              </a:rPr>
              <a:t>Ravenna                   </a:t>
            </a:r>
          </a:p>
          <a:p>
            <a:pPr marL="0" indent="0">
              <a:buNone/>
            </a:pPr>
            <a:r>
              <a:rPr lang="it-IT" sz="1800" dirty="0">
                <a:solidFill>
                  <a:srgbClr val="000000"/>
                </a:solidFill>
              </a:rPr>
              <a:t>                                                                    Lower </a:t>
            </a:r>
            <a:r>
              <a:rPr lang="it-IT" sz="1800" dirty="0" err="1">
                <a:solidFill>
                  <a:srgbClr val="000000"/>
                </a:solidFill>
              </a:rPr>
              <a:t>than</a:t>
            </a:r>
            <a:r>
              <a:rPr lang="it-IT" sz="1800" dirty="0">
                <a:solidFill>
                  <a:srgbClr val="000000"/>
                </a:solidFill>
              </a:rPr>
              <a:t> the National </a:t>
            </a:r>
            <a:r>
              <a:rPr lang="it-IT" sz="1800" dirty="0" err="1">
                <a:solidFill>
                  <a:srgbClr val="000000"/>
                </a:solidFill>
              </a:rPr>
              <a:t>average</a:t>
            </a:r>
            <a:endParaRPr lang="it-IT" sz="1800" dirty="0">
              <a:solidFill>
                <a:srgbClr val="000000"/>
              </a:solidFill>
            </a:endParaRPr>
          </a:p>
          <a:p>
            <a:pPr marL="0" indent="0">
              <a:buNone/>
            </a:pPr>
            <a:r>
              <a:rPr lang="it-IT" sz="700" dirty="0">
                <a:solidFill>
                  <a:srgbClr val="000000"/>
                </a:solidFill>
              </a:rPr>
              <a:t>                                                                 </a:t>
            </a:r>
          </a:p>
          <a:p>
            <a:endParaRPr lang="it-IT" sz="700" dirty="0">
              <a:solidFill>
                <a:srgbClr val="000000"/>
              </a:solidFill>
            </a:endParaRPr>
          </a:p>
        </p:txBody>
      </p:sp>
      <p:cxnSp>
        <p:nvCxnSpPr>
          <p:cNvPr id="7" name="Connettore 2 6">
            <a:extLst>
              <a:ext uri="{FF2B5EF4-FFF2-40B4-BE49-F238E27FC236}">
                <a16:creationId xmlns:a16="http://schemas.microsoft.com/office/drawing/2014/main" id="{743A9CAC-6456-4967-B112-96ED59D63424}"/>
              </a:ext>
            </a:extLst>
          </p:cNvPr>
          <p:cNvCxnSpPr/>
          <p:nvPr/>
        </p:nvCxnSpPr>
        <p:spPr>
          <a:xfrm flipH="1">
            <a:off x="10193867" y="3915328"/>
            <a:ext cx="124177" cy="3725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Connettore 2 11">
            <a:extLst>
              <a:ext uri="{FF2B5EF4-FFF2-40B4-BE49-F238E27FC236}">
                <a16:creationId xmlns:a16="http://schemas.microsoft.com/office/drawing/2014/main" id="{EF1FDDBB-0B0D-4284-A11F-1BD898D56C3C}"/>
              </a:ext>
            </a:extLst>
          </p:cNvPr>
          <p:cNvCxnSpPr/>
          <p:nvPr/>
        </p:nvCxnSpPr>
        <p:spPr>
          <a:xfrm>
            <a:off x="11018422" y="3946983"/>
            <a:ext cx="273378" cy="2949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nettore 2 17">
            <a:extLst>
              <a:ext uri="{FF2B5EF4-FFF2-40B4-BE49-F238E27FC236}">
                <a16:creationId xmlns:a16="http://schemas.microsoft.com/office/drawing/2014/main" id="{81B3EC48-0175-4D5C-A62F-00CF4F445776}"/>
              </a:ext>
            </a:extLst>
          </p:cNvPr>
          <p:cNvCxnSpPr/>
          <p:nvPr/>
        </p:nvCxnSpPr>
        <p:spPr>
          <a:xfrm>
            <a:off x="10708849" y="4041422"/>
            <a:ext cx="0" cy="12564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nettore 2 20">
            <a:extLst>
              <a:ext uri="{FF2B5EF4-FFF2-40B4-BE49-F238E27FC236}">
                <a16:creationId xmlns:a16="http://schemas.microsoft.com/office/drawing/2014/main" id="{5D494158-F77C-4BF3-8DEF-89997D0C8E37}"/>
              </a:ext>
            </a:extLst>
          </p:cNvPr>
          <p:cNvCxnSpPr/>
          <p:nvPr/>
        </p:nvCxnSpPr>
        <p:spPr>
          <a:xfrm flipH="1">
            <a:off x="7236339" y="3242612"/>
            <a:ext cx="480767" cy="3143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Connettore 2 23">
            <a:extLst>
              <a:ext uri="{FF2B5EF4-FFF2-40B4-BE49-F238E27FC236}">
                <a16:creationId xmlns:a16="http://schemas.microsoft.com/office/drawing/2014/main" id="{12D58C7A-6782-4C91-9F4B-6F9D5FB9DF00}"/>
              </a:ext>
            </a:extLst>
          </p:cNvPr>
          <p:cNvCxnSpPr/>
          <p:nvPr/>
        </p:nvCxnSpPr>
        <p:spPr>
          <a:xfrm>
            <a:off x="10063520" y="3212648"/>
            <a:ext cx="509047" cy="3143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Connettore 2 25">
            <a:extLst>
              <a:ext uri="{FF2B5EF4-FFF2-40B4-BE49-F238E27FC236}">
                <a16:creationId xmlns:a16="http://schemas.microsoft.com/office/drawing/2014/main" id="{0852B15F-6B4F-4D83-A09F-60847B32AD17}"/>
              </a:ext>
            </a:extLst>
          </p:cNvPr>
          <p:cNvCxnSpPr/>
          <p:nvPr/>
        </p:nvCxnSpPr>
        <p:spPr>
          <a:xfrm>
            <a:off x="7145518" y="1560136"/>
            <a:ext cx="4807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32845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magine 3" descr="Immagine che contiene giocattolo, bambola, clipart, grafica vettoriale&#10;&#10;Descrizione generata automaticamente">
            <a:extLst>
              <a:ext uri="{FF2B5EF4-FFF2-40B4-BE49-F238E27FC236}">
                <a16:creationId xmlns:a16="http://schemas.microsoft.com/office/drawing/2014/main" id="{213848B3-84D5-4703-9626-D699B5241ABB}"/>
              </a:ext>
            </a:extLst>
          </p:cNvPr>
          <p:cNvPicPr>
            <a:picLocks noChangeAspect="1"/>
          </p:cNvPicPr>
          <p:nvPr/>
        </p:nvPicPr>
        <p:blipFill rotWithShape="1">
          <a:blip r:embed="rId3">
            <a:alphaModFix/>
          </a:blip>
          <a:srcRect l="24571" r="21688"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8" name="Segnaposto contenuto 2">
            <a:extLst>
              <a:ext uri="{FF2B5EF4-FFF2-40B4-BE49-F238E27FC236}">
                <a16:creationId xmlns:a16="http://schemas.microsoft.com/office/drawing/2014/main" id="{85CA8212-C63A-442D-9625-29EE03AE4DBC}"/>
              </a:ext>
            </a:extLst>
          </p:cNvPr>
          <p:cNvSpPr>
            <a:spLocks noGrp="1"/>
          </p:cNvSpPr>
          <p:nvPr>
            <p:ph idx="1"/>
          </p:nvPr>
        </p:nvSpPr>
        <p:spPr>
          <a:xfrm>
            <a:off x="5469685" y="738619"/>
            <a:ext cx="6507826" cy="5322352"/>
          </a:xfrm>
        </p:spPr>
        <p:txBody>
          <a:bodyPr anchor="ctr">
            <a:normAutofit fontScale="92500" lnSpcReduction="10000"/>
          </a:bodyPr>
          <a:lstStyle/>
          <a:p>
            <a:pPr marL="0" indent="0">
              <a:buNone/>
            </a:pPr>
            <a:r>
              <a:rPr lang="it-IT" sz="1800" b="1" dirty="0">
                <a:solidFill>
                  <a:srgbClr val="000000"/>
                </a:solidFill>
              </a:rPr>
              <a:t>                                         COVID EFFECTS</a:t>
            </a:r>
          </a:p>
          <a:p>
            <a:pPr marL="0" indent="0">
              <a:buNone/>
            </a:pPr>
            <a:endParaRPr lang="it-IT" sz="1800" b="1" dirty="0">
              <a:solidFill>
                <a:srgbClr val="000000"/>
              </a:solidFill>
            </a:endParaRPr>
          </a:p>
          <a:p>
            <a:pPr marL="0" indent="0">
              <a:buNone/>
            </a:pPr>
            <a:r>
              <a:rPr lang="it-IT" sz="1800" b="1" dirty="0"/>
              <a:t>Riduzione dei lavori           </a:t>
            </a:r>
            <a:r>
              <a:rPr lang="it-IT" sz="1800" dirty="0"/>
              <a:t>ha colpito soprattutto le donne perché    </a:t>
            </a:r>
          </a:p>
          <a:p>
            <a:pPr marL="0" indent="0">
              <a:buNone/>
            </a:pPr>
            <a:r>
              <a:rPr lang="it-IT" sz="1800" dirty="0"/>
              <a:t>                                               costituiscono la maggioranza dei lavoratori</a:t>
            </a:r>
          </a:p>
          <a:p>
            <a:pPr marL="0" indent="0">
              <a:buNone/>
            </a:pPr>
            <a:r>
              <a:rPr lang="it-IT" sz="1800" dirty="0"/>
              <a:t>                                               nelle attività terziarie   </a:t>
            </a:r>
          </a:p>
          <a:p>
            <a:pPr marL="0" indent="0">
              <a:buNone/>
            </a:pPr>
            <a:endParaRPr lang="en-US" sz="1800" dirty="0">
              <a:solidFill>
                <a:srgbClr val="000000"/>
              </a:solidFill>
            </a:endParaRPr>
          </a:p>
          <a:p>
            <a:pPr marL="0" indent="0">
              <a:buNone/>
            </a:pPr>
            <a:r>
              <a:rPr lang="en-US" sz="1800" dirty="0">
                <a:solidFill>
                  <a:srgbClr val="000000"/>
                </a:solidFill>
              </a:rPr>
              <a:t>                                   </a:t>
            </a:r>
            <a:r>
              <a:rPr lang="it-IT" sz="1800" b="1" dirty="0"/>
              <a:t>Tasso di disoccupazione dell’Emilia:</a:t>
            </a:r>
          </a:p>
          <a:p>
            <a:pPr marL="0" indent="0">
              <a:buNone/>
            </a:pPr>
            <a:endParaRPr lang="it-IT" sz="1800" b="1" dirty="0">
              <a:solidFill>
                <a:srgbClr val="000000"/>
              </a:solidFill>
            </a:endParaRPr>
          </a:p>
          <a:p>
            <a:pPr marL="0" indent="0">
              <a:buNone/>
            </a:pPr>
            <a:r>
              <a:rPr lang="it-IT" sz="1800" dirty="0"/>
              <a:t>Minor tasso di disoccupazione in:                                  </a:t>
            </a:r>
            <a:r>
              <a:rPr lang="it-IT" sz="1800" dirty="0">
                <a:solidFill>
                  <a:srgbClr val="000000"/>
                </a:solidFill>
                <a:latin typeface="Trebuchet MS" panose="020B0603020202020204" pitchFamily="34" charset="0"/>
              </a:rPr>
              <a:t>5,5%(2020)</a:t>
            </a:r>
            <a:endParaRPr lang="it-IT" sz="1800" dirty="0">
              <a:solidFill>
                <a:srgbClr val="000000"/>
              </a:solidFill>
            </a:endParaRPr>
          </a:p>
          <a:p>
            <a:pPr>
              <a:buFont typeface="Wingdings" panose="05000000000000000000" pitchFamily="2" charset="2"/>
              <a:buChar char="Ø"/>
            </a:pPr>
            <a:r>
              <a:rPr lang="it-IT" sz="1800" dirty="0">
                <a:solidFill>
                  <a:srgbClr val="000000"/>
                </a:solidFill>
              </a:rPr>
              <a:t>Bologna</a:t>
            </a:r>
          </a:p>
          <a:p>
            <a:pPr>
              <a:buFont typeface="Wingdings" panose="05000000000000000000" pitchFamily="2" charset="2"/>
              <a:buChar char="Ø"/>
            </a:pPr>
            <a:r>
              <a:rPr lang="it-IT" sz="1800" dirty="0">
                <a:solidFill>
                  <a:srgbClr val="000000"/>
                </a:solidFill>
              </a:rPr>
              <a:t>Parma                                                                    7% donne    4,3% uomini</a:t>
            </a:r>
          </a:p>
          <a:p>
            <a:pPr>
              <a:buFont typeface="Wingdings" panose="05000000000000000000" pitchFamily="2" charset="2"/>
              <a:buChar char="Ø"/>
            </a:pPr>
            <a:r>
              <a:rPr lang="it-IT" sz="1800" dirty="0">
                <a:solidFill>
                  <a:srgbClr val="000000"/>
                </a:solidFill>
              </a:rPr>
              <a:t>Reggio Emilia</a:t>
            </a:r>
          </a:p>
          <a:p>
            <a:pPr>
              <a:buFont typeface="Wingdings" panose="05000000000000000000" pitchFamily="2" charset="2"/>
              <a:buChar char="Ø"/>
            </a:pPr>
            <a:r>
              <a:rPr lang="it-IT" sz="1800" dirty="0">
                <a:solidFill>
                  <a:srgbClr val="000000"/>
                </a:solidFill>
              </a:rPr>
              <a:t>Ravenna                   </a:t>
            </a:r>
          </a:p>
          <a:p>
            <a:pPr marL="0" indent="0">
              <a:buNone/>
            </a:pPr>
            <a:r>
              <a:rPr lang="it-IT" sz="1800" dirty="0">
                <a:solidFill>
                  <a:srgbClr val="000000"/>
                </a:solidFill>
              </a:rPr>
              <a:t>                                                        </a:t>
            </a:r>
            <a:r>
              <a:rPr lang="it-IT" sz="1800" dirty="0"/>
              <a:t> più basso rispetto alla media Nazionale</a:t>
            </a:r>
          </a:p>
          <a:p>
            <a:pPr marL="0" indent="0">
              <a:buNone/>
            </a:pPr>
            <a:endParaRPr lang="it-IT" sz="1800" dirty="0">
              <a:solidFill>
                <a:srgbClr val="000000"/>
              </a:solidFill>
            </a:endParaRPr>
          </a:p>
          <a:p>
            <a:pPr marL="0" indent="0">
              <a:buNone/>
            </a:pPr>
            <a:r>
              <a:rPr lang="it-IT" sz="700" dirty="0">
                <a:solidFill>
                  <a:srgbClr val="000000"/>
                </a:solidFill>
              </a:rPr>
              <a:t>                                                                 </a:t>
            </a:r>
          </a:p>
          <a:p>
            <a:endParaRPr lang="it-IT" sz="700" dirty="0">
              <a:solidFill>
                <a:srgbClr val="000000"/>
              </a:solidFill>
            </a:endParaRPr>
          </a:p>
        </p:txBody>
      </p:sp>
      <p:cxnSp>
        <p:nvCxnSpPr>
          <p:cNvPr id="7" name="Connettore 2 6">
            <a:extLst>
              <a:ext uri="{FF2B5EF4-FFF2-40B4-BE49-F238E27FC236}">
                <a16:creationId xmlns:a16="http://schemas.microsoft.com/office/drawing/2014/main" id="{743A9CAC-6456-4967-B112-96ED59D63424}"/>
              </a:ext>
            </a:extLst>
          </p:cNvPr>
          <p:cNvCxnSpPr/>
          <p:nvPr/>
        </p:nvCxnSpPr>
        <p:spPr>
          <a:xfrm flipH="1">
            <a:off x="10179498" y="3668888"/>
            <a:ext cx="124177" cy="3725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Connettore 2 11">
            <a:extLst>
              <a:ext uri="{FF2B5EF4-FFF2-40B4-BE49-F238E27FC236}">
                <a16:creationId xmlns:a16="http://schemas.microsoft.com/office/drawing/2014/main" id="{EF1FDDBB-0B0D-4284-A11F-1BD898D56C3C}"/>
              </a:ext>
            </a:extLst>
          </p:cNvPr>
          <p:cNvCxnSpPr/>
          <p:nvPr/>
        </p:nvCxnSpPr>
        <p:spPr>
          <a:xfrm>
            <a:off x="10957040" y="3668888"/>
            <a:ext cx="273378" cy="2949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nettore 2 17">
            <a:extLst>
              <a:ext uri="{FF2B5EF4-FFF2-40B4-BE49-F238E27FC236}">
                <a16:creationId xmlns:a16="http://schemas.microsoft.com/office/drawing/2014/main" id="{81B3EC48-0175-4D5C-A62F-00CF4F445776}"/>
              </a:ext>
            </a:extLst>
          </p:cNvPr>
          <p:cNvCxnSpPr/>
          <p:nvPr/>
        </p:nvCxnSpPr>
        <p:spPr>
          <a:xfrm>
            <a:off x="10697817" y="3816342"/>
            <a:ext cx="0" cy="12564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nettore 2 20">
            <a:extLst>
              <a:ext uri="{FF2B5EF4-FFF2-40B4-BE49-F238E27FC236}">
                <a16:creationId xmlns:a16="http://schemas.microsoft.com/office/drawing/2014/main" id="{5D494158-F77C-4BF3-8DEF-89997D0C8E37}"/>
              </a:ext>
            </a:extLst>
          </p:cNvPr>
          <p:cNvCxnSpPr/>
          <p:nvPr/>
        </p:nvCxnSpPr>
        <p:spPr>
          <a:xfrm flipH="1">
            <a:off x="7359326" y="3049798"/>
            <a:ext cx="480767" cy="3143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Connettore 2 23">
            <a:extLst>
              <a:ext uri="{FF2B5EF4-FFF2-40B4-BE49-F238E27FC236}">
                <a16:creationId xmlns:a16="http://schemas.microsoft.com/office/drawing/2014/main" id="{12D58C7A-6782-4C91-9F4B-6F9D5FB9DF00}"/>
              </a:ext>
            </a:extLst>
          </p:cNvPr>
          <p:cNvCxnSpPr/>
          <p:nvPr/>
        </p:nvCxnSpPr>
        <p:spPr>
          <a:xfrm>
            <a:off x="10049151" y="3055465"/>
            <a:ext cx="509047" cy="3143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Connettore 2 25">
            <a:extLst>
              <a:ext uri="{FF2B5EF4-FFF2-40B4-BE49-F238E27FC236}">
                <a16:creationId xmlns:a16="http://schemas.microsoft.com/office/drawing/2014/main" id="{0852B15F-6B4F-4D83-A09F-60847B32AD17}"/>
              </a:ext>
            </a:extLst>
          </p:cNvPr>
          <p:cNvCxnSpPr/>
          <p:nvPr/>
        </p:nvCxnSpPr>
        <p:spPr>
          <a:xfrm>
            <a:off x="7359325" y="1547400"/>
            <a:ext cx="4807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40514259"/>
      </p:ext>
    </p:extLst>
  </p:cSld>
  <p:clrMapOvr>
    <a:masterClrMapping/>
  </p:clrMapOvr>
</p:sld>
</file>

<file path=ppt/theme/theme1.xml><?xml version="1.0" encoding="utf-8"?>
<a:theme xmlns:a="http://schemas.openxmlformats.org/drawingml/2006/main" name="Office Them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600</TotalTime>
  <Words>3290</Words>
  <Application>Microsoft Office PowerPoint</Application>
  <PresentationFormat>Widescreen</PresentationFormat>
  <Paragraphs>368</Paragraphs>
  <Slides>49</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49</vt:i4>
      </vt:variant>
    </vt:vector>
  </HeadingPairs>
  <TitlesOfParts>
    <vt:vector size="56" baseType="lpstr">
      <vt:lpstr>Arial</vt:lpstr>
      <vt:lpstr>Calibri</vt:lpstr>
      <vt:lpstr>Calibri Light</vt:lpstr>
      <vt:lpstr>Symbol</vt:lpstr>
      <vt:lpstr>Trebuchet MS</vt:lpstr>
      <vt:lpstr>Wingdings</vt:lpstr>
      <vt:lpstr>Office Theme</vt:lpstr>
      <vt:lpstr>BRIEFING OF   EMILIA ROMAGNA  4LSCA Burba, Piu, Pozzar e Roncarà</vt:lpstr>
      <vt:lpstr>EMILIA’S INFORMATION</vt:lpstr>
      <vt:lpstr>EMILIA’S INFORMATION</vt:lpstr>
      <vt:lpstr>LABOUR MARKET OVERVIEW </vt:lpstr>
      <vt:lpstr>QUADRO GENERALE SUL MERCATO DEL LAVORO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WHERE ARE THE AVAILABLE JOBS?</vt:lpstr>
      <vt:lpstr>QUALI SONO I LAVORI DISPONIBILI?</vt:lpstr>
      <vt:lpstr>Presentazione standard di PowerPoint</vt:lpstr>
      <vt:lpstr>Presentazione standard di PowerPoint</vt:lpstr>
      <vt:lpstr>       WHERE ARE THE AVAILABLE WORKERS?</vt:lpstr>
      <vt:lpstr>Presentazione standard di PowerPoint</vt:lpstr>
      <vt:lpstr>MIGRATORY PHENOMENA</vt:lpstr>
      <vt:lpstr>FENOMENI MIGRATORI</vt:lpstr>
      <vt:lpstr>CULTURAL OFFERS</vt:lpstr>
      <vt:lpstr>OFFERTE CULTURALI</vt:lpstr>
      <vt:lpstr>CULTURAL OFFERS</vt:lpstr>
      <vt:lpstr>OFFERTE CULTURALI</vt:lpstr>
      <vt:lpstr>EMILIA-ROMAGNA HIGH TECHNOLOGY NETWORK </vt:lpstr>
      <vt:lpstr> RETE ALTA TECNOLOGIA DELL'EMILIA-ROMAGNA </vt:lpstr>
      <vt:lpstr>TECHNOLOGY </vt:lpstr>
      <vt:lpstr>TECNOLOGIA </vt:lpstr>
      <vt:lpstr>WORKING IN A PUBLISHING HOUSE</vt:lpstr>
      <vt:lpstr>LAVORARE IN UNA CASA EDITRICE</vt:lpstr>
      <vt:lpstr>MAIN PUBLISHING HOUSES EMILIA-ROMAGNA</vt:lpstr>
      <vt:lpstr>PRINCIPALI CASE EDITRICI IN EMILIA-ROMAGNA</vt:lpstr>
      <vt:lpstr>PUBLISHING AND COVID</vt:lpstr>
      <vt:lpstr>EDITORIA E COVID</vt:lpstr>
      <vt:lpstr>BOOK AND COPY EDITORS</vt:lpstr>
      <vt:lpstr>EDITORI DI LIBRI E COPIE</vt:lpstr>
      <vt:lpstr>LITERARY AGENTS AND SCOUTS</vt:lpstr>
      <vt:lpstr>AGENTI E SCOUT LETTERARI</vt:lpstr>
      <vt:lpstr>PRODUCTION EDITORS</vt:lpstr>
      <vt:lpstr>DIRETTORI DI PRODUZIONE</vt:lpstr>
      <vt:lpstr>MARKETERS AND COPY WRITERS</vt:lpstr>
      <vt:lpstr>PROMOTORI E COPISTI</vt:lpstr>
      <vt:lpstr>SALES POSITIONS</vt:lpstr>
      <vt:lpstr>POSIZIONI DI VENDITA</vt:lpstr>
      <vt:lpstr>HEALTH</vt:lpstr>
      <vt:lpstr>SANITA’</vt:lpstr>
      <vt:lpstr>COVID </vt:lpstr>
      <vt:lpstr>COVID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OF   EMILIA ROMAGNA</dc:title>
  <dc:creator>giada piu</dc:creator>
  <cp:lastModifiedBy>Roncara' Nicole</cp:lastModifiedBy>
  <cp:revision>67</cp:revision>
  <dcterms:created xsi:type="dcterms:W3CDTF">2021-01-21T22:01:48Z</dcterms:created>
  <dcterms:modified xsi:type="dcterms:W3CDTF">2021-03-23T09:22:00Z</dcterms:modified>
</cp:coreProperties>
</file>