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9" roundtripDataSignature="AMtx7miQcN0uhtyVehuCsj1xwg6NyeeF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9B2F5FE-0FD3-4B46-865A-4321A8425BA4}">
  <a:tblStyle styleId="{29B2F5FE-0FD3-4B46-865A-4321A8425BA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customschemas.google.com/relationships/presentationmetadata" Target="meta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4" name="Google Shape;34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4"/>
          <p:cNvSpPr txBox="1"/>
          <p:nvPr>
            <p:ph idx="12" type="sldNum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+"/>
              <a:defRPr/>
            </a:lvl1pPr>
            <a:lvl2pPr indent="-3429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2pPr>
            <a:lvl3pPr indent="-3429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3pPr>
            <a:lvl4pPr indent="-3429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4pPr>
            <a:lvl5pPr indent="-3429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" name="Google Shape;91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6"/>
          <p:cNvSpPr txBox="1"/>
          <p:nvPr>
            <p:ph idx="12" type="sldNum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+"/>
              <a:defRPr/>
            </a:lvl1pPr>
            <a:lvl2pPr indent="-3429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2pPr>
            <a:lvl3pPr indent="-3429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3pPr>
            <a:lvl4pPr indent="-3429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4pPr>
            <a:lvl5pPr indent="-3429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7"/>
          <p:cNvSpPr txBox="1"/>
          <p:nvPr>
            <p:ph idx="12" type="sldNum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" name="Google Shape;109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" name="Google Shape;110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6" name="Google Shape;116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22" name="Google Shape;122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3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34" name="Google Shape;134;p3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5" name="Google Shape;135;p3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36" name="Google Shape;136;p3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3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52" name="Google Shape;152;p3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53" name="Google Shape;153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+"/>
              <a:defRPr/>
            </a:lvl1pPr>
            <a:lvl2pPr indent="-3429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2pPr>
            <a:lvl3pPr indent="-3429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3pPr>
            <a:lvl4pPr indent="-3429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4pPr>
            <a:lvl5pPr indent="-3429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8"/>
          <p:cNvSpPr txBox="1"/>
          <p:nvPr>
            <p:ph idx="12" type="sldNum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3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9" name="Google Shape;159;p3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60" name="Google Shape;160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3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6" name="Google Shape;166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3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6" name="Google Shape;46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9"/>
          <p:cNvSpPr txBox="1"/>
          <p:nvPr>
            <p:ph idx="12" type="sldNum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+"/>
              <a:defRPr/>
            </a:lvl1pPr>
            <a:lvl2pPr indent="-3429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2pPr>
            <a:lvl3pPr indent="-3429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3pPr>
            <a:lvl4pPr indent="-3429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4pPr>
            <a:lvl5pPr indent="-3429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2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+"/>
              <a:defRPr/>
            </a:lvl1pPr>
            <a:lvl2pPr indent="-3429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2pPr>
            <a:lvl3pPr indent="-3429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3pPr>
            <a:lvl4pPr indent="-3429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4pPr>
            <a:lvl5pPr indent="-3429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0"/>
          <p:cNvSpPr txBox="1"/>
          <p:nvPr>
            <p:ph idx="12" type="sldNum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9" name="Google Shape;59;p2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+"/>
              <a:defRPr/>
            </a:lvl1pPr>
            <a:lvl2pPr indent="-3429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2pPr>
            <a:lvl3pPr indent="-3429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3pPr>
            <a:lvl4pPr indent="-3429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4pPr>
            <a:lvl5pPr indent="-3429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2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1" name="Google Shape;61;p2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+"/>
              <a:defRPr/>
            </a:lvl1pPr>
            <a:lvl2pPr indent="-3429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2pPr>
            <a:lvl3pPr indent="-3429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3pPr>
            <a:lvl4pPr indent="-3429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4pPr>
            <a:lvl5pPr indent="-3429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1"/>
          <p:cNvSpPr txBox="1"/>
          <p:nvPr>
            <p:ph idx="12" type="sldNum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2"/>
          <p:cNvSpPr txBox="1"/>
          <p:nvPr>
            <p:ph idx="12" type="sldNum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3"/>
          <p:cNvSpPr txBox="1"/>
          <p:nvPr>
            <p:ph idx="12" type="sldNum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3200"/>
              <a:buChar char="+"/>
              <a:defRPr sz="3200"/>
            </a:lvl1pPr>
            <a:lvl2pPr indent="-4064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800"/>
              <a:buChar char="+"/>
              <a:defRPr sz="2800"/>
            </a:lvl2pPr>
            <a:lvl3pPr indent="-3810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400"/>
              <a:buChar char="+"/>
              <a:defRPr sz="2400"/>
            </a:lvl3pPr>
            <a:lvl4pPr indent="-355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000"/>
              <a:buChar char="+"/>
              <a:defRPr sz="2000"/>
            </a:lvl4pPr>
            <a:lvl5pPr indent="-355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000"/>
              <a:buChar char="+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77" name="Google Shape;77;p2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8" name="Google Shape;78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4"/>
          <p:cNvSpPr txBox="1"/>
          <p:nvPr>
            <p:ph idx="12" type="sldNum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3200"/>
              <a:buFont typeface="Avenir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Avenir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venir"/>
              <a:buNone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venir"/>
              <a:buNone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Google Shape;84;p2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85" name="Google Shape;85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5"/>
          <p:cNvSpPr txBox="1"/>
          <p:nvPr>
            <p:ph idx="12" type="sldNum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rgbClr val="F2F2F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" name="Google Shape;7;p13"/>
          <p:cNvSpPr/>
          <p:nvPr/>
        </p:nvSpPr>
        <p:spPr>
          <a:xfrm rot="10800000">
            <a:off x="692844" y="-3086"/>
            <a:ext cx="1326111" cy="597603"/>
          </a:xfrm>
          <a:custGeom>
            <a:rect b="b" l="l" r="r" t="t"/>
            <a:pathLst>
              <a:path extrusionOk="0" h="679363" w="1482102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p13"/>
          <p:cNvSpPr/>
          <p:nvPr/>
        </p:nvSpPr>
        <p:spPr>
          <a:xfrm>
            <a:off x="10439256" y="6172200"/>
            <a:ext cx="1482102" cy="679363"/>
          </a:xfrm>
          <a:custGeom>
            <a:rect b="b" l="l" r="r" t="t"/>
            <a:pathLst>
              <a:path extrusionOk="0" h="679363" w="1482102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13"/>
          <p:cNvSpPr/>
          <p:nvPr/>
        </p:nvSpPr>
        <p:spPr>
          <a:xfrm>
            <a:off x="7977352" y="5197178"/>
            <a:ext cx="4211600" cy="1660822"/>
          </a:xfrm>
          <a:custGeom>
            <a:rect b="b" l="l" r="r" t="t"/>
            <a:pathLst>
              <a:path extrusionOk="0" h="1660822" w="4211600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" name="Google Shape;10;p13"/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</p:grpSpPr>
        <p:sp>
          <p:nvSpPr>
            <p:cNvPr id="11" name="Google Shape;11;p13"/>
            <p:cNvSpPr/>
            <p:nvPr/>
          </p:nvSpPr>
          <p:spPr>
            <a:xfrm>
              <a:off x="4485988" y="924020"/>
              <a:ext cx="3296088" cy="5012722"/>
            </a:xfrm>
            <a:custGeom>
              <a:rect b="b" l="l" r="r" t="t"/>
              <a:pathLst>
                <a:path extrusionOk="0" h="5012722" w="3296088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cap="rnd" cmpd="sng" w="9525">
              <a:solidFill>
                <a:schemeClr val="accent2">
                  <a:alpha val="74901"/>
                </a:schemeClr>
              </a:solidFill>
              <a:prstDash val="lg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3"/>
            <p:cNvSpPr/>
            <p:nvPr/>
          </p:nvSpPr>
          <p:spPr>
            <a:xfrm>
              <a:off x="4473129" y="923925"/>
              <a:ext cx="2977477" cy="4627149"/>
            </a:xfrm>
            <a:custGeom>
              <a:rect b="b" l="l" r="r" t="t"/>
              <a:pathLst>
                <a:path extrusionOk="0" h="4627149" w="2977477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cap="rnd" cmpd="sng" w="9525">
              <a:solidFill>
                <a:schemeClr val="accent2">
                  <a:alpha val="74901"/>
                </a:schemeClr>
              </a:solidFill>
              <a:prstDash val="lg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3"/>
            <p:cNvSpPr/>
            <p:nvPr/>
          </p:nvSpPr>
          <p:spPr>
            <a:xfrm>
              <a:off x="4494561" y="923925"/>
              <a:ext cx="2356712" cy="4118991"/>
            </a:xfrm>
            <a:custGeom>
              <a:rect b="b" l="l" r="r" t="t"/>
              <a:pathLst>
                <a:path extrusionOk="0" h="4118991" w="2356712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cap="rnd" cmpd="sng" w="9525">
              <a:solidFill>
                <a:schemeClr val="accent2">
                  <a:alpha val="74901"/>
                </a:schemeClr>
              </a:solidFill>
              <a:prstDash val="lg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13"/>
            <p:cNvSpPr/>
            <p:nvPr/>
          </p:nvSpPr>
          <p:spPr>
            <a:xfrm>
              <a:off x="4473129" y="923925"/>
              <a:ext cx="2059193" cy="3980116"/>
            </a:xfrm>
            <a:custGeom>
              <a:rect b="b" l="l" r="r" t="t"/>
              <a:pathLst>
                <a:path extrusionOk="0" h="3980116" w="2059193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cap="rnd" cmpd="sng" w="9525">
              <a:solidFill>
                <a:schemeClr val="accent2">
                  <a:alpha val="74901"/>
                </a:schemeClr>
              </a:solidFill>
              <a:prstDash val="lg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3"/>
            <p:cNvSpPr/>
            <p:nvPr/>
          </p:nvSpPr>
          <p:spPr>
            <a:xfrm>
              <a:off x="4485131" y="1719357"/>
              <a:ext cx="743796" cy="2867501"/>
            </a:xfrm>
            <a:custGeom>
              <a:rect b="b" l="l" r="r" t="t"/>
              <a:pathLst>
                <a:path extrusionOk="0" h="2867501" w="743796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cap="rnd" cmpd="sng" w="9525">
              <a:solidFill>
                <a:schemeClr val="accent2">
                  <a:alpha val="74901"/>
                </a:schemeClr>
              </a:solidFill>
              <a:prstDash val="lg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3"/>
            <p:cNvSpPr/>
            <p:nvPr/>
          </p:nvSpPr>
          <p:spPr>
            <a:xfrm>
              <a:off x="4473129" y="1912731"/>
              <a:ext cx="597294" cy="2543540"/>
            </a:xfrm>
            <a:custGeom>
              <a:rect b="b" l="l" r="r" t="t"/>
              <a:pathLst>
                <a:path extrusionOk="0" h="2543540" w="597294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cap="rnd" cmpd="sng" w="9525">
              <a:solidFill>
                <a:schemeClr val="accent2">
                  <a:alpha val="74901"/>
                </a:schemeClr>
              </a:solidFill>
              <a:prstDash val="lg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13"/>
            <p:cNvSpPr/>
            <p:nvPr/>
          </p:nvSpPr>
          <p:spPr>
            <a:xfrm>
              <a:off x="4491417" y="2227197"/>
              <a:ext cx="389425" cy="2011236"/>
            </a:xfrm>
            <a:custGeom>
              <a:rect b="b" l="l" r="r" t="t"/>
              <a:pathLst>
                <a:path extrusionOk="0" h="2011236" w="389425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cap="rnd" cmpd="sng" w="9525">
              <a:solidFill>
                <a:schemeClr val="accent2">
                  <a:alpha val="74901"/>
                </a:schemeClr>
              </a:solidFill>
              <a:prstDash val="lg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" name="Google Shape;18;p13"/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</p:grpSpPr>
        <p:sp>
          <p:nvSpPr>
            <p:cNvPr id="19" name="Google Shape;19;p13"/>
            <p:cNvSpPr/>
            <p:nvPr/>
          </p:nvSpPr>
          <p:spPr>
            <a:xfrm>
              <a:off x="4114800" y="1423987"/>
              <a:ext cx="3946874" cy="3989641"/>
            </a:xfrm>
            <a:custGeom>
              <a:rect b="b" l="l" r="r" t="t"/>
              <a:pathLst>
                <a:path extrusionOk="0" h="3989641" w="3946874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cap="rnd" cmpd="sng" w="9525">
              <a:solidFill>
                <a:schemeClr val="accent2">
                  <a:alpha val="74901"/>
                </a:schemeClr>
              </a:solidFill>
              <a:prstDash val="lg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13"/>
            <p:cNvSpPr/>
            <p:nvPr/>
          </p:nvSpPr>
          <p:spPr>
            <a:xfrm>
              <a:off x="4395978" y="2441733"/>
              <a:ext cx="3665410" cy="2985611"/>
            </a:xfrm>
            <a:custGeom>
              <a:rect b="b" l="l" r="r" t="t"/>
              <a:pathLst>
                <a:path extrusionOk="0" h="2985611" w="3665410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cap="rnd" cmpd="sng" w="9525">
              <a:solidFill>
                <a:schemeClr val="accent2">
                  <a:alpha val="74901"/>
                </a:schemeClr>
              </a:solidFill>
              <a:prstDash val="lg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13"/>
            <p:cNvSpPr/>
            <p:nvPr/>
          </p:nvSpPr>
          <p:spPr>
            <a:xfrm>
              <a:off x="7790402" y="5229700"/>
              <a:ext cx="285940" cy="199072"/>
            </a:xfrm>
            <a:custGeom>
              <a:rect b="b" l="l" r="r" t="t"/>
              <a:pathLst>
                <a:path extrusionOk="0" h="199072" w="285940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cap="rnd" cmpd="sng" w="9525">
              <a:solidFill>
                <a:schemeClr val="accent2">
                  <a:alpha val="74901"/>
                </a:schemeClr>
              </a:solidFill>
              <a:prstDash val="lg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13"/>
            <p:cNvSpPr/>
            <p:nvPr/>
          </p:nvSpPr>
          <p:spPr>
            <a:xfrm>
              <a:off x="7393114" y="5049773"/>
              <a:ext cx="655796" cy="381190"/>
            </a:xfrm>
            <a:custGeom>
              <a:rect b="b" l="l" r="r" t="t"/>
              <a:pathLst>
                <a:path extrusionOk="0" h="381190" w="655796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cap="rnd" cmpd="sng" w="9525">
              <a:solidFill>
                <a:schemeClr val="accent2">
                  <a:alpha val="74901"/>
                </a:schemeClr>
              </a:solidFill>
              <a:prstDash val="lg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13"/>
            <p:cNvSpPr/>
            <p:nvPr/>
          </p:nvSpPr>
          <p:spPr>
            <a:xfrm>
              <a:off x="5154072" y="3867816"/>
              <a:ext cx="2907315" cy="1544764"/>
            </a:xfrm>
            <a:custGeom>
              <a:rect b="b" l="l" r="r" t="t"/>
              <a:pathLst>
                <a:path extrusionOk="0" h="1544764" w="2907315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cap="rnd" cmpd="sng" w="9525">
              <a:solidFill>
                <a:schemeClr val="accent2">
                  <a:alpha val="74901"/>
                </a:schemeClr>
              </a:solidFill>
              <a:prstDash val="lg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13"/>
            <p:cNvSpPr/>
            <p:nvPr/>
          </p:nvSpPr>
          <p:spPr>
            <a:xfrm>
              <a:off x="4907946" y="3479100"/>
              <a:ext cx="3168300" cy="1952434"/>
            </a:xfrm>
            <a:custGeom>
              <a:rect b="b" l="l" r="r" t="t"/>
              <a:pathLst>
                <a:path extrusionOk="0" h="1952434" w="3168300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cap="rnd" cmpd="sng" w="9525">
              <a:solidFill>
                <a:schemeClr val="accent2">
                  <a:alpha val="74901"/>
                </a:schemeClr>
              </a:solidFill>
              <a:prstDash val="lg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13"/>
            <p:cNvSpPr/>
            <p:nvPr/>
          </p:nvSpPr>
          <p:spPr>
            <a:xfrm>
              <a:off x="4704778" y="2976752"/>
              <a:ext cx="3356800" cy="2452020"/>
            </a:xfrm>
            <a:custGeom>
              <a:rect b="b" l="l" r="r" t="t"/>
              <a:pathLst>
                <a:path extrusionOk="0" h="2452020" w="335680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cap="rnd" cmpd="sng" w="9525">
              <a:solidFill>
                <a:schemeClr val="accent2">
                  <a:alpha val="74901"/>
                </a:schemeClr>
              </a:solidFill>
              <a:prstDash val="lg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" name="Google Shape;2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7" name="Google Shape;27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Avenir"/>
              <a:buChar char="+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Char char="+"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venir"/>
              <a:buChar char="+"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venir"/>
              <a:buChar char="+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venir"/>
              <a:buChar char="+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13"/>
          <p:cNvSpPr txBox="1"/>
          <p:nvPr>
            <p:ph idx="12" type="sldNum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900" u="non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900" u="non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900" u="non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900" u="non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900" u="non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900" u="non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900" u="non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900" u="non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900" u="non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2" name="Google Shape;102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3" name="Google Shape;103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4" name="Google Shape;104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Google Shape;105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3.gif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retealtatecnologia.it/" TargetMode="External"/><Relationship Id="rId4" Type="http://schemas.openxmlformats.org/officeDocument/2006/relationships/hyperlink" Target="https://imprese.regione.emilia-romagna.it/" TargetMode="External"/><Relationship Id="rId5" Type="http://schemas.openxmlformats.org/officeDocument/2006/relationships/hyperlink" Target="https://www.regione.emilia-romagna.it/" TargetMode="External"/><Relationship Id="rId6" Type="http://schemas.openxmlformats.org/officeDocument/2006/relationships/hyperlink" Target="https://www.certimac.it/IT/Rete_alta_tecnologia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1"/>
          <p:cNvPicPr preferRelativeResize="0"/>
          <p:nvPr/>
        </p:nvPicPr>
        <p:blipFill rotWithShape="1">
          <a:blip r:embed="rId3">
            <a:alphaModFix amt="35000"/>
          </a:blip>
          <a:srcRect b="0" l="0" r="0" t="16069"/>
          <a:stretch/>
        </p:blipFill>
        <p:spPr>
          <a:xfrm>
            <a:off x="0" y="2042"/>
            <a:ext cx="12192000" cy="6855958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1"/>
          <p:cNvSpPr txBox="1"/>
          <p:nvPr>
            <p:ph type="ctrTitle"/>
          </p:nvPr>
        </p:nvSpPr>
        <p:spPr>
          <a:xfrm>
            <a:off x="216544" y="2097577"/>
            <a:ext cx="5587999" cy="26628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b="1" lang="it-IT" sz="5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TECHNOLOGY IN EMILIA-ROMAGNA</a:t>
            </a:r>
            <a:br>
              <a:rPr b="1" lang="it-IT"/>
            </a:br>
            <a:br>
              <a:rPr b="1" lang="it-IT"/>
            </a:br>
            <a:r>
              <a:rPr b="1" lang="it-IT" sz="2800">
                <a:latin typeface="Calibri"/>
                <a:ea typeface="Calibri"/>
                <a:cs typeface="Calibri"/>
                <a:sym typeface="Calibri"/>
              </a:rPr>
              <a:t>4LSCA</a:t>
            </a:r>
            <a:br>
              <a:rPr b="1" lang="it-IT" sz="2000">
                <a:latin typeface="Calibri"/>
                <a:ea typeface="Calibri"/>
                <a:cs typeface="Calibri"/>
                <a:sym typeface="Calibri"/>
              </a:rPr>
            </a:br>
            <a:r>
              <a:rPr b="1" lang="it-IT" sz="2400">
                <a:latin typeface="Calibri"/>
                <a:ea typeface="Calibri"/>
                <a:cs typeface="Calibri"/>
                <a:sym typeface="Calibri"/>
              </a:rPr>
              <a:t>Burba, Piu, Pozzar e Roncarà</a:t>
            </a:r>
            <a:endParaRPr b="1" sz="24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EMILIA ROMAGNA | Ufologia e Misteri" id="181" name="Google Shape;181;p1"/>
          <p:cNvPicPr preferRelativeResize="0"/>
          <p:nvPr/>
        </p:nvPicPr>
        <p:blipFill rotWithShape="1">
          <a:blip r:embed="rId4">
            <a:alphaModFix/>
          </a:blip>
          <a:srcRect b="-2" l="13362" r="14611" t="0"/>
          <a:stretch/>
        </p:blipFill>
        <p:spPr>
          <a:xfrm>
            <a:off x="6021086" y="544804"/>
            <a:ext cx="6170914" cy="6313225"/>
          </a:xfrm>
          <a:custGeom>
            <a:rect b="b" l="l" r="r" t="t"/>
            <a:pathLst>
              <a:path extrusionOk="0" h="6313225" w="6170914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0"/>
          <p:cNvSpPr/>
          <p:nvPr/>
        </p:nvSpPr>
        <p:spPr>
          <a:xfrm>
            <a:off x="-1" y="0"/>
            <a:ext cx="12192000" cy="19150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10"/>
          <p:cNvSpPr txBox="1"/>
          <p:nvPr>
            <p:ph type="title"/>
          </p:nvPr>
        </p:nvSpPr>
        <p:spPr>
          <a:xfrm>
            <a:off x="838199" y="291090"/>
            <a:ext cx="10515599" cy="9326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b="1" lang="it-IT" sz="5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DIGITAL SKILLS</a:t>
            </a:r>
            <a:endParaRPr/>
          </a:p>
        </p:txBody>
      </p:sp>
      <p:sp>
        <p:nvSpPr>
          <p:cNvPr id="314" name="Google Shape;314;p10"/>
          <p:cNvSpPr txBox="1"/>
          <p:nvPr>
            <p:ph idx="1" type="body"/>
          </p:nvPr>
        </p:nvSpPr>
        <p:spPr>
          <a:xfrm>
            <a:off x="838199" y="1335726"/>
            <a:ext cx="10515599" cy="42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Digital skills - % population 16-74 years - 2018</a:t>
            </a:r>
            <a:endParaRPr/>
          </a:p>
        </p:txBody>
      </p:sp>
      <p:graphicFrame>
        <p:nvGraphicFramePr>
          <p:cNvPr id="315" name="Google Shape;315;p10"/>
          <p:cNvGraphicFramePr/>
          <p:nvPr/>
        </p:nvGraphicFramePr>
        <p:xfrm>
          <a:off x="838200" y="229556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{29B2F5FE-0FD3-4B46-865A-4321A8425BA4}</a:tableStyleId>
              </a:tblPr>
              <a:tblGrid>
                <a:gridCol w="4916850"/>
                <a:gridCol w="3858500"/>
                <a:gridCol w="1740225"/>
              </a:tblGrid>
              <a:tr h="4094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Emilia-Romagna</a:t>
                      </a:r>
                      <a:endParaRPr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Italy</a:t>
                      </a:r>
                      <a:endParaRPr sz="1800"/>
                    </a:p>
                  </a:txBody>
                  <a:tcPr marT="46525" marB="46525" marR="93050" marL="93050"/>
                </a:tc>
              </a:tr>
              <a:tr h="688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Individuals with basic or advanced digital skills</a:t>
                      </a:r>
                      <a:endParaRPr sz="1800"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45%</a:t>
                      </a:r>
                      <a:endParaRPr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47%</a:t>
                      </a:r>
                      <a:endParaRPr/>
                    </a:p>
                  </a:txBody>
                  <a:tcPr marT="46525" marB="46525" marR="93050" marL="93050"/>
                </a:tc>
              </a:tr>
              <a:tr h="688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Individuals with digital skills basic or evolved information</a:t>
                      </a:r>
                      <a:endParaRPr sz="1800"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55%</a:t>
                      </a:r>
                      <a:endParaRPr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58%</a:t>
                      </a:r>
                      <a:endParaRPr/>
                    </a:p>
                  </a:txBody>
                  <a:tcPr marT="46525" marB="46525" marR="93050" marL="93050"/>
                </a:tc>
              </a:tr>
              <a:tr h="688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Individuals with basic or advanced communication digital skills</a:t>
                      </a:r>
                      <a:endParaRPr sz="1800"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54%</a:t>
                      </a:r>
                      <a:endParaRPr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60%</a:t>
                      </a:r>
                      <a:endParaRPr/>
                    </a:p>
                  </a:txBody>
                  <a:tcPr marT="46525" marB="46525" marR="93050" marL="93050"/>
                </a:tc>
              </a:tr>
              <a:tr h="688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Individuals with basic or evolved digital problem solving skills</a:t>
                      </a:r>
                      <a:endParaRPr sz="1800"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49%</a:t>
                      </a:r>
                      <a:endParaRPr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54%</a:t>
                      </a:r>
                      <a:endParaRPr/>
                    </a:p>
                  </a:txBody>
                  <a:tcPr marT="46525" marB="46525" marR="93050" marL="93050"/>
                </a:tc>
              </a:tr>
              <a:tr h="688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Individuals with digital skills content manipulation basic or evolved</a:t>
                      </a:r>
                      <a:endParaRPr sz="1800"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50%</a:t>
                      </a:r>
                      <a:endParaRPr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48%</a:t>
                      </a:r>
                      <a:endParaRPr/>
                    </a:p>
                  </a:txBody>
                  <a:tcPr marT="46525" marB="46525" marR="93050" marL="9305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11"/>
          <p:cNvSpPr/>
          <p:nvPr/>
        </p:nvSpPr>
        <p:spPr>
          <a:xfrm>
            <a:off x="-1" y="0"/>
            <a:ext cx="12192000" cy="19150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11"/>
          <p:cNvSpPr txBox="1"/>
          <p:nvPr>
            <p:ph type="title"/>
          </p:nvPr>
        </p:nvSpPr>
        <p:spPr>
          <a:xfrm>
            <a:off x="838199" y="291090"/>
            <a:ext cx="10515599" cy="9326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b="1" lang="it-IT" sz="5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COMPETENZE DIGITALI</a:t>
            </a:r>
            <a:endParaRPr/>
          </a:p>
        </p:txBody>
      </p:sp>
      <p:sp>
        <p:nvSpPr>
          <p:cNvPr id="322" name="Google Shape;322;p11"/>
          <p:cNvSpPr txBox="1"/>
          <p:nvPr>
            <p:ph idx="1" type="body"/>
          </p:nvPr>
        </p:nvSpPr>
        <p:spPr>
          <a:xfrm>
            <a:off x="838199" y="1335726"/>
            <a:ext cx="10515599" cy="42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Digital skills - % popolazione 16-74 anni – 2018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23" name="Google Shape;323;p11"/>
          <p:cNvGraphicFramePr/>
          <p:nvPr/>
        </p:nvGraphicFramePr>
        <p:xfrm>
          <a:off x="838199" y="202701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{29B2F5FE-0FD3-4B46-865A-4321A8425BA4}</a:tableStyleId>
              </a:tblPr>
              <a:tblGrid>
                <a:gridCol w="4916850"/>
                <a:gridCol w="3858500"/>
                <a:gridCol w="1740225"/>
              </a:tblGrid>
              <a:tr h="4094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Emilia-Romagna</a:t>
                      </a:r>
                      <a:endParaRPr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Italia</a:t>
                      </a:r>
                      <a:endParaRPr/>
                    </a:p>
                  </a:txBody>
                  <a:tcPr marT="46525" marB="46525" marR="93050" marL="93050"/>
                </a:tc>
              </a:tr>
              <a:tr h="688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Individui con digital skills di base o evoluti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45%</a:t>
                      </a:r>
                      <a:endParaRPr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46%</a:t>
                      </a:r>
                      <a:endParaRPr/>
                    </a:p>
                  </a:txBody>
                  <a:tcPr marT="46525" marB="46525" marR="93050" marL="93050"/>
                </a:tc>
              </a:tr>
              <a:tr h="688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Individui con digital skills INFORMAZIONE di base o evoluti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55%</a:t>
                      </a:r>
                      <a:endParaRPr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58%</a:t>
                      </a:r>
                      <a:endParaRPr/>
                    </a:p>
                  </a:txBody>
                  <a:tcPr marT="46525" marB="46525" marR="93050" marL="93050"/>
                </a:tc>
              </a:tr>
              <a:tr h="688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Individui con digital skills COMUNICAZIONE di base o evoluti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54%</a:t>
                      </a:r>
                      <a:endParaRPr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60%</a:t>
                      </a:r>
                      <a:endParaRPr/>
                    </a:p>
                  </a:txBody>
                  <a:tcPr marT="46525" marB="46525" marR="93050" marL="93050"/>
                </a:tc>
              </a:tr>
              <a:tr h="688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Individui con digital skills PROBLEM SOLVING di base o evoluti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49%</a:t>
                      </a:r>
                      <a:endParaRPr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54%</a:t>
                      </a:r>
                      <a:endParaRPr/>
                    </a:p>
                  </a:txBody>
                  <a:tcPr marT="46525" marB="46525" marR="93050" marL="93050"/>
                </a:tc>
              </a:tr>
              <a:tr h="688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Individui con digital skills CONTENT MANIPULATION di base o evoluti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50%</a:t>
                      </a:r>
                      <a:endParaRPr/>
                    </a:p>
                  </a:txBody>
                  <a:tcPr marT="46525" marB="46525" marR="93050" marL="930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48%</a:t>
                      </a:r>
                      <a:endParaRPr/>
                    </a:p>
                  </a:txBody>
                  <a:tcPr marT="46525" marB="46525" marR="93050" marL="9305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1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12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12"/>
          <p:cNvSpPr/>
          <p:nvPr/>
        </p:nvSpPr>
        <p:spPr>
          <a:xfrm flipH="1" rot="5400000">
            <a:off x="-1410084" y="1410082"/>
            <a:ext cx="6858000" cy="4037836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12"/>
          <p:cNvSpPr/>
          <p:nvPr/>
        </p:nvSpPr>
        <p:spPr>
          <a:xfrm flipH="1" rot="5400000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882"/>
                </a:srgbClr>
              </a:gs>
              <a:gs pos="100000">
                <a:srgbClr val="4472C4">
                  <a:alpha val="45882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p12"/>
          <p:cNvSpPr/>
          <p:nvPr/>
        </p:nvSpPr>
        <p:spPr>
          <a:xfrm flipH="1" rot="5400000">
            <a:off x="767923" y="3588085"/>
            <a:ext cx="2501979" cy="4037841"/>
          </a:xfrm>
          <a:prstGeom prst="rect">
            <a:avLst/>
          </a:prstGeom>
          <a:gradFill>
            <a:gsLst>
              <a:gs pos="0">
                <a:srgbClr val="4472C4">
                  <a:alpha val="28627"/>
                </a:srgbClr>
              </a:gs>
              <a:gs pos="2000">
                <a:srgbClr val="4472C4">
                  <a:alpha val="28627"/>
                </a:srgbClr>
              </a:gs>
              <a:gs pos="100000">
                <a:srgbClr val="000000">
                  <a:alpha val="29803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12"/>
          <p:cNvSpPr/>
          <p:nvPr/>
        </p:nvSpPr>
        <p:spPr>
          <a:xfrm rot="-964587">
            <a:off x="-501737" y="969718"/>
            <a:ext cx="3900357" cy="4178958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745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12"/>
          <p:cNvSpPr/>
          <p:nvPr/>
        </p:nvSpPr>
        <p:spPr>
          <a:xfrm flipH="1" rot="5400000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980"/>
                </a:srgbClr>
              </a:gs>
              <a:gs pos="100000">
                <a:srgbClr val="8DA9DB">
                  <a:alpha val="10980"/>
                </a:srgbClr>
              </a:gs>
            </a:gsLst>
            <a:lin ang="7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12"/>
          <p:cNvSpPr txBox="1"/>
          <p:nvPr>
            <p:ph type="title"/>
          </p:nvPr>
        </p:nvSpPr>
        <p:spPr>
          <a:xfrm>
            <a:off x="466722" y="586855"/>
            <a:ext cx="3201366" cy="338749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Calibri"/>
              <a:buNone/>
            </a:pPr>
            <a:r>
              <a:rPr b="1" lang="it-IT" sz="4800">
                <a:solidFill>
                  <a:srgbClr val="FFFFFF"/>
                </a:solidFill>
              </a:rPr>
              <a:t>SITOGRAFIA</a:t>
            </a:r>
            <a:endParaRPr/>
          </a:p>
        </p:txBody>
      </p:sp>
      <p:sp>
        <p:nvSpPr>
          <p:cNvPr id="336" name="Google Shape;336;p12"/>
          <p:cNvSpPr txBox="1"/>
          <p:nvPr>
            <p:ph idx="1" type="body"/>
          </p:nvPr>
        </p:nvSpPr>
        <p:spPr>
          <a:xfrm>
            <a:off x="4810259" y="649480"/>
            <a:ext cx="6555347" cy="5546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 sz="2400" u="sng">
                <a:solidFill>
                  <a:schemeClr val="hlink"/>
                </a:solidFill>
                <a:hlinkClick r:id="rId3"/>
              </a:rPr>
              <a:t>https://www.retealtatecnologia.it/</a:t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 sz="2400" u="sng">
                <a:solidFill>
                  <a:schemeClr val="hlink"/>
                </a:solidFill>
                <a:hlinkClick r:id="rId4"/>
              </a:rPr>
              <a:t>https://imprese.regione.emilia-romagna.it/</a:t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 sz="2400" u="sng">
                <a:solidFill>
                  <a:schemeClr val="hlink"/>
                </a:solidFill>
                <a:hlinkClick r:id="rId5"/>
              </a:rPr>
              <a:t>https://www.regione.emilia-romagna.it/</a:t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 sz="2400" u="sng">
                <a:solidFill>
                  <a:schemeClr val="hlink"/>
                </a:solidFill>
                <a:hlinkClick r:id="rId6"/>
              </a:rPr>
              <a:t>https://www.certimac.it/IT/Rete_alta_tecnologia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Google Shape;186;p2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1" l="0" r="12889" t="0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2"/>
          <p:cNvSpPr/>
          <p:nvPr/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lt1">
              <a:alpha val="8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2"/>
          <p:cNvSpPr txBox="1"/>
          <p:nvPr>
            <p:ph type="title"/>
          </p:nvPr>
        </p:nvSpPr>
        <p:spPr>
          <a:xfrm>
            <a:off x="643467" y="772998"/>
            <a:ext cx="6891186" cy="11357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it-IT" sz="3600"/>
              <a:t>EMILIA-ROMAGNA HIGH TECHNOLOGY NETWORK</a:t>
            </a:r>
            <a:br>
              <a:rPr b="1" lang="it-IT" sz="3600"/>
            </a:br>
            <a:endParaRPr b="1" sz="3600"/>
          </a:p>
        </p:txBody>
      </p:sp>
      <p:sp>
        <p:nvSpPr>
          <p:cNvPr id="189" name="Google Shape;189;p2"/>
          <p:cNvSpPr txBox="1"/>
          <p:nvPr>
            <p:ph idx="1" type="body"/>
          </p:nvPr>
        </p:nvSpPr>
        <p:spPr>
          <a:xfrm>
            <a:off x="643467" y="1782981"/>
            <a:ext cx="6891187" cy="43939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it-IT" sz="2000"/>
              <a:t>Promotes the meeting of </a:t>
            </a:r>
            <a:r>
              <a:rPr b="1" lang="it-IT" sz="2000"/>
              <a:t>research</a:t>
            </a:r>
            <a:r>
              <a:rPr lang="it-IT" sz="2000"/>
              <a:t> and </a:t>
            </a:r>
            <a:r>
              <a:rPr b="1" lang="it-IT" sz="2000"/>
              <a:t>businesses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66"/>
              </a:buClr>
              <a:buSzPts val="2000"/>
              <a:buNone/>
            </a:pPr>
            <a:r>
              <a:rPr b="1" lang="it-IT" sz="2000">
                <a:solidFill>
                  <a:srgbClr val="FF0066"/>
                </a:solidFill>
              </a:rPr>
              <a:t>What the Region does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it-IT" sz="2000"/>
              <a:t>2002 - Emilia-Romagna Region started to design and develop a regional system for </a:t>
            </a:r>
            <a:r>
              <a:rPr b="1" lang="it-IT" sz="2000"/>
              <a:t>industrial research </a:t>
            </a:r>
            <a:r>
              <a:rPr lang="it-IT" sz="2000"/>
              <a:t>and </a:t>
            </a:r>
            <a:r>
              <a:rPr b="1" lang="it-IT" sz="2000"/>
              <a:t>technology transfer </a:t>
            </a:r>
            <a:r>
              <a:rPr lang="it-IT" sz="2000"/>
              <a:t>to other fields</a:t>
            </a:r>
            <a:endParaRPr b="1"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it-IT" sz="2000"/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it-IT" sz="2000"/>
              <a:t>Network’s objective: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it-IT" sz="2000"/>
              <a:t>production systems’ promotion and transformation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it-IT" sz="2000"/>
              <a:t>districts and supply chains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it-IT" sz="2000"/>
              <a:t>higher technological dynamism and greater commitment to </a:t>
            </a:r>
            <a:r>
              <a:rPr b="1" lang="it-IT" sz="2000"/>
              <a:t>researc</a:t>
            </a:r>
            <a:r>
              <a:rPr lang="it-IT" sz="2000"/>
              <a:t>h and </a:t>
            </a:r>
            <a:r>
              <a:rPr b="1" lang="it-IT" sz="2000"/>
              <a:t>development</a:t>
            </a:r>
            <a:endParaRPr sz="2000"/>
          </a:p>
        </p:txBody>
      </p:sp>
      <p:grpSp>
        <p:nvGrpSpPr>
          <p:cNvPr id="190" name="Google Shape;190;p2"/>
          <p:cNvGrpSpPr/>
          <p:nvPr/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191" name="Google Shape;191;p2"/>
            <p:cNvSpPr/>
            <p:nvPr/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2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2"/>
            <p:cNvSpPr/>
            <p:nvPr/>
          </p:nvSpPr>
          <p:spPr>
            <a:xfrm rot="-5400000">
              <a:off x="10289068" y="1343027"/>
              <a:ext cx="2532832" cy="1273032"/>
            </a:xfrm>
            <a:prstGeom prst="triangle">
              <a:avLst>
                <a:gd fmla="val 50000" name="adj"/>
              </a:avLst>
            </a:prstGeom>
            <a:solidFill>
              <a:schemeClr val="accent4">
                <a:alpha val="2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3" name="Google Shape;193;p2"/>
          <p:cNvSpPr/>
          <p:nvPr/>
        </p:nvSpPr>
        <p:spPr>
          <a:xfrm rot="5400000">
            <a:off x="-501760" y="5103257"/>
            <a:ext cx="2017580" cy="1014060"/>
          </a:xfrm>
          <a:prstGeom prst="triangle">
            <a:avLst>
              <a:gd fmla="val 50000" name="adj"/>
            </a:avLst>
          </a:prstGeom>
          <a:solidFill>
            <a:schemeClr val="accent1">
              <a:alpha val="2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2"/>
          <p:cNvSpPr/>
          <p:nvPr/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2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Google Shape;199;p3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1" l="0" r="12889" t="0"/>
          <a:stretch/>
        </p:blipFill>
        <p:spPr>
          <a:xfrm>
            <a:off x="0" y="10"/>
            <a:ext cx="12191980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3"/>
          <p:cNvSpPr/>
          <p:nvPr/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lt1">
              <a:alpha val="8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3"/>
          <p:cNvSpPr txBox="1"/>
          <p:nvPr>
            <p:ph type="title"/>
          </p:nvPr>
        </p:nvSpPr>
        <p:spPr>
          <a:xfrm>
            <a:off x="643467" y="479396"/>
            <a:ext cx="6891186" cy="11357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b="1" lang="it-IT" sz="3600"/>
            </a:br>
            <a:r>
              <a:rPr b="1" lang="it-IT" sz="3600"/>
              <a:t>RETE ALTA TECNOLOGIA DELL'EMILIA-ROMAGNA</a:t>
            </a:r>
            <a:br>
              <a:rPr b="1" lang="it-IT" sz="3600"/>
            </a:br>
            <a:endParaRPr b="1" sz="3600"/>
          </a:p>
        </p:txBody>
      </p:sp>
      <p:sp>
        <p:nvSpPr>
          <p:cNvPr id="202" name="Google Shape;202;p3"/>
          <p:cNvSpPr txBox="1"/>
          <p:nvPr>
            <p:ph idx="1" type="body"/>
          </p:nvPr>
        </p:nvSpPr>
        <p:spPr>
          <a:xfrm>
            <a:off x="643467" y="1782981"/>
            <a:ext cx="6891187" cy="43939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it-IT" sz="2000"/>
              <a:t>Promuove l'incontro tra il mondo della </a:t>
            </a:r>
            <a:r>
              <a:rPr b="1" lang="it-IT" sz="2000"/>
              <a:t>ricerca</a:t>
            </a:r>
            <a:r>
              <a:rPr lang="it-IT" sz="2000"/>
              <a:t> e le </a:t>
            </a:r>
            <a:r>
              <a:rPr b="1" lang="it-IT" sz="2000"/>
              <a:t>imprese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66"/>
              </a:buClr>
              <a:buSzPts val="2000"/>
              <a:buNone/>
            </a:pPr>
            <a:r>
              <a:rPr b="1" lang="it-IT" sz="2000">
                <a:solidFill>
                  <a:srgbClr val="FF0066"/>
                </a:solidFill>
              </a:rPr>
              <a:t>Cosa fa la regione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0" i="0" lang="it-IT" sz="2000">
                <a:solidFill>
                  <a:srgbClr val="000000"/>
                </a:solidFill>
              </a:rPr>
              <a:t>2002 - La Regione Emilia-Romagna avvia la progettazione e lo sviluppo di un sistema regionale di </a:t>
            </a:r>
            <a:r>
              <a:rPr b="1" i="0" lang="it-IT" sz="2000">
                <a:solidFill>
                  <a:srgbClr val="000000"/>
                </a:solidFill>
              </a:rPr>
              <a:t>ricerca industriale </a:t>
            </a:r>
            <a:r>
              <a:rPr b="0" i="0" lang="it-IT" sz="2000">
                <a:solidFill>
                  <a:srgbClr val="000000"/>
                </a:solidFill>
              </a:rPr>
              <a:t>e </a:t>
            </a:r>
            <a:r>
              <a:rPr b="1" i="0" lang="it-IT" sz="2000">
                <a:solidFill>
                  <a:srgbClr val="000000"/>
                </a:solidFill>
              </a:rPr>
              <a:t>trasferimento tecnologico </a:t>
            </a:r>
            <a:r>
              <a:rPr b="0" i="0" lang="it-IT" sz="2000">
                <a:solidFill>
                  <a:srgbClr val="000000"/>
                </a:solidFill>
              </a:rPr>
              <a:t>verso altri settori</a:t>
            </a:r>
            <a:br>
              <a:rPr lang="it-IT" sz="2000"/>
            </a:b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1" i="0" lang="it-IT" sz="2000">
                <a:solidFill>
                  <a:srgbClr val="000000"/>
                </a:solidFill>
              </a:rPr>
              <a:t>Obiettivo della rete: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it-IT" sz="2000">
                <a:solidFill>
                  <a:srgbClr val="000000"/>
                </a:solidFill>
              </a:rPr>
              <a:t>promozione e trasformazione dei sistemi produttivi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it-IT" sz="2000">
                <a:solidFill>
                  <a:srgbClr val="000000"/>
                </a:solidFill>
              </a:rPr>
              <a:t>distretti e catene di approvvigionamento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it-IT" sz="2000">
                <a:solidFill>
                  <a:srgbClr val="000000"/>
                </a:solidFill>
              </a:rPr>
              <a:t>maggiore dinamismo tecnologico e maggiore impegno nella </a:t>
            </a:r>
            <a:r>
              <a:rPr b="1" i="0" lang="it-IT" sz="2000">
                <a:solidFill>
                  <a:srgbClr val="000000"/>
                </a:solidFill>
              </a:rPr>
              <a:t>ricerca</a:t>
            </a:r>
            <a:r>
              <a:rPr b="0" i="0" lang="it-IT" sz="2000">
                <a:solidFill>
                  <a:srgbClr val="000000"/>
                </a:solidFill>
              </a:rPr>
              <a:t> e </a:t>
            </a:r>
            <a:r>
              <a:rPr b="1" i="0" lang="it-IT" sz="2000">
                <a:solidFill>
                  <a:srgbClr val="000000"/>
                </a:solidFill>
              </a:rPr>
              <a:t>sviluppo</a:t>
            </a:r>
            <a:endParaRPr b="1" sz="2000"/>
          </a:p>
        </p:txBody>
      </p:sp>
      <p:grpSp>
        <p:nvGrpSpPr>
          <p:cNvPr id="203" name="Google Shape;203;p3"/>
          <p:cNvGrpSpPr/>
          <p:nvPr/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204" name="Google Shape;204;p3"/>
            <p:cNvSpPr/>
            <p:nvPr/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2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3"/>
            <p:cNvSpPr/>
            <p:nvPr/>
          </p:nvSpPr>
          <p:spPr>
            <a:xfrm rot="-5400000">
              <a:off x="10289068" y="1343027"/>
              <a:ext cx="2532832" cy="1273032"/>
            </a:xfrm>
            <a:prstGeom prst="triangle">
              <a:avLst>
                <a:gd fmla="val 50000" name="adj"/>
              </a:avLst>
            </a:prstGeom>
            <a:solidFill>
              <a:schemeClr val="accent4">
                <a:alpha val="2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6" name="Google Shape;206;p3"/>
          <p:cNvSpPr/>
          <p:nvPr/>
        </p:nvSpPr>
        <p:spPr>
          <a:xfrm rot="5400000">
            <a:off x="-501760" y="5103257"/>
            <a:ext cx="2017580" cy="1014060"/>
          </a:xfrm>
          <a:prstGeom prst="triangle">
            <a:avLst>
              <a:gd fmla="val 50000" name="adj"/>
            </a:avLst>
          </a:prstGeom>
          <a:solidFill>
            <a:schemeClr val="accent1">
              <a:alpha val="2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3"/>
          <p:cNvSpPr/>
          <p:nvPr/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2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"/>
          <p:cNvSpPr/>
          <p:nvPr/>
        </p:nvSpPr>
        <p:spPr>
          <a:xfrm>
            <a:off x="1" y="0"/>
            <a:ext cx="608211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4"/>
          <p:cNvSpPr/>
          <p:nvPr/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rgbClr val="3865B4"/>
              </a:gs>
              <a:gs pos="25000">
                <a:srgbClr val="3865B4"/>
              </a:gs>
              <a:gs pos="94000">
                <a:srgbClr val="3A3838"/>
              </a:gs>
              <a:gs pos="100000">
                <a:srgbClr val="3A3838"/>
              </a:gs>
            </a:gsLst>
            <a:lin ang="4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4" name="Google Shape;21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4"/>
          <p:cNvSpPr txBox="1"/>
          <p:nvPr>
            <p:ph type="title"/>
          </p:nvPr>
        </p:nvSpPr>
        <p:spPr>
          <a:xfrm>
            <a:off x="640079" y="2053641"/>
            <a:ext cx="3669161" cy="276009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lang="it-IT">
                <a:solidFill>
                  <a:srgbClr val="FFFFFF"/>
                </a:solidFill>
              </a:rPr>
              <a:t>TECHNOLOGY 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216" name="Google Shape;216;p4"/>
          <p:cNvSpPr txBox="1"/>
          <p:nvPr>
            <p:ph idx="1" type="body"/>
          </p:nvPr>
        </p:nvSpPr>
        <p:spPr>
          <a:xfrm>
            <a:off x="5978769" y="407963"/>
            <a:ext cx="5417889" cy="61616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1" lang="it-IT" sz="2000">
                <a:solidFill>
                  <a:srgbClr val="000000"/>
                </a:solidFill>
              </a:rPr>
              <a:t>TECHNOPOLES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lang="it-IT" sz="2000">
                <a:solidFill>
                  <a:srgbClr val="000000"/>
                </a:solidFill>
              </a:rPr>
              <a:t>a network of 10 infrastructures in 20 locations throughout the region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lang="it-IT" sz="2000">
                <a:solidFill>
                  <a:srgbClr val="000000"/>
                </a:solidFill>
              </a:rPr>
              <a:t>industrial research: High Technology Network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lang="it-IT" sz="2000">
                <a:solidFill>
                  <a:srgbClr val="000000"/>
                </a:solidFill>
              </a:rPr>
              <a:t>dissemination, demonstration and information activities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lang="it-IT" sz="2000">
                <a:solidFill>
                  <a:srgbClr val="000000"/>
                </a:solidFill>
              </a:rPr>
              <a:t>matching: companies-research promotion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t/>
            </a:r>
            <a:endParaRPr sz="17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5"/>
          <p:cNvSpPr/>
          <p:nvPr/>
        </p:nvSpPr>
        <p:spPr>
          <a:xfrm>
            <a:off x="1" y="0"/>
            <a:ext cx="608211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5"/>
          <p:cNvSpPr/>
          <p:nvPr/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rgbClr val="3865B4"/>
              </a:gs>
              <a:gs pos="25000">
                <a:srgbClr val="3865B4"/>
              </a:gs>
              <a:gs pos="94000">
                <a:srgbClr val="3A3838"/>
              </a:gs>
              <a:gs pos="100000">
                <a:srgbClr val="3A3838"/>
              </a:gs>
            </a:gsLst>
            <a:lin ang="4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3" name="Google Shape;22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5"/>
          <p:cNvSpPr txBox="1"/>
          <p:nvPr>
            <p:ph type="title"/>
          </p:nvPr>
        </p:nvSpPr>
        <p:spPr>
          <a:xfrm>
            <a:off x="640079" y="2053641"/>
            <a:ext cx="3669161" cy="276009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lang="it-IT">
                <a:solidFill>
                  <a:srgbClr val="FFFFFF"/>
                </a:solidFill>
              </a:rPr>
              <a:t>TECNOLOGIA 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225" name="Google Shape;225;p5"/>
          <p:cNvSpPr txBox="1"/>
          <p:nvPr>
            <p:ph idx="1" type="body"/>
          </p:nvPr>
        </p:nvSpPr>
        <p:spPr>
          <a:xfrm>
            <a:off x="5978769" y="407963"/>
            <a:ext cx="5417889" cy="64500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b="1" lang="it-IT" sz="2200"/>
              <a:t>TECNOPOLI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it-IT" sz="2000" u="none" strike="noStrike"/>
              <a:t>una rete di 10 infrastrutture in 20 località in tutta la regione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it-IT" sz="2000" u="none" strike="noStrike"/>
              <a:t>ricerca industriale: rete ad alta tecnologia</a:t>
            </a:r>
            <a:endParaRPr sz="2000" u="none" strike="noStrike"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it-IT" sz="2000" u="none" strike="noStrike"/>
              <a:t>attività di divulgazione, dimostrazione e informazione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it-IT" sz="2000"/>
              <a:t>m</a:t>
            </a:r>
            <a:r>
              <a:rPr b="0" i="0" lang="it-IT" sz="2000" u="none" strike="noStrike"/>
              <a:t>atching: promozione imprese-ricerca</a:t>
            </a:r>
            <a:endParaRPr b="1" sz="2000"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t/>
            </a:r>
            <a:endParaRPr sz="17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6"/>
          <p:cNvSpPr txBox="1"/>
          <p:nvPr>
            <p:ph type="title"/>
          </p:nvPr>
        </p:nvSpPr>
        <p:spPr>
          <a:xfrm>
            <a:off x="5190513" y="-144455"/>
            <a:ext cx="6586491" cy="128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it-IT"/>
              <a:t>ASTER FOR RESEARCH</a:t>
            </a:r>
            <a:endParaRPr/>
          </a:p>
        </p:txBody>
      </p:sp>
      <p:sp>
        <p:nvSpPr>
          <p:cNvPr id="231" name="Google Shape;231;p6"/>
          <p:cNvSpPr txBox="1"/>
          <p:nvPr>
            <p:ph idx="1" type="body"/>
          </p:nvPr>
        </p:nvSpPr>
        <p:spPr>
          <a:xfrm>
            <a:off x="4965431" y="1434905"/>
            <a:ext cx="6586489" cy="47889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b="1" sz="1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b="1" lang="it-IT" sz="1600"/>
              <a:t> </a:t>
            </a:r>
            <a:r>
              <a:rPr b="1" lang="it-IT" sz="1800"/>
              <a:t>ASTER: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it-IT" sz="1600"/>
              <a:t>develops, implements strategic initiatives and specific actions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it-IT" sz="1600"/>
              <a:t>offers to the regional research system an active network of partners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it-IT" sz="1600"/>
              <a:t>Organization of the High Technology Network platforms: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it-IT" sz="1600"/>
              <a:t>Agrifood</a:t>
            </a:r>
            <a:endParaRPr sz="16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it-IT" sz="1600"/>
              <a:t>Buildings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it-IT" sz="1600"/>
              <a:t>Energy &amp; Environment,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it-IT" sz="1600"/>
              <a:t>ICT &amp; Design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it-IT" sz="1600"/>
              <a:t>Mechanics &amp; Materials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it-IT" sz="1600"/>
              <a:t>Life Sciences.</a:t>
            </a:r>
            <a:endParaRPr sz="1600"/>
          </a:p>
        </p:txBody>
      </p:sp>
      <p:pic>
        <p:nvPicPr>
          <p:cNvPr descr="Sphere of mesh and nodes" id="232" name="Google Shape;232;p6"/>
          <p:cNvPicPr preferRelativeResize="0"/>
          <p:nvPr/>
        </p:nvPicPr>
        <p:blipFill rotWithShape="1">
          <a:blip r:embed="rId3">
            <a:alphaModFix/>
          </a:blip>
          <a:srcRect b="0" l="40147" r="9158" t="0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3" name="Google Shape;233;p6"/>
          <p:cNvCxnSpPr/>
          <p:nvPr/>
        </p:nvCxnSpPr>
        <p:spPr>
          <a:xfrm>
            <a:off x="5080934" y="2115117"/>
            <a:ext cx="6309360" cy="0"/>
          </a:xfrm>
          <a:prstGeom prst="straightConnector1">
            <a:avLst/>
          </a:prstGeom>
          <a:noFill/>
          <a:ln cap="flat" cmpd="sng" w="19050">
            <a:solidFill>
              <a:srgbClr val="3DDDF3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7"/>
          <p:cNvSpPr txBox="1"/>
          <p:nvPr>
            <p:ph type="title"/>
          </p:nvPr>
        </p:nvSpPr>
        <p:spPr>
          <a:xfrm>
            <a:off x="5190513" y="-144455"/>
            <a:ext cx="6586491" cy="128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it-IT"/>
              <a:t>ASTER PER LA RICERCA</a:t>
            </a:r>
            <a:endParaRPr/>
          </a:p>
        </p:txBody>
      </p:sp>
      <p:sp>
        <p:nvSpPr>
          <p:cNvPr id="239" name="Google Shape;239;p7"/>
          <p:cNvSpPr txBox="1"/>
          <p:nvPr>
            <p:ph idx="1" type="body"/>
          </p:nvPr>
        </p:nvSpPr>
        <p:spPr>
          <a:xfrm>
            <a:off x="4965431" y="1434905"/>
            <a:ext cx="6586489" cy="47889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b="1" sz="1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lang="it-IT" sz="1800"/>
              <a:t> ASTER</a:t>
            </a:r>
            <a:r>
              <a:rPr lang="it-IT" sz="1800"/>
              <a:t>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it-IT" sz="1600"/>
              <a:t>sviluppo di iniziative strategiche e azioni specifiche.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it-IT" sz="1600"/>
              <a:t>offre al sistema di ricerca regionale una rete attiva di partner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it-IT" sz="1600"/>
              <a:t>Organizzazione delle piattaforme dell’Alta Rete di Tecnologia: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it-IT" sz="1600"/>
              <a:t>Agroalimentare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it-IT" sz="1600"/>
              <a:t>Costruzioni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it-IT" sz="1600"/>
              <a:t>Energy &amp; Environment,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it-IT" sz="1600"/>
              <a:t>ICT &amp; Design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it-IT" sz="1600"/>
              <a:t>Meccanica e materiali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it-IT" sz="1600"/>
              <a:t>Life Sciences.</a:t>
            </a:r>
            <a:endParaRPr/>
          </a:p>
        </p:txBody>
      </p:sp>
      <p:pic>
        <p:nvPicPr>
          <p:cNvPr descr="Sphere of mesh and nodes" id="240" name="Google Shape;240;p7"/>
          <p:cNvPicPr preferRelativeResize="0"/>
          <p:nvPr/>
        </p:nvPicPr>
        <p:blipFill rotWithShape="1">
          <a:blip r:embed="rId3">
            <a:alphaModFix/>
          </a:blip>
          <a:srcRect b="0" l="40147" r="9158" t="0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1" name="Google Shape;241;p7"/>
          <p:cNvCxnSpPr/>
          <p:nvPr/>
        </p:nvCxnSpPr>
        <p:spPr>
          <a:xfrm>
            <a:off x="5080934" y="2115117"/>
            <a:ext cx="6309360" cy="0"/>
          </a:xfrm>
          <a:prstGeom prst="straightConnector1">
            <a:avLst/>
          </a:prstGeom>
          <a:noFill/>
          <a:ln cap="flat" cmpd="sng" w="19050">
            <a:solidFill>
              <a:srgbClr val="3DDDF3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8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8"/>
          <p:cNvSpPr/>
          <p:nvPr/>
        </p:nvSpPr>
        <p:spPr>
          <a:xfrm>
            <a:off x="0" y="440176"/>
            <a:ext cx="6282558" cy="575157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8"/>
          <p:cNvSpPr txBox="1"/>
          <p:nvPr>
            <p:ph type="title"/>
          </p:nvPr>
        </p:nvSpPr>
        <p:spPr>
          <a:xfrm>
            <a:off x="594360" y="892145"/>
            <a:ext cx="5321807" cy="13702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rPr lang="it-IT" sz="3400"/>
              <a:t>EMPLOYMENT IN THE ICT ENTERPRISE FIELD</a:t>
            </a:r>
            <a:endParaRPr sz="3400"/>
          </a:p>
        </p:txBody>
      </p:sp>
      <p:grpSp>
        <p:nvGrpSpPr>
          <p:cNvPr id="249" name="Google Shape;249;p8"/>
          <p:cNvGrpSpPr/>
          <p:nvPr/>
        </p:nvGrpSpPr>
        <p:grpSpPr>
          <a:xfrm>
            <a:off x="56167" y="899959"/>
            <a:ext cx="242107" cy="1340860"/>
            <a:chOff x="56167" y="899959"/>
            <a:chExt cx="242107" cy="1340860"/>
          </a:xfrm>
        </p:grpSpPr>
        <p:sp>
          <p:nvSpPr>
            <p:cNvPr id="250" name="Google Shape;250;p8"/>
            <p:cNvSpPr/>
            <p:nvPr/>
          </p:nvSpPr>
          <p:spPr>
            <a:xfrm rot="5400000">
              <a:off x="237744" y="14697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8"/>
            <p:cNvSpPr/>
            <p:nvPr/>
          </p:nvSpPr>
          <p:spPr>
            <a:xfrm rot="5400000">
              <a:off x="54864" y="14697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8"/>
            <p:cNvSpPr/>
            <p:nvPr/>
          </p:nvSpPr>
          <p:spPr>
            <a:xfrm rot="5400000">
              <a:off x="237744" y="13276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8"/>
            <p:cNvSpPr/>
            <p:nvPr/>
          </p:nvSpPr>
          <p:spPr>
            <a:xfrm rot="5400000">
              <a:off x="54864" y="13276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8"/>
            <p:cNvSpPr/>
            <p:nvPr/>
          </p:nvSpPr>
          <p:spPr>
            <a:xfrm rot="5400000">
              <a:off x="237744" y="11854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8"/>
            <p:cNvSpPr/>
            <p:nvPr/>
          </p:nvSpPr>
          <p:spPr>
            <a:xfrm rot="5400000">
              <a:off x="54864" y="11854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8"/>
            <p:cNvSpPr/>
            <p:nvPr/>
          </p:nvSpPr>
          <p:spPr>
            <a:xfrm rot="5400000">
              <a:off x="237744" y="10433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8"/>
            <p:cNvSpPr/>
            <p:nvPr/>
          </p:nvSpPr>
          <p:spPr>
            <a:xfrm rot="5400000">
              <a:off x="54864" y="10433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8"/>
            <p:cNvSpPr/>
            <p:nvPr/>
          </p:nvSpPr>
          <p:spPr>
            <a:xfrm rot="5400000">
              <a:off x="237744" y="9012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8"/>
            <p:cNvSpPr/>
            <p:nvPr/>
          </p:nvSpPr>
          <p:spPr>
            <a:xfrm rot="5400000">
              <a:off x="54864" y="9012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8"/>
            <p:cNvSpPr/>
            <p:nvPr/>
          </p:nvSpPr>
          <p:spPr>
            <a:xfrm rot="5400000">
              <a:off x="237744" y="21802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8"/>
            <p:cNvSpPr/>
            <p:nvPr/>
          </p:nvSpPr>
          <p:spPr>
            <a:xfrm rot="5400000">
              <a:off x="54864" y="21802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8"/>
            <p:cNvSpPr/>
            <p:nvPr/>
          </p:nvSpPr>
          <p:spPr>
            <a:xfrm rot="5400000">
              <a:off x="237744" y="20381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8"/>
            <p:cNvSpPr/>
            <p:nvPr/>
          </p:nvSpPr>
          <p:spPr>
            <a:xfrm rot="5400000">
              <a:off x="54864" y="20381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8"/>
            <p:cNvSpPr/>
            <p:nvPr/>
          </p:nvSpPr>
          <p:spPr>
            <a:xfrm rot="5400000">
              <a:off x="237744" y="18960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8"/>
            <p:cNvSpPr/>
            <p:nvPr/>
          </p:nvSpPr>
          <p:spPr>
            <a:xfrm rot="5400000">
              <a:off x="54864" y="18960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8"/>
            <p:cNvSpPr/>
            <p:nvPr/>
          </p:nvSpPr>
          <p:spPr>
            <a:xfrm rot="5400000">
              <a:off x="237744" y="17539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8"/>
            <p:cNvSpPr/>
            <p:nvPr/>
          </p:nvSpPr>
          <p:spPr>
            <a:xfrm rot="5400000">
              <a:off x="54864" y="17539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8"/>
            <p:cNvSpPr/>
            <p:nvPr/>
          </p:nvSpPr>
          <p:spPr>
            <a:xfrm rot="5400000">
              <a:off x="237744" y="16118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8"/>
            <p:cNvSpPr/>
            <p:nvPr/>
          </p:nvSpPr>
          <p:spPr>
            <a:xfrm rot="5400000">
              <a:off x="54864" y="16118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0" name="Google Shape;270;p8"/>
          <p:cNvSpPr txBox="1"/>
          <p:nvPr>
            <p:ph idx="1" type="body"/>
          </p:nvPr>
        </p:nvSpPr>
        <p:spPr>
          <a:xfrm>
            <a:off x="298275" y="2515814"/>
            <a:ext cx="5797725" cy="30952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it-IT" sz="1800"/>
              <a:t>2018 </a:t>
            </a:r>
            <a:r>
              <a:rPr b="1" lang="it-IT" sz="1800"/>
              <a:t>        high-technology manufacturing branches + ICT</a:t>
            </a:r>
            <a:r>
              <a:rPr lang="it-IT" sz="1800"/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it-IT" sz="1800"/>
              <a:t>                          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it-IT" sz="1800"/>
              <a:t>                       39.800 people (regional level)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</p:txBody>
      </p:sp>
      <p:sp>
        <p:nvSpPr>
          <p:cNvPr id="271" name="Google Shape;271;p8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72" name="Google Shape;272;p8"/>
          <p:cNvGraphicFramePr/>
          <p:nvPr/>
        </p:nvGraphicFramePr>
        <p:xfrm>
          <a:off x="6406209" y="89214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{29B2F5FE-0FD3-4B46-865A-4321A8425BA4}</a:tableStyleId>
              </a:tblPr>
              <a:tblGrid>
                <a:gridCol w="2211575"/>
                <a:gridCol w="2001525"/>
                <a:gridCol w="1274400"/>
              </a:tblGrid>
              <a:tr h="11212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 u="none" cap="none" strike="noStrike"/>
                        <a:t>ICT employment %</a:t>
                      </a:r>
                      <a:endParaRPr/>
                    </a:p>
                  </a:txBody>
                  <a:tcPr marT="52350" marB="52350" marR="104725" marL="1047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 u="none" cap="none" strike="noStrike"/>
                        <a:t>Emilia-Romagna</a:t>
                      </a:r>
                      <a:endParaRPr/>
                    </a:p>
                  </a:txBody>
                  <a:tcPr marT="52350" marB="52350" marR="104725" marL="1047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 u="none" cap="none" strike="noStrike"/>
                        <a:t>Italy</a:t>
                      </a:r>
                      <a:endParaRPr sz="2100" u="none" cap="none" strike="noStrike"/>
                    </a:p>
                  </a:txBody>
                  <a:tcPr marT="52350" marB="52350" marR="104725" marL="104725"/>
                </a:tc>
              </a:tr>
              <a:tr h="472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 u="none" cap="none" strike="noStrike"/>
                        <a:t>N-2008</a:t>
                      </a:r>
                      <a:endParaRPr/>
                    </a:p>
                  </a:txBody>
                  <a:tcPr marT="52350" marB="52350" marR="104725" marL="1047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/>
                        <a:t>32.700</a:t>
                      </a:r>
                      <a:endParaRPr/>
                    </a:p>
                  </a:txBody>
                  <a:tcPr marT="52350" marB="52350" marR="104725" marL="1047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100"/>
                    </a:p>
                  </a:txBody>
                  <a:tcPr marT="52350" marB="52350" marR="104725" marL="104725"/>
                </a:tc>
              </a:tr>
              <a:tr h="11212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/>
                        <a:t>% of total employment in 2008</a:t>
                      </a:r>
                      <a:endParaRPr sz="2100"/>
                    </a:p>
                  </a:txBody>
                  <a:tcPr marT="52350" marB="52350" marR="104725" marL="1047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/>
                        <a:t>1,6%</a:t>
                      </a:r>
                      <a:endParaRPr/>
                    </a:p>
                  </a:txBody>
                  <a:tcPr marT="52350" marB="52350" marR="104725" marL="1047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/>
                        <a:t>1,8%</a:t>
                      </a:r>
                      <a:endParaRPr/>
                    </a:p>
                  </a:txBody>
                  <a:tcPr marT="52350" marB="52350" marR="104725" marL="104725"/>
                </a:tc>
              </a:tr>
              <a:tr h="472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/>
                        <a:t>N-2018</a:t>
                      </a:r>
                      <a:endParaRPr/>
                    </a:p>
                  </a:txBody>
                  <a:tcPr marT="52350" marB="52350" marR="104725" marL="1047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/>
                        <a:t>39.800</a:t>
                      </a:r>
                      <a:endParaRPr/>
                    </a:p>
                  </a:txBody>
                  <a:tcPr marT="52350" marB="52350" marR="104725" marL="1047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100"/>
                    </a:p>
                  </a:txBody>
                  <a:tcPr marT="52350" marB="52350" marR="104725" marL="104725"/>
                </a:tc>
              </a:tr>
              <a:tr h="11212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/>
                        <a:t>% of total employment in 2018</a:t>
                      </a:r>
                      <a:endParaRPr sz="2100"/>
                    </a:p>
                  </a:txBody>
                  <a:tcPr marT="52350" marB="52350" marR="104725" marL="1047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/>
                        <a:t>2,1%</a:t>
                      </a:r>
                      <a:endParaRPr/>
                    </a:p>
                  </a:txBody>
                  <a:tcPr marT="52350" marB="52350" marR="104725" marL="1047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/>
                        <a:t>2,5%</a:t>
                      </a:r>
                      <a:endParaRPr/>
                    </a:p>
                  </a:txBody>
                  <a:tcPr marT="52350" marB="52350" marR="104725" marL="104725"/>
                </a:tc>
              </a:tr>
            </a:tbl>
          </a:graphicData>
        </a:graphic>
      </p:graphicFrame>
      <p:cxnSp>
        <p:nvCxnSpPr>
          <p:cNvPr id="273" name="Google Shape;273;p8"/>
          <p:cNvCxnSpPr/>
          <p:nvPr/>
        </p:nvCxnSpPr>
        <p:spPr>
          <a:xfrm>
            <a:off x="901148" y="3478695"/>
            <a:ext cx="371061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74" name="Google Shape;274;p8"/>
          <p:cNvCxnSpPr/>
          <p:nvPr/>
        </p:nvCxnSpPr>
        <p:spPr>
          <a:xfrm>
            <a:off x="3299791" y="3670852"/>
            <a:ext cx="0" cy="463826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9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9"/>
          <p:cNvSpPr/>
          <p:nvPr/>
        </p:nvSpPr>
        <p:spPr>
          <a:xfrm>
            <a:off x="0" y="440176"/>
            <a:ext cx="6282558" cy="575157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9"/>
          <p:cNvSpPr txBox="1"/>
          <p:nvPr>
            <p:ph type="title"/>
          </p:nvPr>
        </p:nvSpPr>
        <p:spPr>
          <a:xfrm>
            <a:off x="594360" y="892145"/>
            <a:ext cx="5321807" cy="13702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rPr lang="it-IT" sz="3400"/>
              <a:t>L’OCCUPAZIONE NEL SETTORE DELLE IMPRESE ITC</a:t>
            </a:r>
            <a:endParaRPr/>
          </a:p>
        </p:txBody>
      </p:sp>
      <p:grpSp>
        <p:nvGrpSpPr>
          <p:cNvPr id="282" name="Google Shape;282;p9"/>
          <p:cNvGrpSpPr/>
          <p:nvPr/>
        </p:nvGrpSpPr>
        <p:grpSpPr>
          <a:xfrm>
            <a:off x="56167" y="899959"/>
            <a:ext cx="242107" cy="1340860"/>
            <a:chOff x="56167" y="899959"/>
            <a:chExt cx="242107" cy="1340860"/>
          </a:xfrm>
        </p:grpSpPr>
        <p:sp>
          <p:nvSpPr>
            <p:cNvPr id="283" name="Google Shape;283;p9"/>
            <p:cNvSpPr/>
            <p:nvPr/>
          </p:nvSpPr>
          <p:spPr>
            <a:xfrm rot="5400000">
              <a:off x="237744" y="14697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9"/>
            <p:cNvSpPr/>
            <p:nvPr/>
          </p:nvSpPr>
          <p:spPr>
            <a:xfrm rot="5400000">
              <a:off x="54864" y="14697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9"/>
            <p:cNvSpPr/>
            <p:nvPr/>
          </p:nvSpPr>
          <p:spPr>
            <a:xfrm rot="5400000">
              <a:off x="237744" y="13276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9"/>
            <p:cNvSpPr/>
            <p:nvPr/>
          </p:nvSpPr>
          <p:spPr>
            <a:xfrm rot="5400000">
              <a:off x="54864" y="13276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9"/>
            <p:cNvSpPr/>
            <p:nvPr/>
          </p:nvSpPr>
          <p:spPr>
            <a:xfrm rot="5400000">
              <a:off x="237744" y="11854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9"/>
            <p:cNvSpPr/>
            <p:nvPr/>
          </p:nvSpPr>
          <p:spPr>
            <a:xfrm rot="5400000">
              <a:off x="54864" y="11854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9"/>
            <p:cNvSpPr/>
            <p:nvPr/>
          </p:nvSpPr>
          <p:spPr>
            <a:xfrm rot="5400000">
              <a:off x="237744" y="10433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9"/>
            <p:cNvSpPr/>
            <p:nvPr/>
          </p:nvSpPr>
          <p:spPr>
            <a:xfrm rot="5400000">
              <a:off x="54864" y="10433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9"/>
            <p:cNvSpPr/>
            <p:nvPr/>
          </p:nvSpPr>
          <p:spPr>
            <a:xfrm rot="5400000">
              <a:off x="237744" y="9012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9"/>
            <p:cNvSpPr/>
            <p:nvPr/>
          </p:nvSpPr>
          <p:spPr>
            <a:xfrm rot="5400000">
              <a:off x="54864" y="9012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9"/>
            <p:cNvSpPr/>
            <p:nvPr/>
          </p:nvSpPr>
          <p:spPr>
            <a:xfrm rot="5400000">
              <a:off x="237744" y="21802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9"/>
            <p:cNvSpPr/>
            <p:nvPr/>
          </p:nvSpPr>
          <p:spPr>
            <a:xfrm rot="5400000">
              <a:off x="54864" y="21802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9"/>
            <p:cNvSpPr/>
            <p:nvPr/>
          </p:nvSpPr>
          <p:spPr>
            <a:xfrm rot="5400000">
              <a:off x="237744" y="20381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9"/>
            <p:cNvSpPr/>
            <p:nvPr/>
          </p:nvSpPr>
          <p:spPr>
            <a:xfrm rot="5400000">
              <a:off x="54864" y="20381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9"/>
            <p:cNvSpPr/>
            <p:nvPr/>
          </p:nvSpPr>
          <p:spPr>
            <a:xfrm rot="5400000">
              <a:off x="237744" y="18960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" name="Google Shape;298;p9"/>
            <p:cNvSpPr/>
            <p:nvPr/>
          </p:nvSpPr>
          <p:spPr>
            <a:xfrm rot="5400000">
              <a:off x="54864" y="18960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9" name="Google Shape;299;p9"/>
            <p:cNvSpPr/>
            <p:nvPr/>
          </p:nvSpPr>
          <p:spPr>
            <a:xfrm rot="5400000">
              <a:off x="237744" y="17539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p9"/>
            <p:cNvSpPr/>
            <p:nvPr/>
          </p:nvSpPr>
          <p:spPr>
            <a:xfrm rot="5400000">
              <a:off x="54864" y="17539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" name="Google Shape;301;p9"/>
            <p:cNvSpPr/>
            <p:nvPr/>
          </p:nvSpPr>
          <p:spPr>
            <a:xfrm rot="5400000">
              <a:off x="237744" y="16118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2" name="Google Shape;302;p9"/>
            <p:cNvSpPr/>
            <p:nvPr/>
          </p:nvSpPr>
          <p:spPr>
            <a:xfrm rot="5400000">
              <a:off x="54864" y="16118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3" name="Google Shape;303;p9"/>
          <p:cNvSpPr txBox="1"/>
          <p:nvPr>
            <p:ph idx="1" type="body"/>
          </p:nvPr>
        </p:nvSpPr>
        <p:spPr>
          <a:xfrm>
            <a:off x="-64423" y="2515814"/>
            <a:ext cx="6160423" cy="30952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it-IT" sz="1800"/>
              <a:t>        2018             </a:t>
            </a:r>
            <a:r>
              <a:rPr b="1" lang="it-IT" sz="1800"/>
              <a:t> settori manufatturieri ad alta tecnologia + ITC</a:t>
            </a:r>
            <a:endParaRPr/>
          </a:p>
          <a:p>
            <a:pPr indent="-2286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it-IT" sz="1800"/>
              <a:t>                     39.800 persone (livello regionale)</a:t>
            </a:r>
            <a:endParaRPr/>
          </a:p>
        </p:txBody>
      </p:sp>
      <p:sp>
        <p:nvSpPr>
          <p:cNvPr id="304" name="Google Shape;304;p9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05" name="Google Shape;305;p9"/>
          <p:cNvGraphicFramePr/>
          <p:nvPr/>
        </p:nvGraphicFramePr>
        <p:xfrm>
          <a:off x="6406210" y="89214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{29B2F5FE-0FD3-4B46-865A-4321A8425BA4}</a:tableStyleId>
              </a:tblPr>
              <a:tblGrid>
                <a:gridCol w="2160875"/>
                <a:gridCol w="1955650"/>
                <a:gridCol w="1245200"/>
              </a:tblGrid>
              <a:tr h="11212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/>
                        <a:t>Occupati ITC</a:t>
                      </a:r>
                      <a:endParaRPr/>
                    </a:p>
                  </a:txBody>
                  <a:tcPr marT="52350" marB="52350" marR="104725" marL="1047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/>
                        <a:t>Emilia-Romagna</a:t>
                      </a:r>
                      <a:endParaRPr/>
                    </a:p>
                  </a:txBody>
                  <a:tcPr marT="52350" marB="52350" marR="104725" marL="1047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/>
                        <a:t>Italia</a:t>
                      </a:r>
                      <a:endParaRPr/>
                    </a:p>
                  </a:txBody>
                  <a:tcPr marT="52350" marB="52350" marR="104725" marL="104725"/>
                </a:tc>
              </a:tr>
              <a:tr h="472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/>
                        <a:t>N-2008</a:t>
                      </a:r>
                      <a:endParaRPr/>
                    </a:p>
                  </a:txBody>
                  <a:tcPr marT="52350" marB="52350" marR="104725" marL="1047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/>
                        <a:t>32.700</a:t>
                      </a:r>
                      <a:endParaRPr/>
                    </a:p>
                  </a:txBody>
                  <a:tcPr marT="52350" marB="52350" marR="104725" marL="1047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100"/>
                    </a:p>
                  </a:txBody>
                  <a:tcPr marT="52350" marB="52350" marR="104725" marL="104725"/>
                </a:tc>
              </a:tr>
              <a:tr h="11212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/>
                        <a:t>% su totale occupati nel 2008</a:t>
                      </a:r>
                      <a:endParaRPr/>
                    </a:p>
                  </a:txBody>
                  <a:tcPr marT="52350" marB="52350" marR="104725" marL="1047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/>
                        <a:t>1,6%</a:t>
                      </a:r>
                      <a:endParaRPr/>
                    </a:p>
                  </a:txBody>
                  <a:tcPr marT="52350" marB="52350" marR="104725" marL="1047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/>
                        <a:t>1,8%</a:t>
                      </a:r>
                      <a:endParaRPr/>
                    </a:p>
                  </a:txBody>
                  <a:tcPr marT="52350" marB="52350" marR="104725" marL="104725"/>
                </a:tc>
              </a:tr>
              <a:tr h="472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/>
                        <a:t>N-2018</a:t>
                      </a:r>
                      <a:endParaRPr/>
                    </a:p>
                  </a:txBody>
                  <a:tcPr marT="52350" marB="52350" marR="104725" marL="1047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/>
                        <a:t>39.800</a:t>
                      </a:r>
                      <a:endParaRPr/>
                    </a:p>
                  </a:txBody>
                  <a:tcPr marT="52350" marB="52350" marR="104725" marL="1047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100"/>
                    </a:p>
                  </a:txBody>
                  <a:tcPr marT="52350" marB="52350" marR="104725" marL="104725"/>
                </a:tc>
              </a:tr>
              <a:tr h="11212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/>
                        <a:t>% su totale occupati nel 2018</a:t>
                      </a:r>
                      <a:endParaRPr/>
                    </a:p>
                  </a:txBody>
                  <a:tcPr marT="52350" marB="52350" marR="104725" marL="1047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/>
                        <a:t>2,1%</a:t>
                      </a:r>
                      <a:endParaRPr/>
                    </a:p>
                  </a:txBody>
                  <a:tcPr marT="52350" marB="52350" marR="104725" marL="1047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100"/>
                        <a:t>2,5%</a:t>
                      </a:r>
                      <a:endParaRPr/>
                    </a:p>
                  </a:txBody>
                  <a:tcPr marT="52350" marB="52350" marR="104725" marL="104725"/>
                </a:tc>
              </a:tr>
            </a:tbl>
          </a:graphicData>
        </a:graphic>
      </p:graphicFrame>
      <p:cxnSp>
        <p:nvCxnSpPr>
          <p:cNvPr id="306" name="Google Shape;306;p9"/>
          <p:cNvCxnSpPr/>
          <p:nvPr/>
        </p:nvCxnSpPr>
        <p:spPr>
          <a:xfrm>
            <a:off x="1007167" y="3684105"/>
            <a:ext cx="490331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07" name="Google Shape;307;p9"/>
          <p:cNvCxnSpPr/>
          <p:nvPr/>
        </p:nvCxnSpPr>
        <p:spPr>
          <a:xfrm>
            <a:off x="3114261" y="3816627"/>
            <a:ext cx="0" cy="424069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ExploreVTI">
  <a:themeElements>
    <a:clrScheme name="AnalogousFromLightSeedLeftStep">
      <a:dk1>
        <a:srgbClr val="000000"/>
      </a:dk1>
      <a:lt1>
        <a:srgbClr val="FFFFFF"/>
      </a:lt1>
      <a:dk2>
        <a:srgbClr val="2D2441"/>
      </a:dk2>
      <a:lt2>
        <a:srgbClr val="E3E8E2"/>
      </a:lt2>
      <a:accent1>
        <a:srgbClr val="C096C6"/>
      </a:accent1>
      <a:accent2>
        <a:srgbClr val="997FBA"/>
      </a:accent2>
      <a:accent3>
        <a:srgbClr val="9896C6"/>
      </a:accent3>
      <a:accent4>
        <a:srgbClr val="7F95BA"/>
      </a:accent4>
      <a:accent5>
        <a:srgbClr val="7BA9B5"/>
      </a:accent5>
      <a:accent6>
        <a:srgbClr val="76ADA1"/>
      </a:accent6>
      <a:hlink>
        <a:srgbClr val="5F9057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2021-04-02T14:04:43Z</dcterms:created>
  <dc:creator>Piu Giada</dc:creator>
</cp:coreProperties>
</file>