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6" r:id="rId4"/>
    <p:sldId id="257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79"/>
    <a:srgbClr val="E8F07C"/>
    <a:srgbClr val="9AF17B"/>
    <a:srgbClr val="FF6600"/>
    <a:srgbClr val="DD98E4"/>
    <a:srgbClr val="F2F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62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76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main.jsp?catId=405&amp;lmi=Y&amp;acro=lmi&amp;lang=en&amp;recordLang=en&amp;parentId=&amp;countryId=IT&amp;regionId=IT0&amp;nuts2Code=%20&amp;nuts3Code=null&amp;mode=shortages&amp;regionName=Campania" TargetMode="External"/><Relationship Id="rId7" Type="http://schemas.openxmlformats.org/officeDocument/2006/relationships/hyperlink" Target="https://cultura.regione.campania.it/movetocloud" TargetMode="External"/><Relationship Id="rId2" Type="http://schemas.openxmlformats.org/officeDocument/2006/relationships/hyperlink" Target="https://ec.europa.eu/eures/main.jsp?countryId=IT&amp;acro=lmi&amp;showRegion=true&amp;lang=en&amp;mode=text&amp;regionId=IT0&amp;nuts2Code=%20&amp;nuts3Code=null&amp;catId=40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stat.it/it/files/2020/05/15_Campania_Scheda_DEF.pdf" TargetMode="External"/><Relationship Id="rId5" Type="http://schemas.openxmlformats.org/officeDocument/2006/relationships/hyperlink" Target="https://www.lavoro.gov.it/documenti-e-norme/studi-e-statistiche/Documents/Decimo%20Rapporto%20Annuale%20-%20Gli%20stranieri%20nel%20mercato%20del%20lavoro%20in%20Italia%202020/X-Rapporto-Annuale-stranieri-nel-mercato-del-lavoro-in-Italia.pdf" TargetMode="External"/><Relationship Id="rId4" Type="http://schemas.openxmlformats.org/officeDocument/2006/relationships/hyperlink" Target="https://ec.europa.eu/eures/main.jsp?catId=405&amp;lmi=Y&amp;acro=lmi&amp;lang=en&amp;recordLang=en&amp;parentId=&amp;countryId=IT&amp;regionId=IT0&amp;nuts2Code=%20&amp;nuts3Code=null&amp;mode=surpluses&amp;regionName=Campan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D096D2-78B1-47EA-B80C-EF1A0D64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t="2696" r="-35" b="9230"/>
          <a:stretch/>
        </p:blipFill>
        <p:spPr>
          <a:xfrm>
            <a:off x="-4215" y="0"/>
            <a:ext cx="12191999" cy="71627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ABCC2D-F471-4E77-AC42-A34B597D6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" y="2714028"/>
            <a:ext cx="4198329" cy="1747134"/>
          </a:xfrm>
        </p:spPr>
        <p:txBody>
          <a:bodyPr>
            <a:normAutofit/>
          </a:bodyPr>
          <a:lstStyle/>
          <a:p>
            <a:r>
              <a:rPr lang="it-IT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CAMPANIA</a:t>
            </a:r>
            <a:br>
              <a:rPr lang="it-IT" sz="5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employment status</a:t>
            </a:r>
            <a:b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it-IT" sz="2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situazione occupazionale)</a:t>
            </a:r>
            <a:endParaRPr lang="it-IT" sz="2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o immagine per campania regione">
            <a:extLst>
              <a:ext uri="{FF2B5EF4-FFF2-40B4-BE49-F238E27FC236}">
                <a16:creationId xmlns:a16="http://schemas.microsoft.com/office/drawing/2014/main" id="{A1707C19-6077-4430-9D3B-59114827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" y="112588"/>
            <a:ext cx="3494417" cy="26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7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908A5-594C-428A-A498-71396534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632547"/>
            <a:ext cx="10026650" cy="655637"/>
          </a:xfrm>
        </p:spPr>
        <p:txBody>
          <a:bodyPr/>
          <a:lstStyle/>
          <a:p>
            <a:pPr algn="ctr"/>
            <a:r>
              <a:rPr lang="it-IT" b="1" dirty="0"/>
              <a:t>AVAILABLE WORKERS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C6131-0272-4F95-96A1-6671EBC3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75" y="1790700"/>
            <a:ext cx="9060049" cy="1638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Fall of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employment</a:t>
            </a: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(2018)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Labour oversupply concerns mostly low or medium-skilled occupations, detailed as follows: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 fontAlgn="base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EC6C38DB-7619-4DE5-B3DC-43F0AE52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14166"/>
              </p:ext>
            </p:extLst>
          </p:nvPr>
        </p:nvGraphicFramePr>
        <p:xfrm>
          <a:off x="2132445" y="3334111"/>
          <a:ext cx="7648864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48864">
                  <a:extLst>
                    <a:ext uri="{9D8B030D-6E8A-4147-A177-3AD203B41FA5}">
                      <a16:colId xmlns:a16="http://schemas.microsoft.com/office/drawing/2014/main" val="12071017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Unskilled construction personnel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White-collar workers, secretarial and general service staff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74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Teachers and specialists in artistic disciplines and the humanities</a:t>
                      </a:r>
                      <a:endParaRPr lang="it-IT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88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Unskilled personnel in commerce and services</a:t>
                      </a:r>
                      <a:endParaRPr lang="it-IT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71F28-B3F8-4A1B-BED5-1A94864D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340592"/>
            <a:ext cx="10026650" cy="749300"/>
          </a:xfrm>
        </p:spPr>
        <p:txBody>
          <a:bodyPr/>
          <a:lstStyle/>
          <a:p>
            <a:r>
              <a:rPr lang="it-IT" b="1" dirty="0"/>
              <a:t>LAVORATORI DISPONIBILI </a:t>
            </a:r>
          </a:p>
        </p:txBody>
      </p:sp>
      <p:graphicFrame>
        <p:nvGraphicFramePr>
          <p:cNvPr id="3" name="Tabella 7">
            <a:extLst>
              <a:ext uri="{FF2B5EF4-FFF2-40B4-BE49-F238E27FC236}">
                <a16:creationId xmlns:a16="http://schemas.microsoft.com/office/drawing/2014/main" id="{9E16093D-6B11-4B56-B142-18053DCA5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89938"/>
              </p:ext>
            </p:extLst>
          </p:nvPr>
        </p:nvGraphicFramePr>
        <p:xfrm>
          <a:off x="2132445" y="3334111"/>
          <a:ext cx="7648864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48864">
                  <a:extLst>
                    <a:ext uri="{9D8B030D-6E8A-4147-A177-3AD203B41FA5}">
                      <a16:colId xmlns:a16="http://schemas.microsoft.com/office/drawing/2014/main" val="120710178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Personale di costruzione non qualificato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Impiegati, personale di segreteria e servizi generali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74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noProof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Docenti e specialisti in discipline artistiche e umanistiche 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88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it-IT" sz="1800" b="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Personale non qualificato nel commercio e nei servizi </a:t>
                      </a:r>
                      <a:endParaRPr lang="it-IT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9767"/>
                  </a:ext>
                </a:extLst>
              </a:tr>
            </a:tbl>
          </a:graphicData>
        </a:graphic>
      </p:graphicFrame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4167B25-F0E1-4E8F-80B7-C0AAF7F5A45C}"/>
              </a:ext>
            </a:extLst>
          </p:cNvPr>
          <p:cNvSpPr txBox="1">
            <a:spLocks/>
          </p:cNvSpPr>
          <p:nvPr/>
        </p:nvSpPr>
        <p:spPr>
          <a:xfrm>
            <a:off x="1250289" y="1499868"/>
            <a:ext cx="9691421" cy="1638300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Caduta dell’occupazione (2018)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L'eccesso di offerta di manodopera riguarda principalmente le occupazioni a bassa o media qualifica, di seguito:</a:t>
            </a:r>
            <a:endParaRPr lang="it-IT" sz="1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 fontAlgn="base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None/>
            </a:pPr>
            <a:r>
              <a:rPr lang="en-GB" sz="18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4204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C6C5F4-1073-4E44-A196-35B3338286BE}"/>
              </a:ext>
            </a:extLst>
          </p:cNvPr>
          <p:cNvSpPr txBox="1"/>
          <p:nvPr/>
        </p:nvSpPr>
        <p:spPr>
          <a:xfrm>
            <a:off x="3127248" y="329184"/>
            <a:ext cx="593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MIGRATORY FLOWS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EB8A5-FA76-4833-986C-644743431225}"/>
              </a:ext>
            </a:extLst>
          </p:cNvPr>
          <p:cNvSpPr txBox="1"/>
          <p:nvPr/>
        </p:nvSpPr>
        <p:spPr>
          <a:xfrm>
            <a:off x="765254" y="1118447"/>
            <a:ext cx="11048794" cy="21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During last decades migratory flows have risen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Different ethnic groups </a:t>
            </a:r>
            <a:r>
              <a:rPr lang="it-IT" dirty="0">
                <a:latin typeface="+mj-lt"/>
              </a:rPr>
              <a:t>	</a:t>
            </a:r>
            <a:r>
              <a:rPr lang="en-US" dirty="0">
                <a:latin typeface="+mj-lt"/>
              </a:rPr>
              <a:t>different social, economic </a:t>
            </a:r>
            <a:r>
              <a:rPr lang="it-IT" dirty="0">
                <a:latin typeface="+mj-lt"/>
              </a:rPr>
              <a:t>and </a:t>
            </a:r>
            <a:r>
              <a:rPr lang="en-US" dirty="0">
                <a:latin typeface="+mj-lt"/>
              </a:rPr>
              <a:t>relational</a:t>
            </a:r>
            <a:r>
              <a:rPr lang="it-IT" dirty="0">
                <a:latin typeface="+mj-lt"/>
              </a:rPr>
              <a:t> </a:t>
            </a:r>
            <a:r>
              <a:rPr lang="en-US" dirty="0">
                <a:latin typeface="+mj-lt"/>
              </a:rPr>
              <a:t>characteristics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15% of immigrants of age are unemployed </a:t>
            </a:r>
            <a:r>
              <a:rPr lang="it-IT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u="sng" dirty="0">
                <a:latin typeface="+mj-lt"/>
              </a:rPr>
              <a:t>EMPLOYMENT </a:t>
            </a:r>
            <a:r>
              <a:rPr lang="it-IT" dirty="0">
                <a:latin typeface="+mj-lt"/>
              </a:rPr>
              <a:t>						</a:t>
            </a:r>
            <a:r>
              <a:rPr lang="it-IT" u="sng" dirty="0">
                <a:latin typeface="+mj-lt"/>
              </a:rPr>
              <a:t>UNEMPLOYMENT</a:t>
            </a:r>
            <a:r>
              <a:rPr lang="it-IT" dirty="0">
                <a:latin typeface="+mj-lt"/>
              </a:rPr>
              <a:t> </a:t>
            </a:r>
            <a:endParaRPr lang="it-IT" u="sng" dirty="0">
              <a:latin typeface="+mj-lt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BEAC1B9-2487-4360-B9FB-0D6AF76526FF}"/>
              </a:ext>
            </a:extLst>
          </p:cNvPr>
          <p:cNvCxnSpPr/>
          <p:nvPr/>
        </p:nvCxnSpPr>
        <p:spPr>
          <a:xfrm>
            <a:off x="3798165" y="1813501"/>
            <a:ext cx="6217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164F60C-AF1E-4569-9325-A1F4C9A4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87" y="217466"/>
            <a:ext cx="1904813" cy="12698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374069-008E-48ED-99C5-54D8CFA1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55" y="3475564"/>
            <a:ext cx="3996771" cy="30532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AEB8C0-5B80-4D49-82FB-96856280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4" y="3475564"/>
            <a:ext cx="5875692" cy="30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666277-6343-453A-8AC5-17F4D7AFB973}"/>
              </a:ext>
            </a:extLst>
          </p:cNvPr>
          <p:cNvSpPr txBox="1"/>
          <p:nvPr/>
        </p:nvSpPr>
        <p:spPr>
          <a:xfrm>
            <a:off x="3127248" y="329184"/>
            <a:ext cx="593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FENOMENI MIGRATORI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9D7DC3-7A7D-4A92-9159-D1F079A64171}"/>
              </a:ext>
            </a:extLst>
          </p:cNvPr>
          <p:cNvSpPr txBox="1"/>
          <p:nvPr/>
        </p:nvSpPr>
        <p:spPr>
          <a:xfrm>
            <a:off x="652272" y="1195501"/>
            <a:ext cx="10887456" cy="21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Nel corso degli ultimi decenni l’immigrazione è cresciuta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Diversi gruppi etnici </a:t>
            </a:r>
            <a:r>
              <a:rPr lang="en-US" dirty="0">
                <a:latin typeface="+mj-lt"/>
              </a:rPr>
              <a:t>	</a:t>
            </a:r>
            <a:r>
              <a:rPr lang="it-IT" dirty="0">
                <a:latin typeface="+mj-lt"/>
              </a:rPr>
              <a:t>	diverse caratteristiche sociali, economiche e relazionali 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15% </a:t>
            </a:r>
            <a:r>
              <a:rPr lang="it-IT" dirty="0">
                <a:latin typeface="+mj-lt"/>
              </a:rPr>
              <a:t>di immigranti maggiorenni sono disoccupati</a:t>
            </a:r>
          </a:p>
          <a:p>
            <a:pPr>
              <a:lnSpc>
                <a:spcPct val="150000"/>
              </a:lnSpc>
            </a:pPr>
            <a:endParaRPr lang="it-IT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u="sng" dirty="0">
                <a:latin typeface="+mj-lt"/>
              </a:rPr>
              <a:t>OCCUPAZIONE </a:t>
            </a:r>
            <a:r>
              <a:rPr lang="it-IT" dirty="0">
                <a:latin typeface="+mj-lt"/>
              </a:rPr>
              <a:t>						</a:t>
            </a:r>
            <a:r>
              <a:rPr lang="it-IT" u="sng" dirty="0">
                <a:latin typeface="+mj-lt"/>
              </a:rPr>
              <a:t>DISOCCUPAZIONE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AAF151C-5266-4DDA-906C-7BA4C264C432}"/>
              </a:ext>
            </a:extLst>
          </p:cNvPr>
          <p:cNvCxnSpPr/>
          <p:nvPr/>
        </p:nvCxnSpPr>
        <p:spPr>
          <a:xfrm>
            <a:off x="3485519" y="1939422"/>
            <a:ext cx="768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92798A3F-777D-4A45-ABF2-1351F8B8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781" y="245417"/>
            <a:ext cx="1820961" cy="12139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130D1B-C700-4C80-AF3F-29F68D68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4" y="3534929"/>
            <a:ext cx="3507125" cy="29938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DF67C9-152A-48AC-912A-8E50E384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" y="3534930"/>
            <a:ext cx="5669771" cy="29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D2616-3068-4E3E-8D85-7B8AF661A1B3}"/>
              </a:ext>
            </a:extLst>
          </p:cNvPr>
          <p:cNvSpPr txBox="1"/>
          <p:nvPr/>
        </p:nvSpPr>
        <p:spPr>
          <a:xfrm>
            <a:off x="2474976" y="524256"/>
            <a:ext cx="72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HEALTHCARE SECTOR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A622A8-E5FD-4A97-9BBA-EE79F9AE7CFE}"/>
              </a:ext>
            </a:extLst>
          </p:cNvPr>
          <p:cNvSpPr txBox="1"/>
          <p:nvPr/>
        </p:nvSpPr>
        <p:spPr>
          <a:xfrm>
            <a:off x="572655" y="1151184"/>
            <a:ext cx="8508327" cy="24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b="1" dirty="0">
                <a:latin typeface="+mj-lt"/>
              </a:rPr>
              <a:t>Hospital facilities</a:t>
            </a:r>
            <a:r>
              <a:rPr lang="it-IT" dirty="0">
                <a:latin typeface="+mj-lt"/>
              </a:rPr>
              <a:t>: 205		85 in N</a:t>
            </a:r>
            <a:r>
              <a:rPr lang="en-US" dirty="0" err="1">
                <a:latin typeface="+mj-lt"/>
              </a:rPr>
              <a:t>aples</a:t>
            </a:r>
            <a:r>
              <a:rPr lang="en-US" dirty="0">
                <a:latin typeface="+mj-lt"/>
              </a:rPr>
              <a:t> and province</a:t>
            </a: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 ISTAT data (2018):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Health expenditure per-capita</a:t>
            </a:r>
            <a:r>
              <a:rPr lang="en-US" dirty="0">
                <a:latin typeface="+mj-lt"/>
              </a:rPr>
              <a:t>: 1787 €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Workers</a:t>
            </a:r>
            <a:r>
              <a:rPr lang="en-US" dirty="0">
                <a:latin typeface="+mj-lt"/>
              </a:rPr>
              <a:t>: 41 202 	 down by 18,9% compared to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Hospital beds</a:t>
            </a:r>
            <a:r>
              <a:rPr lang="en-US" dirty="0">
                <a:latin typeface="+mj-lt"/>
              </a:rPr>
              <a:t>: 1 179	        down by 81 beds compared to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Healthcare personnel in Campania compared to the national one</a:t>
            </a:r>
            <a:r>
              <a:rPr lang="it-IT" dirty="0">
                <a:latin typeface="+mj-lt"/>
              </a:rPr>
              <a:t>: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B6DF444-1DAD-4A58-BBAC-74D3A91EBBC5}"/>
              </a:ext>
            </a:extLst>
          </p:cNvPr>
          <p:cNvCxnSpPr/>
          <p:nvPr/>
        </p:nvCxnSpPr>
        <p:spPr>
          <a:xfrm>
            <a:off x="3440189" y="1422547"/>
            <a:ext cx="7559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7F56C23-C475-41B5-925A-FAD3C945CFFB}"/>
              </a:ext>
            </a:extLst>
          </p:cNvPr>
          <p:cNvCxnSpPr/>
          <p:nvPr/>
        </p:nvCxnSpPr>
        <p:spPr>
          <a:xfrm>
            <a:off x="4083449" y="2711757"/>
            <a:ext cx="5974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2C74A83-5D89-4B51-9EA0-1E42592C7B35}"/>
              </a:ext>
            </a:extLst>
          </p:cNvPr>
          <p:cNvCxnSpPr/>
          <p:nvPr/>
        </p:nvCxnSpPr>
        <p:spPr>
          <a:xfrm>
            <a:off x="3598685" y="2460145"/>
            <a:ext cx="5974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7CA2390C-D3CC-4F75-991B-868D0AED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02792"/>
              </p:ext>
            </p:extLst>
          </p:nvPr>
        </p:nvGraphicFramePr>
        <p:xfrm>
          <a:off x="1701523" y="3733482"/>
          <a:ext cx="833932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107">
                  <a:extLst>
                    <a:ext uri="{9D8B030D-6E8A-4147-A177-3AD203B41FA5}">
                      <a16:colId xmlns:a16="http://schemas.microsoft.com/office/drawing/2014/main" val="2374472110"/>
                    </a:ext>
                  </a:extLst>
                </a:gridCol>
                <a:gridCol w="1499580">
                  <a:extLst>
                    <a:ext uri="{9D8B030D-6E8A-4147-A177-3AD203B41FA5}">
                      <a16:colId xmlns:a16="http://schemas.microsoft.com/office/drawing/2014/main" val="1996730432"/>
                    </a:ext>
                  </a:extLst>
                </a:gridCol>
                <a:gridCol w="1576641">
                  <a:extLst>
                    <a:ext uri="{9D8B030D-6E8A-4147-A177-3AD203B41FA5}">
                      <a16:colId xmlns:a16="http://schemas.microsoft.com/office/drawing/2014/main" val="494544540"/>
                    </a:ext>
                  </a:extLst>
                </a:gridCol>
              </a:tblGrid>
              <a:tr h="325974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2282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absolute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41 202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6,8%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4578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Doctors and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dentists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8 869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0644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Nurses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18 145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4124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endParaRPr lang="it-IT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7929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variation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2010-2017)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-18,9%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-6,7%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323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Doctors and </a:t>
                      </a:r>
                      <a:r>
                        <a:rPr lang="it-IT" sz="180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dentists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-17,9%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737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 Nurses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-13,4%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5904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37A1C9A-494D-4A3E-AE4B-4B10D29D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27" y="1422547"/>
            <a:ext cx="2981982" cy="18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680767-1957-43D6-BEBC-A7FC25282676}"/>
              </a:ext>
            </a:extLst>
          </p:cNvPr>
          <p:cNvSpPr txBox="1"/>
          <p:nvPr/>
        </p:nvSpPr>
        <p:spPr>
          <a:xfrm>
            <a:off x="3224784" y="560832"/>
            <a:ext cx="574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 err="1">
                <a:latin typeface="+mj-lt"/>
                <a:ea typeface="+mj-ea"/>
                <a:cs typeface="+mj-cs"/>
              </a:rPr>
              <a:t>SANITà</a:t>
            </a:r>
            <a:r>
              <a:rPr lang="it-IT" sz="2800" b="1" cap="all" spc="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416CA5-3C0D-409F-96AE-7B6C153C05C4}"/>
              </a:ext>
            </a:extLst>
          </p:cNvPr>
          <p:cNvSpPr txBox="1"/>
          <p:nvPr/>
        </p:nvSpPr>
        <p:spPr>
          <a:xfrm>
            <a:off x="585493" y="1109806"/>
            <a:ext cx="8517220" cy="24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</a:rPr>
              <a:t>Strutture ospedaliere</a:t>
            </a:r>
            <a:r>
              <a:rPr lang="it-IT" dirty="0">
                <a:latin typeface="+mj-lt"/>
              </a:rPr>
              <a:t>: 205	      85 Napoli e provincia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 Dati ISTAT (2018):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Spesa sanitaria pro-capite</a:t>
            </a:r>
            <a:r>
              <a:rPr lang="it-IT" dirty="0">
                <a:latin typeface="+mj-lt"/>
              </a:rPr>
              <a:t>: 1787 €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Dipendenti</a:t>
            </a:r>
            <a:r>
              <a:rPr lang="it-IT" dirty="0">
                <a:latin typeface="+mj-lt"/>
              </a:rPr>
              <a:t>: 41 202 	 diminuiti del 18,9% rispetto al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r>
              <a:rPr lang="it-IT" b="1" dirty="0">
                <a:latin typeface="+mj-lt"/>
              </a:rPr>
              <a:t>Posti letto</a:t>
            </a:r>
            <a:r>
              <a:rPr lang="it-IT" dirty="0">
                <a:latin typeface="+mj-lt"/>
              </a:rPr>
              <a:t>: 1 179		diminuiti di 81 letti rispetto al 2010</a:t>
            </a:r>
          </a:p>
          <a:p>
            <a:pPr marL="987425" indent="-354013">
              <a:buFont typeface="Wingdings" panose="05000000000000000000" pitchFamily="2" charset="2"/>
              <a:buChar char="§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Personale sanitario in Campania confrontato con quello nazionale:</a:t>
            </a:r>
          </a:p>
        </p:txBody>
      </p:sp>
      <p:graphicFrame>
        <p:nvGraphicFramePr>
          <p:cNvPr id="4" name="Tabella 9">
            <a:extLst>
              <a:ext uri="{FF2B5EF4-FFF2-40B4-BE49-F238E27FC236}">
                <a16:creationId xmlns:a16="http://schemas.microsoft.com/office/drawing/2014/main" id="{738472F0-08E5-4B9C-A8B8-F206414B8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13922"/>
              </p:ext>
            </p:extLst>
          </p:nvPr>
        </p:nvGraphicFramePr>
        <p:xfrm>
          <a:off x="1856509" y="3724246"/>
          <a:ext cx="832020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988">
                  <a:extLst>
                    <a:ext uri="{9D8B030D-6E8A-4147-A177-3AD203B41FA5}">
                      <a16:colId xmlns:a16="http://schemas.microsoft.com/office/drawing/2014/main" val="2374472110"/>
                    </a:ext>
                  </a:extLst>
                </a:gridCol>
                <a:gridCol w="1499580">
                  <a:extLst>
                    <a:ext uri="{9D8B030D-6E8A-4147-A177-3AD203B41FA5}">
                      <a16:colId xmlns:a16="http://schemas.microsoft.com/office/drawing/2014/main" val="1996730432"/>
                    </a:ext>
                  </a:extLst>
                </a:gridCol>
                <a:gridCol w="1576641">
                  <a:extLst>
                    <a:ext uri="{9D8B030D-6E8A-4147-A177-3AD203B41FA5}">
                      <a16:colId xmlns:a16="http://schemas.microsoft.com/office/drawing/2014/main" val="494544540"/>
                    </a:ext>
                  </a:extLst>
                </a:gridCol>
              </a:tblGrid>
              <a:tr h="325974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22827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Dipendenti (valori assoluti)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41 202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6,8%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45789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Medici e odontoiatri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8 869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0644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Infermieri  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18 145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4124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endParaRPr lang="it-IT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79293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Dipendenti (variazione 2010-2017)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-18,9%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-6,7%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3230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Medici e odontoiatri </a:t>
                      </a:r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-17,9% 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87375"/>
                  </a:ext>
                </a:extLst>
              </a:tr>
              <a:tr h="325974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     Infermieri</a:t>
                      </a:r>
                    </a:p>
                  </a:txBody>
                  <a:tcPr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-13,4%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59049"/>
                  </a:ext>
                </a:extLst>
              </a:tr>
            </a:tbl>
          </a:graphicData>
        </a:graphic>
      </p:graphicFrame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01C6190-2CB1-41C8-A4FD-E223A407FAE1}"/>
              </a:ext>
            </a:extLst>
          </p:cNvPr>
          <p:cNvCxnSpPr>
            <a:cxnSpLocks/>
          </p:cNvCxnSpPr>
          <p:nvPr/>
        </p:nvCxnSpPr>
        <p:spPr>
          <a:xfrm>
            <a:off x="3931549" y="1369767"/>
            <a:ext cx="5667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80D2EA9-D9D8-40C6-9C76-B6F6A8970BB0}"/>
              </a:ext>
            </a:extLst>
          </p:cNvPr>
          <p:cNvCxnSpPr>
            <a:cxnSpLocks/>
          </p:cNvCxnSpPr>
          <p:nvPr/>
        </p:nvCxnSpPr>
        <p:spPr>
          <a:xfrm>
            <a:off x="3844543" y="2409517"/>
            <a:ext cx="432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5A3E3E0-C04A-4EA7-B7A9-CEE044F1B956}"/>
              </a:ext>
            </a:extLst>
          </p:cNvPr>
          <p:cNvCxnSpPr>
            <a:cxnSpLocks/>
          </p:cNvCxnSpPr>
          <p:nvPr/>
        </p:nvCxnSpPr>
        <p:spPr>
          <a:xfrm>
            <a:off x="3561172" y="2674072"/>
            <a:ext cx="5667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0B91689A-1461-4FFC-BA2A-467C7444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10" y="1138442"/>
            <a:ext cx="3453815" cy="21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4E7869-BE5F-4CAC-B837-0FD845A75DE5}"/>
              </a:ext>
            </a:extLst>
          </p:cNvPr>
          <p:cNvSpPr txBox="1"/>
          <p:nvPr/>
        </p:nvSpPr>
        <p:spPr>
          <a:xfrm>
            <a:off x="3251200" y="424873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CULTURAL OFFERS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1534A0-6C33-434F-90E3-4D5E7B3029C0}"/>
              </a:ext>
            </a:extLst>
          </p:cNvPr>
          <p:cNvSpPr txBox="1"/>
          <p:nvPr/>
        </p:nvSpPr>
        <p:spPr>
          <a:xfrm>
            <a:off x="582006" y="1354814"/>
            <a:ext cx="11369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tourist destinations: Amalfi Coast, Capri, Caserta, Ischia, Pompei, </a:t>
            </a:r>
            <a:r>
              <a:rPr lang="it-IT" dirty="0">
                <a:latin typeface="+mj-lt"/>
              </a:rPr>
              <a:t>Procida</a:t>
            </a:r>
            <a:r>
              <a:rPr lang="en-US" dirty="0">
                <a:latin typeface="+mj-lt"/>
              </a:rPr>
              <a:t>, Naples and Sorrento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types of tourist activities: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  <a:r>
              <a:rPr lang="en-US" b="1" dirty="0">
                <a:latin typeface="+mj-lt"/>
              </a:rPr>
              <a:t>cultural tourism </a:t>
            </a:r>
            <a:r>
              <a:rPr lang="en-US" dirty="0">
                <a:latin typeface="+mj-lt"/>
              </a:rPr>
              <a:t>		       </a:t>
            </a:r>
            <a:r>
              <a:rPr lang="en-US" b="1" dirty="0">
                <a:latin typeface="+mj-lt"/>
              </a:rPr>
              <a:t>food and wine tourism</a:t>
            </a:r>
            <a:r>
              <a:rPr lang="en-US" dirty="0">
                <a:latin typeface="+mj-lt"/>
              </a:rPr>
              <a:t>		</a:t>
            </a:r>
            <a:r>
              <a:rPr lang="en-US" b="1" dirty="0">
                <a:latin typeface="+mj-lt"/>
              </a:rPr>
              <a:t>spa tourism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Aims</a:t>
            </a:r>
            <a:r>
              <a:rPr lang="it-IT" dirty="0">
                <a:latin typeface="+mj-lt"/>
              </a:rPr>
              <a:t>: </a:t>
            </a:r>
            <a:r>
              <a:rPr lang="it-IT" b="1" dirty="0">
                <a:latin typeface="+mj-lt"/>
              </a:rPr>
              <a:t>promotion</a:t>
            </a:r>
            <a:r>
              <a:rPr lang="it-IT" dirty="0">
                <a:latin typeface="+mj-lt"/>
              </a:rPr>
              <a:t>, </a:t>
            </a:r>
            <a:r>
              <a:rPr lang="en-US" dirty="0">
                <a:latin typeface="+mj-lt"/>
              </a:rPr>
              <a:t>enhancement of </a:t>
            </a:r>
            <a:r>
              <a:rPr lang="en-US" b="1" dirty="0">
                <a:latin typeface="+mj-lt"/>
              </a:rPr>
              <a:t>cultural heritage </a:t>
            </a:r>
            <a:r>
              <a:rPr lang="en-US" dirty="0">
                <a:latin typeface="+mj-lt"/>
              </a:rPr>
              <a:t>and the </a:t>
            </a:r>
            <a:r>
              <a:rPr lang="en-US" b="1" dirty="0">
                <a:latin typeface="+mj-lt"/>
              </a:rPr>
              <a:t>digital revolution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en-US" dirty="0">
                <a:latin typeface="+mj-lt"/>
              </a:rPr>
              <a:t>Main obstacles to the creation of new workplaces: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Lack of sensibility of public administrations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Lack of skilled workers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Need for conservation of cultural heritage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EC394DF-4C04-4833-A0D1-DAD479C7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68" y="2709506"/>
            <a:ext cx="3150521" cy="17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847889-C894-450E-AD85-CE9F4410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71" y="2718199"/>
            <a:ext cx="1911126" cy="1795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914CB6-8B23-4D5F-957D-F6DB7C14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46" y="2709506"/>
            <a:ext cx="2763755" cy="1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688E3D-A54D-40B2-B08E-ADC352681E98}"/>
              </a:ext>
            </a:extLst>
          </p:cNvPr>
          <p:cNvSpPr txBox="1"/>
          <p:nvPr/>
        </p:nvSpPr>
        <p:spPr>
          <a:xfrm>
            <a:off x="3206496" y="475488"/>
            <a:ext cx="577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OFFERTE CULTURALI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761A9A-E633-42AF-90B2-96BEBA860E88}"/>
              </a:ext>
            </a:extLst>
          </p:cNvPr>
          <p:cNvSpPr txBox="1"/>
          <p:nvPr/>
        </p:nvSpPr>
        <p:spPr>
          <a:xfrm>
            <a:off x="285230" y="1304199"/>
            <a:ext cx="11906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Mete turistiche principali: Capri, Caserta, Costiera Amalfitana, Ischia, Pompei, Procida, Napoli e Sorrento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Principali tipologie di attività turistiche: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  <a:r>
              <a:rPr lang="it-IT" b="1" dirty="0">
                <a:latin typeface="+mj-lt"/>
              </a:rPr>
              <a:t>turismo culturale </a:t>
            </a:r>
            <a:r>
              <a:rPr lang="it-IT" dirty="0">
                <a:latin typeface="+mj-lt"/>
              </a:rPr>
              <a:t>	       </a:t>
            </a:r>
            <a:r>
              <a:rPr lang="it-IT" b="1" dirty="0">
                <a:latin typeface="+mj-lt"/>
              </a:rPr>
              <a:t>turismo enogastronomico</a:t>
            </a:r>
            <a:r>
              <a:rPr lang="it-IT" dirty="0">
                <a:latin typeface="+mj-lt"/>
              </a:rPr>
              <a:t>		     </a:t>
            </a:r>
            <a:r>
              <a:rPr lang="it-IT" b="1" dirty="0">
                <a:latin typeface="+mj-lt"/>
              </a:rPr>
              <a:t>turismo termale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it-IT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Obiettivi: </a:t>
            </a:r>
            <a:r>
              <a:rPr lang="it-IT" b="1" dirty="0">
                <a:latin typeface="+mj-lt"/>
              </a:rPr>
              <a:t>promozione</a:t>
            </a:r>
            <a:r>
              <a:rPr lang="it-IT" dirty="0">
                <a:latin typeface="+mj-lt"/>
              </a:rPr>
              <a:t>, valorizzazione dei </a:t>
            </a:r>
            <a:r>
              <a:rPr lang="it-IT" b="1" dirty="0">
                <a:latin typeface="+mj-lt"/>
              </a:rPr>
              <a:t>beni culturali </a:t>
            </a:r>
            <a:r>
              <a:rPr lang="it-IT" dirty="0">
                <a:latin typeface="+mj-lt"/>
              </a:rPr>
              <a:t>e </a:t>
            </a:r>
            <a:r>
              <a:rPr lang="it-IT" b="1" dirty="0">
                <a:latin typeface="+mj-lt"/>
              </a:rPr>
              <a:t>rivoluzione digitale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</a:rPr>
              <a:t>Principali ostacoli alla creazione di nuovi posti di lavoro: 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Mancanza di sensibilità delle pubbliche amministrazioni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Mancanza di lavoratori qualificati</a:t>
            </a:r>
          </a:p>
          <a:p>
            <a:pPr marL="804863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+mj-lt"/>
              </a:rPr>
              <a:t>Necessità di conservazione dei beni culturali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5A0C9B-0471-466D-9D2D-6A6508BA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" y="2637551"/>
            <a:ext cx="2761727" cy="18045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86EAE64-52DC-4070-BF71-D62844FAF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04" y="2649744"/>
            <a:ext cx="1908213" cy="17923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8BB7FF-7F67-42CC-9019-CDE3B6F63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539" y="2680226"/>
            <a:ext cx="3151905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E17E09-E1F2-4CCC-9972-50FFA05A18DD}"/>
              </a:ext>
            </a:extLst>
          </p:cNvPr>
          <p:cNvSpPr txBox="1"/>
          <p:nvPr/>
        </p:nvSpPr>
        <p:spPr>
          <a:xfrm>
            <a:off x="1052159" y="4810495"/>
            <a:ext cx="9416519" cy="224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January</a:t>
            </a:r>
            <a:r>
              <a:rPr lang="it-IT" sz="2400" dirty="0">
                <a:latin typeface="+mj-lt"/>
              </a:rPr>
              <a:t> 2021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+mj-lt"/>
              </a:rPr>
              <a:t>Class: 4° LSCA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+mj-lt"/>
              </a:rPr>
              <a:t>Dri Lucia, Nardella Samantha, Paolini Carlotta, </a:t>
            </a:r>
            <a:r>
              <a:rPr lang="it-IT" sz="2400" dirty="0" err="1">
                <a:latin typeface="+mj-lt"/>
              </a:rPr>
              <a:t>Pinat</a:t>
            </a:r>
            <a:r>
              <a:rPr lang="it-IT" sz="2400" dirty="0">
                <a:latin typeface="+mj-lt"/>
              </a:rPr>
              <a:t> Margherita</a:t>
            </a:r>
          </a:p>
          <a:p>
            <a:pPr>
              <a:lnSpc>
                <a:spcPct val="150000"/>
              </a:lnSpc>
            </a:pP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4F3E4E-6254-4303-A95E-C16F16E0EAE9}"/>
              </a:ext>
            </a:extLst>
          </p:cNvPr>
          <p:cNvSpPr txBox="1"/>
          <p:nvPr/>
        </p:nvSpPr>
        <p:spPr>
          <a:xfrm>
            <a:off x="966951" y="524011"/>
            <a:ext cx="10258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2"/>
              </a:rPr>
              <a:t>https://ec.europa.eu/eures/main.jsp?countryId=IT&amp;acro=lmi&amp;showRegion=true&amp;lang=en&amp;mode=text&amp;regionId=IT0&amp;nuts2Code=%20&amp;nuts3Code=null&amp;catId=405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hlinkClick r:id="rId3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3"/>
              </a:rPr>
              <a:t>https://ec.europa.eu/eures/main.jsp?catId=405&amp;lmi=Y&amp;acro=lmi&amp;lang=en&amp;recordLang=en&amp;parentId=&amp;countryId=IT&amp;regionId=IT0&amp;nuts2Code=%20&amp;nuts3Code=null&amp;mode=shortages&amp;regionName=Campania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>
              <a:hlinkClick r:id="rId4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4"/>
              </a:rPr>
              <a:t>https://ec.europa.eu/eures/main.jsp?catId=405&amp;lmi=Y&amp;acro=lmi&amp;lang=en&amp;recordLang=en&amp;parentId=&amp;countryId=IT&amp;regionId=IT0&amp;nuts2Code=%20&amp;nuts3Code=null&amp;mode=surpluses&amp;regionName=Campania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5"/>
              </a:rPr>
              <a:t>https://www.lavoro.gov.it/documenti-e-norme/studi-e-statistiche/Documents/Decimo%20Rapporto%20Annuale%20-%20Gli%20stranieri%20nel%20mercato%20del%20lavoro%20in%20Italia%202020/X-Rapporto-Annuale-stranieri-nel-mercato-del-lavoro-in-Italia.pdf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6"/>
              </a:rPr>
              <a:t>https://www.istat.it/it/files//2020/05/15_Campania_Scheda_DEF.pdf</a:t>
            </a: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>
                <a:hlinkClick r:id="rId7"/>
              </a:rPr>
              <a:t>https://cultura.regione.campania.it/movetocloud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7142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1AE7E6-264F-4E28-B263-7BF94E7658BC}"/>
              </a:ext>
            </a:extLst>
          </p:cNvPr>
          <p:cNvSpPr txBox="1"/>
          <p:nvPr/>
        </p:nvSpPr>
        <p:spPr>
          <a:xfrm>
            <a:off x="2688772" y="348343"/>
            <a:ext cx="7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GENERAL OVERVIEW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1EB6B5-BBA3-4523-864E-99D0355B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66" y="4416777"/>
            <a:ext cx="2615411" cy="17436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742C00-CABD-42A9-BB77-92731319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1443" r="950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311" y="1121270"/>
            <a:ext cx="4966606" cy="35834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1E7E61-4068-4EE6-93A9-22AB53F556DD}"/>
              </a:ext>
            </a:extLst>
          </p:cNvPr>
          <p:cNvSpPr txBox="1"/>
          <p:nvPr/>
        </p:nvSpPr>
        <p:spPr>
          <a:xfrm>
            <a:off x="653144" y="1490008"/>
            <a:ext cx="837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Population: </a:t>
            </a:r>
            <a:r>
              <a:rPr lang="en-US" sz="2000" b="1" dirty="0">
                <a:latin typeface="+mj-lt"/>
              </a:rPr>
              <a:t>5 693 749 </a:t>
            </a:r>
            <a:r>
              <a:rPr lang="en-US" sz="2000" dirty="0">
                <a:latin typeface="+mj-lt"/>
              </a:rPr>
              <a:t>(august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Density : 416,49 ab./km</a:t>
            </a:r>
            <a:r>
              <a:rPr lang="en-US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Area : 13 670,95 km</a:t>
            </a:r>
            <a:r>
              <a:rPr lang="en-US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Capital : Naples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Provinces: Avellino, </a:t>
            </a:r>
            <a:r>
              <a:rPr lang="it-IT" sz="2000" dirty="0">
                <a:latin typeface="+mj-lt"/>
              </a:rPr>
              <a:t>Benevento, Caserta, Napoli, Salerno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DFE03D-2468-467E-88A6-8B58BF84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049" y="3843648"/>
            <a:ext cx="2292295" cy="29385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E21E417-9271-46F8-986B-EE1E19F62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64" y="3678707"/>
            <a:ext cx="2694666" cy="34628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810DB9-B0D6-4085-8324-C75CC7F46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698" y="3831120"/>
            <a:ext cx="2578832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E09E3D-D280-4A88-8917-1383AD64149C}"/>
              </a:ext>
            </a:extLst>
          </p:cNvPr>
          <p:cNvSpPr txBox="1"/>
          <p:nvPr/>
        </p:nvSpPr>
        <p:spPr>
          <a:xfrm>
            <a:off x="2585357" y="315686"/>
            <a:ext cx="7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spc="400" dirty="0">
                <a:latin typeface="+mj-lt"/>
                <a:ea typeface="+mj-ea"/>
                <a:cs typeface="+mj-cs"/>
              </a:rPr>
              <a:t>PANORAMICA GENERALE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A0520E-1FED-4F4A-833F-0AFFFE68A634}"/>
              </a:ext>
            </a:extLst>
          </p:cNvPr>
          <p:cNvSpPr txBox="1"/>
          <p:nvPr/>
        </p:nvSpPr>
        <p:spPr>
          <a:xfrm>
            <a:off x="598716" y="1329142"/>
            <a:ext cx="845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Popolazione: </a:t>
            </a:r>
            <a:r>
              <a:rPr lang="it-IT" sz="2000" b="1" dirty="0">
                <a:latin typeface="+mj-lt"/>
              </a:rPr>
              <a:t>5 693 749 </a:t>
            </a:r>
            <a:r>
              <a:rPr lang="it-IT" sz="2000" dirty="0">
                <a:latin typeface="+mj-lt"/>
              </a:rPr>
              <a:t>(agosto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Densità: 416,49 ab./km</a:t>
            </a:r>
            <a:r>
              <a:rPr lang="it-IT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Superficie: 13 670,95 km</a:t>
            </a:r>
            <a:r>
              <a:rPr lang="it-IT" sz="2000" baseline="30000" dirty="0">
                <a:latin typeface="+mj-lt"/>
              </a:rPr>
              <a:t>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Capoluogo: Napoli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>
                <a:latin typeface="+mj-lt"/>
              </a:rPr>
              <a:t>Province: Avellino, Benevento, Caserta, Napoli, Salerno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BFFC5-A183-453A-832F-3D23CB55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8" y="4211410"/>
            <a:ext cx="2619375" cy="17430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8235E5-E184-40B3-9D09-2A26A808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05" y="1283274"/>
            <a:ext cx="5327695" cy="38500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A36664-76AF-40FF-AF3F-276C3A80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8429" y="3867737"/>
            <a:ext cx="2577346" cy="33075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8C8CA27-7527-4891-86F7-2C5EE1CFC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14" b="81883" l="6500" r="36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648" y="3919236"/>
            <a:ext cx="2289946" cy="29387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D5F807-5AB7-4064-A660-89572BF8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42" b="94286" l="83" r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7" y="3701700"/>
            <a:ext cx="2698308" cy="3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EDFAE-A9BA-4BEA-800F-0CB64923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60" y="346394"/>
            <a:ext cx="10026650" cy="655637"/>
          </a:xfrm>
        </p:spPr>
        <p:txBody>
          <a:bodyPr/>
          <a:lstStyle/>
          <a:p>
            <a:r>
              <a:rPr lang="it-IT" b="1" dirty="0"/>
              <a:t>SHORT OVERVIEW OF THE LABOUR MARKET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1EB6-F577-4945-8DFF-3CA18A2D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60" y="1125682"/>
            <a:ext cx="4410759" cy="1774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EMPLOYMENT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1.615.331 workers in 2020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down by 15.520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compared to 2019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endParaRPr lang="it-IT" sz="1800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800" dirty="0">
                <a:sym typeface="Wingdings" panose="05000000000000000000" pitchFamily="2" charset="2"/>
              </a:rPr>
              <a:t>      </a:t>
            </a:r>
            <a:endParaRPr lang="it-IT" sz="1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A86C06-D4BC-407B-ADB0-E654C94C4DAD}"/>
              </a:ext>
            </a:extLst>
          </p:cNvPr>
          <p:cNvSpPr txBox="1"/>
          <p:nvPr/>
        </p:nvSpPr>
        <p:spPr>
          <a:xfrm>
            <a:off x="6396946" y="1002031"/>
            <a:ext cx="48126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UNEMPLOYMENT</a:t>
            </a:r>
          </a:p>
          <a:p>
            <a:pPr>
              <a:lnSpc>
                <a:spcPct val="150000"/>
              </a:lnSpc>
            </a:pPr>
            <a:endParaRPr lang="en-GB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b="1" dirty="0">
                <a:latin typeface="+mj-lt"/>
                <a:sym typeface="Wingdings" panose="05000000000000000000" pitchFamily="2" charset="2"/>
              </a:rPr>
              <a:t>379.314 unemployed in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     down by 38.170 compared to 2019 </a:t>
            </a:r>
          </a:p>
          <a:p>
            <a:endParaRPr lang="en-GB" sz="900" dirty="0">
              <a:latin typeface="+mj-lt"/>
              <a:sym typeface="Wingdings" panose="05000000000000000000" pitchFamily="2" charset="2"/>
            </a:endParaRPr>
          </a:p>
          <a:p>
            <a:endParaRPr lang="en-GB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b="1" dirty="0">
                <a:latin typeface="+mj-lt"/>
                <a:sym typeface="Wingdings" panose="05000000000000000000" pitchFamily="2" charset="2"/>
              </a:rPr>
              <a:t>unemployment 19% in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2000" dirty="0">
              <a:latin typeface="+mj-lt"/>
              <a:sym typeface="Wingdings" panose="05000000000000000000" pitchFamily="2" charset="2"/>
            </a:endParaRPr>
          </a:p>
          <a:p>
            <a:r>
              <a:rPr lang="en-GB" dirty="0">
                <a:latin typeface="+mj-lt"/>
                <a:sym typeface="Wingdings" panose="05000000000000000000" pitchFamily="2" charset="2"/>
              </a:rPr>
              <a:t>     down by 2,6% compared to 2019</a:t>
            </a:r>
          </a:p>
          <a:p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9C516B-8625-4F8B-BA6A-9FF8638C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3" y="4055405"/>
            <a:ext cx="4850207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4D4CD44-9E6A-4468-999B-B37CAB497CE0}"/>
              </a:ext>
            </a:extLst>
          </p:cNvPr>
          <p:cNvCxnSpPr>
            <a:cxnSpLocks/>
          </p:cNvCxnSpPr>
          <p:nvPr/>
        </p:nvCxnSpPr>
        <p:spPr>
          <a:xfrm>
            <a:off x="2634012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9F158D9-629E-4FE0-AC92-038225EB7744}"/>
              </a:ext>
            </a:extLst>
          </p:cNvPr>
          <p:cNvCxnSpPr>
            <a:cxnSpLocks/>
          </p:cNvCxnSpPr>
          <p:nvPr/>
        </p:nvCxnSpPr>
        <p:spPr>
          <a:xfrm>
            <a:off x="5583101" y="5057630"/>
            <a:ext cx="512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AD8C961-C04A-486A-A6D5-85C4DFE6E19E}"/>
              </a:ext>
            </a:extLst>
          </p:cNvPr>
          <p:cNvCxnSpPr>
            <a:cxnSpLocks/>
          </p:cNvCxnSpPr>
          <p:nvPr/>
        </p:nvCxnSpPr>
        <p:spPr>
          <a:xfrm>
            <a:off x="8207497" y="1804305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DFD25A2-675D-4D5C-ADD6-F458D395DDCB}"/>
              </a:ext>
            </a:extLst>
          </p:cNvPr>
          <p:cNvCxnSpPr>
            <a:cxnSpLocks/>
          </p:cNvCxnSpPr>
          <p:nvPr/>
        </p:nvCxnSpPr>
        <p:spPr>
          <a:xfrm>
            <a:off x="8196280" y="2982808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F0BE259-F157-417C-BB3F-EBDEC863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17" y="3242004"/>
            <a:ext cx="4419162" cy="32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67D6C-11A3-4869-A3A3-A3960F4D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3" y="451712"/>
            <a:ext cx="11296073" cy="655637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BREVE PANORAMICA DEL MERCATO DEL LAVORO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E803F3-421C-4E67-AF9E-E0EFD9EC7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72" y="4005943"/>
            <a:ext cx="5337679" cy="24003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8CE1DE-7CE0-4CFD-9D20-9D302244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9" y="3270907"/>
            <a:ext cx="4232211" cy="3135381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A963CE4-66E0-4209-A0D3-735949BA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60" y="1125682"/>
            <a:ext cx="4410759" cy="1774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it-IT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OCCUPAZIONE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1.615.331 lavoratori nel 2020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diminuiti di 15.520 </a:t>
            </a:r>
            <a:r>
              <a:rPr lang="en-US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rispetto al 2019</a:t>
            </a:r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endParaRPr lang="it-IT" sz="1800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endParaRPr lang="it-IT" sz="18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800" dirty="0">
                <a:sym typeface="Wingdings" panose="05000000000000000000" pitchFamily="2" charset="2"/>
              </a:rPr>
              <a:t>      </a:t>
            </a:r>
            <a:endParaRPr lang="it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20CA62-1D1F-44DD-89C1-18706F61E004}"/>
              </a:ext>
            </a:extLst>
          </p:cNvPr>
          <p:cNvSpPr txBox="1"/>
          <p:nvPr/>
        </p:nvSpPr>
        <p:spPr>
          <a:xfrm>
            <a:off x="6396946" y="1002031"/>
            <a:ext cx="48126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DISOCCUPAZIONE </a:t>
            </a:r>
          </a:p>
          <a:p>
            <a:pPr>
              <a:lnSpc>
                <a:spcPct val="150000"/>
              </a:lnSpc>
            </a:pPr>
            <a:endParaRPr lang="it-IT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  <a:sym typeface="Wingdings" panose="05000000000000000000" pitchFamily="2" charset="2"/>
              </a:rPr>
              <a:t>379.314 disoccupati nel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sz="2000" dirty="0">
              <a:latin typeface="+mj-lt"/>
              <a:sym typeface="Wingdings" panose="05000000000000000000" pitchFamily="2" charset="2"/>
            </a:endParaRPr>
          </a:p>
          <a:p>
            <a:r>
              <a:rPr lang="it-IT" dirty="0">
                <a:latin typeface="+mj-lt"/>
                <a:sym typeface="Wingdings" panose="05000000000000000000" pitchFamily="2" charset="2"/>
              </a:rPr>
              <a:t>     diminuiti di 38.170 rispetto al 2019 </a:t>
            </a:r>
          </a:p>
          <a:p>
            <a:endParaRPr lang="it-IT" sz="900" dirty="0">
              <a:latin typeface="+mj-lt"/>
              <a:sym typeface="Wingdings" panose="05000000000000000000" pitchFamily="2" charset="2"/>
            </a:endParaRPr>
          </a:p>
          <a:p>
            <a:endParaRPr lang="it-IT" sz="1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b="1" dirty="0">
                <a:latin typeface="+mj-lt"/>
                <a:sym typeface="Wingdings" panose="05000000000000000000" pitchFamily="2" charset="2"/>
              </a:rPr>
              <a:t>Disoccupazione 19% nel 2020 </a:t>
            </a: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sz="2000" dirty="0">
              <a:latin typeface="+mj-lt"/>
              <a:sym typeface="Wingdings" panose="05000000000000000000" pitchFamily="2" charset="2"/>
            </a:endParaRPr>
          </a:p>
          <a:p>
            <a:r>
              <a:rPr lang="it-IT" dirty="0">
                <a:latin typeface="+mj-lt"/>
                <a:sym typeface="Wingdings" panose="05000000000000000000" pitchFamily="2" charset="2"/>
              </a:rPr>
              <a:t>     diminuiti del 2,6% rispetto al 2019</a:t>
            </a:r>
          </a:p>
          <a:p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68645F5-FE90-40A8-AE2C-B9CDD034C2D3}"/>
              </a:ext>
            </a:extLst>
          </p:cNvPr>
          <p:cNvCxnSpPr>
            <a:cxnSpLocks/>
          </p:cNvCxnSpPr>
          <p:nvPr/>
        </p:nvCxnSpPr>
        <p:spPr>
          <a:xfrm>
            <a:off x="2634012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BD0BEFB-4DD2-4F85-B7DC-2F40EA78771D}"/>
              </a:ext>
            </a:extLst>
          </p:cNvPr>
          <p:cNvCxnSpPr>
            <a:cxnSpLocks/>
          </p:cNvCxnSpPr>
          <p:nvPr/>
        </p:nvCxnSpPr>
        <p:spPr>
          <a:xfrm>
            <a:off x="8414327" y="1883351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A944B8F-07AF-4323-9286-88DCEC0D514C}"/>
              </a:ext>
            </a:extLst>
          </p:cNvPr>
          <p:cNvCxnSpPr>
            <a:cxnSpLocks/>
          </p:cNvCxnSpPr>
          <p:nvPr/>
        </p:nvCxnSpPr>
        <p:spPr>
          <a:xfrm>
            <a:off x="8414327" y="2982807"/>
            <a:ext cx="0" cy="25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0EEB35C-1A05-4D79-9190-D4A3E85A821F}"/>
              </a:ext>
            </a:extLst>
          </p:cNvPr>
          <p:cNvCxnSpPr>
            <a:cxnSpLocks/>
          </p:cNvCxnSpPr>
          <p:nvPr/>
        </p:nvCxnSpPr>
        <p:spPr>
          <a:xfrm>
            <a:off x="5583101" y="5057630"/>
            <a:ext cx="512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0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978CC-D52C-44CF-8CE4-5386DFE4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16325"/>
            <a:ext cx="10026650" cy="655637"/>
          </a:xfrm>
        </p:spPr>
        <p:txBody>
          <a:bodyPr/>
          <a:lstStyle/>
          <a:p>
            <a:pPr algn="ctr"/>
            <a:r>
              <a:rPr lang="en-US" b="1" dirty="0"/>
              <a:t>AVAILABLE JOBs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12068-604E-4409-BC38-B8EBCA72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4" y="971962"/>
            <a:ext cx="10805136" cy="864917"/>
          </a:xfrm>
        </p:spPr>
        <p:txBody>
          <a:bodyPr lIns="0" rIns="0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impact of economic crisis on companies 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(Unioncamere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study forecast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1E0F8E-EF2B-4B9C-B3AA-E33A7D11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78" y="3664934"/>
            <a:ext cx="4853780" cy="252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473546-56F1-467B-A3A0-7B3B007141BA}"/>
              </a:ext>
            </a:extLst>
          </p:cNvPr>
          <p:cNvSpPr txBox="1"/>
          <p:nvPr/>
        </p:nvSpPr>
        <p:spPr>
          <a:xfrm>
            <a:off x="340542" y="1668335"/>
            <a:ext cx="75873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Expected recruitments: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In the period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July-September 2020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: 54 570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Only in </a:t>
            </a:r>
            <a:r>
              <a:rPr lang="en-GB" sz="1800" b="1" dirty="0">
                <a:solidFill>
                  <a:schemeClr val="tx1"/>
                </a:solidFill>
                <a:latin typeface="+mj-lt"/>
              </a:rPr>
              <a:t>July 2020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: 23 940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GB" sz="1800" dirty="0">
                <a:solidFill>
                  <a:srgbClr val="1F1F1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sectors with the highest expected recruitment are:</a:t>
            </a:r>
          </a:p>
          <a:p>
            <a:pPr marL="0" indent="0">
              <a:lnSpc>
                <a:spcPct val="150000"/>
              </a:lnSpc>
              <a:buNone/>
            </a:pPr>
            <a:endParaRPr lang="it-IT" sz="800" dirty="0">
              <a:solidFill>
                <a:schemeClr val="tx1"/>
              </a:solidFill>
              <a:latin typeface="+mj-lt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Manufacturing and public utilities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(11 690) 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en-GB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Buildings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(6 360)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it-IT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en-GB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GB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Trade (8 220)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accommodation and tourism services 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business services (13 780)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personal services (6 490)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F231C3-86E8-40B4-935A-C11B31ECCC98}"/>
              </a:ext>
            </a:extLst>
          </p:cNvPr>
          <p:cNvSpPr txBox="1"/>
          <p:nvPr/>
        </p:nvSpPr>
        <p:spPr>
          <a:xfrm>
            <a:off x="6943887" y="1973770"/>
            <a:ext cx="46939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+mj-lt"/>
              </a:rPr>
              <a:t>The largest number of hires will be with an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employment contract</a:t>
            </a:r>
            <a:r>
              <a:rPr lang="en-GB" dirty="0">
                <a:latin typeface="+mj-lt"/>
              </a:rPr>
              <a:t>, then work as 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self-employed</a:t>
            </a:r>
            <a:r>
              <a:rPr lang="en-GB" dirty="0">
                <a:latin typeface="+mj-lt"/>
              </a:rPr>
              <a:t>, </a:t>
            </a:r>
            <a:r>
              <a:rPr lang="en-GB" dirty="0">
                <a:solidFill>
                  <a:srgbClr val="FF6600"/>
                </a:solidFill>
                <a:latin typeface="+mj-lt"/>
              </a:rPr>
              <a:t>agency workers </a:t>
            </a:r>
            <a:r>
              <a:rPr lang="en-GB" dirty="0">
                <a:latin typeface="+mj-lt"/>
              </a:rPr>
              <a:t>and finally work on a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collaborative basis</a:t>
            </a:r>
            <a:r>
              <a:rPr lang="en-GB" dirty="0">
                <a:latin typeface="+mj-lt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246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13B79-0878-4557-8A12-F820C13C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4" y="420110"/>
            <a:ext cx="10026650" cy="655637"/>
          </a:xfrm>
        </p:spPr>
        <p:txBody>
          <a:bodyPr/>
          <a:lstStyle/>
          <a:p>
            <a:pPr algn="ctr"/>
            <a:r>
              <a:rPr lang="it-IT" b="1" dirty="0"/>
              <a:t>LAVORI DISPONIBILI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A316E4-5E59-4434-9435-FD767470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066" y="3528042"/>
            <a:ext cx="4794991" cy="227157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062DD82-C3E4-4EB2-8FED-504AE0E2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31" y="963614"/>
            <a:ext cx="10805136" cy="864917"/>
          </a:xfrm>
        </p:spPr>
        <p:txBody>
          <a:bodyPr lIns="0" rIns="0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tx1"/>
                </a:solidFill>
                <a:latin typeface="+mj-lt"/>
              </a:rPr>
              <a:t>L’impatto della crisi economica sulle imprese (previsioni degli studi di Unioncamere)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65F499-AD94-4FD2-88DA-B1C813274A6B}"/>
              </a:ext>
            </a:extLst>
          </p:cNvPr>
          <p:cNvSpPr txBox="1"/>
          <p:nvPr/>
        </p:nvSpPr>
        <p:spPr>
          <a:xfrm>
            <a:off x="340542" y="1668335"/>
            <a:ext cx="7587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Assunzioni previste: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Nel periodo </a:t>
            </a:r>
            <a:r>
              <a:rPr lang="it-IT" b="1" dirty="0">
                <a:latin typeface="+mj-lt"/>
              </a:rPr>
              <a:t>l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uglio-settembre 2020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: 54 570</a:t>
            </a:r>
          </a:p>
          <a:p>
            <a:pPr marL="446088" indent="-2714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Solo in 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luglio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2020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: 23 940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I settori con le maggiori assunzioni previste sono:</a:t>
            </a:r>
            <a:endParaRPr lang="it-IT" sz="800" dirty="0">
              <a:solidFill>
                <a:schemeClr val="tx1"/>
              </a:solidFill>
              <a:latin typeface="+mj-lt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Manufatturiero e servizi pubblici 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(11 690) 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en-GB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Costruzioni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(6 360)</a:t>
            </a:r>
          </a:p>
          <a:p>
            <a:pPr marL="631825" indent="-360363">
              <a:buFont typeface="Wingdings" panose="05000000000000000000" pitchFamily="2" charset="2"/>
              <a:buChar char=""/>
            </a:pPr>
            <a:endParaRPr lang="it-IT" sz="18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60363">
              <a:buFont typeface="Wingdings" panose="05000000000000000000" pitchFamily="2" charset="2"/>
              <a:buChar char=""/>
            </a:pPr>
            <a:r>
              <a:rPr lang="it-IT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commercio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erviz</a:t>
            </a:r>
            <a:r>
              <a:rPr lang="en-GB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alloggio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 turismo(8 220)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 per gli affari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(13 780)</a:t>
            </a:r>
          </a:p>
          <a:p>
            <a:pPr marL="1255713" indent="-360363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servizi personali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(6 490)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2F0AC0-E43B-46A7-9DEF-53646871FC4E}"/>
              </a:ext>
            </a:extLst>
          </p:cNvPr>
          <p:cNvSpPr txBox="1"/>
          <p:nvPr/>
        </p:nvSpPr>
        <p:spPr>
          <a:xfrm>
            <a:off x="6820066" y="1973770"/>
            <a:ext cx="49075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latin typeface="+mj-lt"/>
              </a:rPr>
              <a:t>Il numero più grande di assunzioni sarà con un </a:t>
            </a:r>
            <a:r>
              <a:rPr lang="it-IT" dirty="0">
                <a:solidFill>
                  <a:srgbClr val="0070C0"/>
                </a:solidFill>
                <a:latin typeface="+mj-lt"/>
              </a:rPr>
              <a:t>contratto di lavoro</a:t>
            </a:r>
            <a:r>
              <a:rPr lang="it-IT" dirty="0">
                <a:latin typeface="+mj-lt"/>
              </a:rPr>
              <a:t>, poi </a:t>
            </a:r>
            <a:r>
              <a:rPr lang="it-IT" dirty="0">
                <a:solidFill>
                  <a:srgbClr val="00B050"/>
                </a:solidFill>
                <a:latin typeface="+mj-lt"/>
              </a:rPr>
              <a:t>lavoratori autonomi</a:t>
            </a:r>
            <a:r>
              <a:rPr lang="it-IT" dirty="0">
                <a:latin typeface="+mj-lt"/>
              </a:rPr>
              <a:t>, </a:t>
            </a:r>
            <a:r>
              <a:rPr lang="it-IT" dirty="0">
                <a:solidFill>
                  <a:srgbClr val="FF6600"/>
                </a:solidFill>
                <a:latin typeface="+mj-lt"/>
              </a:rPr>
              <a:t>lavoratori interinali </a:t>
            </a:r>
            <a:r>
              <a:rPr lang="it-IT" dirty="0">
                <a:latin typeface="+mj-lt"/>
              </a:rPr>
              <a:t>e alla fine il </a:t>
            </a:r>
            <a:r>
              <a:rPr lang="it-IT" dirty="0">
                <a:solidFill>
                  <a:srgbClr val="FFFF00"/>
                </a:solidFill>
                <a:latin typeface="+mj-lt"/>
              </a:rPr>
              <a:t>lavoro su base collaborativa</a:t>
            </a:r>
            <a:r>
              <a:rPr lang="it-IT" dirty="0">
                <a:latin typeface="+mj-lt"/>
              </a:rPr>
              <a:t>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35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D014EF-57E5-4684-8419-D79FA13C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327" y="3958188"/>
            <a:ext cx="9079346" cy="2710465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"/>
            </a:pPr>
            <a:r>
              <a:rPr lang="en-GB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The hardest-to-find candidates, due to a lack of applicants with the required qualifications, are:</a:t>
            </a:r>
            <a:endParaRPr lang="it-IT" sz="1800" u="sng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Electronic and IT engineering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Pharmaceutical chemistry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Chemistry, physics and information sciences graduates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Construction and environmental engineers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and communications specialists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 technologies for ‘made in Italy’ products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F7719E5-3E95-4D0D-9DF9-EB5F991E8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01742"/>
              </p:ext>
            </p:extLst>
          </p:nvPr>
        </p:nvGraphicFramePr>
        <p:xfrm>
          <a:off x="1999672" y="847178"/>
          <a:ext cx="8192655" cy="262236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70807">
                  <a:extLst>
                    <a:ext uri="{9D8B030D-6E8A-4147-A177-3AD203B41FA5}">
                      <a16:colId xmlns:a16="http://schemas.microsoft.com/office/drawing/2014/main" val="102554055"/>
                    </a:ext>
                  </a:extLst>
                </a:gridCol>
                <a:gridCol w="1921848">
                  <a:extLst>
                    <a:ext uri="{9D8B030D-6E8A-4147-A177-3AD203B41FA5}">
                      <a16:colId xmlns:a16="http://schemas.microsoft.com/office/drawing/2014/main" val="3572124532"/>
                    </a:ext>
                  </a:extLst>
                </a:gridCol>
              </a:tblGrid>
              <a:tr h="5103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JOB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EXPECTED INTAKE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extLst>
                  <a:ext uri="{0D108BD9-81ED-4DB2-BD59-A6C34878D82A}">
                    <a16:rowId xmlns:a16="http://schemas.microsoft.com/office/drawing/2014/main" val="3031595423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Cooks, waiters and similar occupations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3 740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9647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Sales staff and other personnel qualified in commercial activities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2 200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044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Operatives specialized in building and building maintenance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2 090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7598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Skilled workers and equipment operators in the food industry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2 150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3574"/>
                  </a:ext>
                </a:extLst>
              </a:tr>
              <a:tr h="42241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b="0" dirty="0">
                          <a:effectLst/>
                          <a:latin typeface="+mj-lt"/>
                        </a:rPr>
                        <a:t>Unskilled personnel in cleaning and other care services</a:t>
                      </a:r>
                      <a:endParaRPr lang="it-IT" sz="15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2 220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5586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3C4C24-1E70-4F03-A52A-4965EA99ED7A}"/>
              </a:ext>
            </a:extLst>
          </p:cNvPr>
          <p:cNvSpPr txBox="1"/>
          <p:nvPr/>
        </p:nvSpPr>
        <p:spPr>
          <a:xfrm>
            <a:off x="1556327" y="389545"/>
            <a:ext cx="57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en-GB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obs with the </a:t>
            </a:r>
            <a:r>
              <a:rPr lang="en-GB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highest expected recruitment are:</a:t>
            </a:r>
            <a:endParaRPr lang="en-GB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2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319A4C9-6CDD-4055-97E3-F4E57EF12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58502"/>
              </p:ext>
            </p:extLst>
          </p:nvPr>
        </p:nvGraphicFramePr>
        <p:xfrm>
          <a:off x="1857829" y="831933"/>
          <a:ext cx="8476342" cy="248194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665749">
                  <a:extLst>
                    <a:ext uri="{9D8B030D-6E8A-4147-A177-3AD203B41FA5}">
                      <a16:colId xmlns:a16="http://schemas.microsoft.com/office/drawing/2014/main" val="102554055"/>
                    </a:ext>
                  </a:extLst>
                </a:gridCol>
                <a:gridCol w="1810593">
                  <a:extLst>
                    <a:ext uri="{9D8B030D-6E8A-4147-A177-3AD203B41FA5}">
                      <a16:colId xmlns:a16="http://schemas.microsoft.com/office/drawing/2014/main" val="3572124532"/>
                    </a:ext>
                  </a:extLst>
                </a:gridCol>
              </a:tblGrid>
              <a:tr h="3997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LAVORI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ASSUNZIONI PREVISTE</a:t>
                      </a:r>
                      <a:endParaRPr lang="it-IT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/>
                </a:tc>
                <a:extLst>
                  <a:ext uri="{0D108BD9-81ED-4DB2-BD59-A6C34878D82A}">
                    <a16:rowId xmlns:a16="http://schemas.microsoft.com/office/drawing/2014/main" val="3031595423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noProof="0" dirty="0">
                          <a:effectLst/>
                          <a:latin typeface="+mj-lt"/>
                        </a:rPr>
                        <a:t>Cuochi, </a:t>
                      </a:r>
                      <a:r>
                        <a:rPr lang="it-IT" sz="1500" b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camerieri e</a:t>
                      </a:r>
                      <a:r>
                        <a:rPr lang="it-IT" sz="1500" b="0" noProof="0" dirty="0">
                          <a:effectLst/>
                          <a:latin typeface="+mj-lt"/>
                        </a:rPr>
                        <a:t> mestieri simili</a:t>
                      </a:r>
                      <a:endParaRPr lang="it-IT" sz="1500" b="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3 740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E8F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09647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Personale di vendita e altro personale qualificato in attività commerciali</a:t>
                      </a: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2 200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DD9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8044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Operatori specializzati in edilizia e manutenzioni edili</a:t>
                      </a: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2 090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7598"/>
                  </a:ext>
                </a:extLst>
              </a:tr>
              <a:tr h="39972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Operai specializzati e operatori di attrezzature nell'industria alimentare</a:t>
                      </a: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2 150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rgbClr val="F7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3574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 algn="l"/>
                      <a:r>
                        <a:rPr lang="it-IT" sz="15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Personale non qualificato nella pulizia e altri servizi di assistenza</a:t>
                      </a: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2 220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 anchor="ctr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5586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B5EDD5-0182-417B-923D-3E959CE641A6}"/>
              </a:ext>
            </a:extLst>
          </p:cNvPr>
          <p:cNvSpPr txBox="1"/>
          <p:nvPr/>
        </p:nvSpPr>
        <p:spPr>
          <a:xfrm>
            <a:off x="1556327" y="309090"/>
            <a:ext cx="652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I lavori con maggior aspettativa di assunzione sono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AD1D0C-9744-4B0F-B87D-DD5633B2472B}"/>
              </a:ext>
            </a:extLst>
          </p:cNvPr>
          <p:cNvSpPr txBox="1"/>
          <p:nvPr/>
        </p:nvSpPr>
        <p:spPr>
          <a:xfrm>
            <a:off x="1468581" y="3676684"/>
            <a:ext cx="9513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"/>
            </a:pPr>
            <a:r>
              <a:rPr lang="it-IT" sz="1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candidati più difficili da trovare, a causa della mancanza di candidati con le qualifiche richieste, sono: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ingegneria elettronica e informatica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chimica farmaceutica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Laureati in chimica, fisica e scienze dell'informazione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Ingegneri edili e ambientali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Specialisti in informatica e comunicazione</a:t>
            </a:r>
          </a:p>
          <a:p>
            <a:pPr marL="989013" lvl="0" indent="-342900" fontAlgn="base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Nuove tecnologie per i prodotti "made in </a:t>
            </a:r>
            <a:r>
              <a:rPr lang="it-IT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it-IT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en-GB" sz="1800" u="sng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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44786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4E8"/>
      </a:lt2>
      <a:accent1>
        <a:srgbClr val="B09F7E"/>
      </a:accent1>
      <a:accent2>
        <a:srgbClr val="BA8D7F"/>
      </a:accent2>
      <a:accent3>
        <a:srgbClr val="C4929B"/>
      </a:accent3>
      <a:accent4>
        <a:srgbClr val="BA7FA2"/>
      </a:accent4>
      <a:accent5>
        <a:srgbClr val="C28FC2"/>
      </a:accent5>
      <a:accent6>
        <a:srgbClr val="A17FBA"/>
      </a:accent6>
      <a:hlink>
        <a:srgbClr val="6981AE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1455</Words>
  <Application>Microsoft Office PowerPoint</Application>
  <PresentationFormat>Widescreen</PresentationFormat>
  <Paragraphs>265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Avenir Next LT Pro Light</vt:lpstr>
      <vt:lpstr>Calibri Light</vt:lpstr>
      <vt:lpstr>Rockwell Nova Light</vt:lpstr>
      <vt:lpstr>Wingdings</vt:lpstr>
      <vt:lpstr>LeafVTI</vt:lpstr>
      <vt:lpstr>CAMPANIA employment status (situazione occupazionale)</vt:lpstr>
      <vt:lpstr>Presentazione standard di PowerPoint</vt:lpstr>
      <vt:lpstr>Presentazione standard di PowerPoint</vt:lpstr>
      <vt:lpstr>SHORT OVERVIEW OF THE LABOUR MARKET</vt:lpstr>
      <vt:lpstr>BREVE PANORAMICA DEL MERCATO DEL LAVORO </vt:lpstr>
      <vt:lpstr>AVAILABLE JOBs</vt:lpstr>
      <vt:lpstr>LAVORI DISPONIBILI</vt:lpstr>
      <vt:lpstr>Presentazione standard di PowerPoint</vt:lpstr>
      <vt:lpstr>Presentazione standard di PowerPoint</vt:lpstr>
      <vt:lpstr>AVAILABLE WORKERS</vt:lpstr>
      <vt:lpstr>LAVORATORI DISPONIBILI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CAMPANIA</dc:title>
  <dc:creator>Samantha Nardella</dc:creator>
  <cp:lastModifiedBy>Samantha Nardella</cp:lastModifiedBy>
  <cp:revision>62</cp:revision>
  <dcterms:created xsi:type="dcterms:W3CDTF">2021-01-11T12:02:46Z</dcterms:created>
  <dcterms:modified xsi:type="dcterms:W3CDTF">2021-01-24T16:14:50Z</dcterms:modified>
</cp:coreProperties>
</file>