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1524000" y="1122362"/>
            <a:ext cx="9144000" cy="2387601"/>
          </a:xfrm>
          <a:prstGeom prst="rect">
            <a:avLst/>
          </a:prstGeom>
        </p:spPr>
        <p:txBody>
          <a:bodyPr anchor="b"/>
          <a:lstStyle>
            <a:lvl1pPr algn="ctr">
              <a:defRPr sz="6000"/>
            </a:lvl1pPr>
          </a:lstStyle>
          <a:p>
            <a:pPr/>
            <a:r>
              <a:t>Titolo Testo</a:t>
            </a:r>
          </a:p>
        </p:txBody>
      </p:sp>
      <p:sp>
        <p:nvSpPr>
          <p:cNvPr id="12" name="Corpo livello uno…"/>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92" name="Titolo Testo"/>
          <p:cNvSpPr txBox="1"/>
          <p:nvPr>
            <p:ph type="title"/>
          </p:nvPr>
        </p:nvSpPr>
        <p:spPr>
          <a:prstGeom prst="rect">
            <a:avLst/>
          </a:prstGeom>
        </p:spPr>
        <p:txBody>
          <a:bodyPr/>
          <a:lstStyle/>
          <a:p>
            <a:pPr/>
            <a:r>
              <a:t>Titolo Testo</a:t>
            </a:r>
          </a:p>
        </p:txBody>
      </p:sp>
      <p:sp>
        <p:nvSpPr>
          <p:cNvPr id="9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olo e testo verticale">
    <p:spTree>
      <p:nvGrpSpPr>
        <p:cNvPr id="1" name=""/>
        <p:cNvGrpSpPr/>
        <p:nvPr/>
      </p:nvGrpSpPr>
      <p:grpSpPr>
        <a:xfrm>
          <a:off x="0" y="0"/>
          <a:ext cx="0" cy="0"/>
          <a:chOff x="0" y="0"/>
          <a:chExt cx="0" cy="0"/>
        </a:xfrm>
      </p:grpSpPr>
      <p:sp>
        <p:nvSpPr>
          <p:cNvPr id="101" name="Titolo Testo"/>
          <p:cNvSpPr txBox="1"/>
          <p:nvPr>
            <p:ph type="title"/>
          </p:nvPr>
        </p:nvSpPr>
        <p:spPr>
          <a:xfrm>
            <a:off x="8724900" y="365125"/>
            <a:ext cx="2628900" cy="5811838"/>
          </a:xfrm>
          <a:prstGeom prst="rect">
            <a:avLst/>
          </a:prstGeom>
        </p:spPr>
        <p:txBody>
          <a:bodyPr/>
          <a:lstStyle/>
          <a:p>
            <a:pPr/>
            <a:r>
              <a:t>Titolo Testo</a:t>
            </a:r>
          </a:p>
        </p:txBody>
      </p:sp>
      <p:sp>
        <p:nvSpPr>
          <p:cNvPr id="102" name="Corpo livello uno…"/>
          <p:cNvSpPr txBox="1"/>
          <p:nvPr>
            <p:ph type="body" idx="1"/>
          </p:nvPr>
        </p:nvSpPr>
        <p:spPr>
          <a:xfrm>
            <a:off x="838200" y="365125"/>
            <a:ext cx="7734300" cy="5811838"/>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831850" y="1709738"/>
            <a:ext cx="10515600" cy="2852737"/>
          </a:xfrm>
          <a:prstGeom prst="rect">
            <a:avLst/>
          </a:prstGeom>
        </p:spPr>
        <p:txBody>
          <a:bodyPr anchor="b"/>
          <a:lstStyle>
            <a:lvl1pPr>
              <a:defRPr sz="6000"/>
            </a:lvl1pPr>
          </a:lstStyle>
          <a:p>
            <a:pPr/>
            <a:r>
              <a:t>Titolo Testo</a:t>
            </a:r>
          </a:p>
        </p:txBody>
      </p:sp>
      <p:sp>
        <p:nvSpPr>
          <p:cNvPr id="30" name="Corpo livello uno…"/>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838200" y="1825625"/>
            <a:ext cx="5181600" cy="4351338"/>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839787" y="365125"/>
            <a:ext cx="10515601" cy="1325563"/>
          </a:xfrm>
          <a:prstGeom prst="rect">
            <a:avLst/>
          </a:prstGeom>
        </p:spPr>
        <p:txBody>
          <a:bodyPr/>
          <a:lstStyle/>
          <a:p>
            <a:pPr/>
            <a:r>
              <a:t>Titolo Testo</a:t>
            </a:r>
          </a:p>
        </p:txBody>
      </p:sp>
      <p:sp>
        <p:nvSpPr>
          <p:cNvPr id="48" name="Corpo livello uno…"/>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839787" y="457200"/>
            <a:ext cx="3932239" cy="1600200"/>
          </a:xfrm>
          <a:prstGeom prst="rect">
            <a:avLst/>
          </a:prstGeom>
        </p:spPr>
        <p:txBody>
          <a:bodyPr anchor="b"/>
          <a:lstStyle>
            <a:lvl1pPr>
              <a:defRPr sz="3200"/>
            </a:lvl1pPr>
          </a:lstStyle>
          <a:p>
            <a:pPr/>
            <a:r>
              <a:t>Titolo Testo</a:t>
            </a:r>
          </a:p>
        </p:txBody>
      </p:sp>
      <p:sp>
        <p:nvSpPr>
          <p:cNvPr id="73" name="Corpo livello uno…"/>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839787" y="457200"/>
            <a:ext cx="3932239" cy="1600200"/>
          </a:xfrm>
          <a:prstGeom prst="rect">
            <a:avLst/>
          </a:prstGeom>
        </p:spPr>
        <p:txBody>
          <a:bodyPr anchor="b"/>
          <a:lstStyle>
            <a:lvl1pPr>
              <a:defRPr sz="3200"/>
            </a:lvl1pPr>
          </a:lstStyle>
          <a:p>
            <a:pPr/>
            <a:r>
              <a:t>Titolo Testo</a:t>
            </a:r>
          </a:p>
        </p:txBody>
      </p:sp>
      <p:sp>
        <p:nvSpPr>
          <p:cNvPr id="83" name="Segnaposto immagine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Corpo livello uno…"/>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F66FF"/>
            </a:gs>
            <a:gs pos="100000">
              <a:srgbClr val="FFCCFF"/>
            </a:gs>
          </a:gsLst>
          <a:path path="circle">
            <a:fillToRect l="50000" t="50000" r="50000" b="50000"/>
          </a:path>
        </a:gradFill>
      </p:bgPr>
    </p:bg>
    <p:spTree>
      <p:nvGrpSpPr>
        <p:cNvPr id="1" name=""/>
        <p:cNvGrpSpPr/>
        <p:nvPr/>
      </p:nvGrpSpPr>
      <p:grpSpPr>
        <a:xfrm>
          <a:off x="0" y="0"/>
          <a:ext cx="0" cy="0"/>
          <a:chOff x="0" y="0"/>
          <a:chExt cx="0" cy="0"/>
        </a:xfrm>
      </p:grpSpPr>
      <p:sp>
        <p:nvSpPr>
          <p:cNvPr id="2" name="Titolo Test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Titolo Testo</a:t>
            </a:r>
          </a:p>
        </p:txBody>
      </p:sp>
      <p:sp>
        <p:nvSpPr>
          <p:cNvPr id="3" name="Corpo livello uno…"/>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nesty.org/en" TargetMode="External"/><Relationship Id="rId3" Type="http://schemas.openxmlformats.org/officeDocument/2006/relationships/hyperlink" Target="http://www.humanrights.com/what-are-human-rights/violations-of-human-rights/article-3.html" TargetMode="External"/><Relationship Id="rId4" Type="http://schemas.openxmlformats.org/officeDocument/2006/relationships/hyperlink" Target="http://www.hrw.org/" TargetMode="External"/><Relationship Id="rId5" Type="http://schemas.openxmlformats.org/officeDocument/2006/relationships/hyperlink" Target="http://www.un.org/en/documents/udhr/index.shtml" TargetMode="External"/><Relationship Id="rId6" Type="http://schemas.openxmlformats.org/officeDocument/2006/relationships/hyperlink" Target="https://it.wikipedia.org/wiki/Malala_Yousafzai"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olo 1"/>
          <p:cNvSpPr txBox="1"/>
          <p:nvPr>
            <p:ph type="ctrTitle"/>
          </p:nvPr>
        </p:nvSpPr>
        <p:spPr>
          <a:xfrm>
            <a:off x="670012" y="575067"/>
            <a:ext cx="11044548" cy="2655649"/>
          </a:xfrm>
          <a:prstGeom prst="rect">
            <a:avLst/>
          </a:prstGeom>
        </p:spPr>
        <p:txBody>
          <a:bodyPr/>
          <a:lstStyle/>
          <a:p>
            <a:pPr>
              <a:lnSpc>
                <a:spcPct val="120000"/>
              </a:lnSpc>
              <a:spcBef>
                <a:spcPts val="1200"/>
              </a:spcBef>
              <a:defRPr b="1" i="1" sz="4400">
                <a:solidFill>
                  <a:srgbClr val="5A3876"/>
                </a:solidFill>
                <a:latin typeface="+mj-lt"/>
                <a:ea typeface="+mj-ea"/>
                <a:cs typeface="+mj-cs"/>
                <a:sym typeface="Calibri"/>
              </a:defRPr>
            </a:pPr>
            <a:r>
              <a:t>Article 26 : “Right to education”</a:t>
            </a:r>
            <a:br/>
            <a:r>
              <a:rPr b="0" sz="2800">
                <a:solidFill>
                  <a:srgbClr val="864494"/>
                </a:solidFill>
              </a:rPr>
              <a:t>Group composed by Jodie Fabbro, Sara Buiatti, Luna Corbatto e Sonia Di Feola.</a:t>
            </a:r>
            <a:br>
              <a:rPr b="0" sz="2800">
                <a:solidFill>
                  <a:srgbClr val="864494"/>
                </a:solidFill>
              </a:rPr>
            </a:br>
          </a:p>
        </p:txBody>
      </p:sp>
      <p:pic>
        <p:nvPicPr>
          <p:cNvPr id="113" name="Immagine3" descr="Immagine3"/>
          <p:cNvPicPr>
            <a:picLocks noChangeAspect="1"/>
          </p:cNvPicPr>
          <p:nvPr/>
        </p:nvPicPr>
        <p:blipFill>
          <a:blip r:embed="rId2">
            <a:extLst/>
          </a:blip>
          <a:stretch>
            <a:fillRect/>
          </a:stretch>
        </p:blipFill>
        <p:spPr>
          <a:xfrm>
            <a:off x="3096683" y="3069917"/>
            <a:ext cx="6191206" cy="325953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ctangle 2"/>
          <p:cNvSpPr txBox="1"/>
          <p:nvPr/>
        </p:nvSpPr>
        <p:spPr>
          <a:xfrm>
            <a:off x="616224" y="582316"/>
            <a:ext cx="11079247" cy="13868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1" i="1" sz="4400">
                <a:solidFill>
                  <a:srgbClr val="5A3876"/>
                </a:solidFill>
              </a:defRPr>
            </a:pPr>
            <a:r>
              <a:t>We chose to analyze 26th Article of Universal Declaration of Human Rights</a:t>
            </a:r>
            <a:r>
              <a:rPr b="0" sz="2400">
                <a:solidFill>
                  <a:srgbClr val="1B1B1B"/>
                </a:solidFill>
              </a:rPr>
              <a:t>.</a:t>
            </a:r>
          </a:p>
        </p:txBody>
      </p:sp>
      <p:pic>
        <p:nvPicPr>
          <p:cNvPr id="116" name="Immagine1" descr="Immagine1"/>
          <p:cNvPicPr>
            <a:picLocks noChangeAspect="1"/>
          </p:cNvPicPr>
          <p:nvPr/>
        </p:nvPicPr>
        <p:blipFill>
          <a:blip r:embed="rId2">
            <a:extLst/>
          </a:blip>
          <a:stretch>
            <a:fillRect/>
          </a:stretch>
        </p:blipFill>
        <p:spPr>
          <a:xfrm>
            <a:off x="6641810" y="3200400"/>
            <a:ext cx="4938295" cy="3035469"/>
          </a:xfrm>
          <a:prstGeom prst="rect">
            <a:avLst/>
          </a:prstGeom>
          <a:ln w="12700">
            <a:miter lim="400000"/>
          </a:ln>
        </p:spPr>
      </p:pic>
      <p:sp>
        <p:nvSpPr>
          <p:cNvPr id="117" name="Rectangle 3"/>
          <p:cNvSpPr txBox="1"/>
          <p:nvPr/>
        </p:nvSpPr>
        <p:spPr>
          <a:xfrm>
            <a:off x="616225" y="2339131"/>
            <a:ext cx="10032111" cy="13487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i="1" sz="2900">
                <a:solidFill>
                  <a:srgbClr val="1B1B1B"/>
                </a:solidFill>
              </a:defRPr>
            </a:lvl1pPr>
          </a:lstStyle>
          <a:p>
            <a:pPr/>
            <a:r>
              <a:t>The article explains how education should be open to everyone.</a:t>
            </a:r>
          </a:p>
        </p:txBody>
      </p:sp>
      <p:sp>
        <p:nvSpPr>
          <p:cNvPr id="118" name="CasellaDiTesto 7"/>
          <p:cNvSpPr txBox="1"/>
          <p:nvPr/>
        </p:nvSpPr>
        <p:spPr>
          <a:xfrm>
            <a:off x="611895" y="3909105"/>
            <a:ext cx="6096001"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2900">
                <a:solidFill>
                  <a:srgbClr val="1B1B1B"/>
                </a:solidFill>
              </a:defRPr>
            </a:lvl1pPr>
          </a:lstStyle>
          <a:p>
            <a:pPr/>
            <a:r>
              <a:t>The UN might have taken the choice to add this right because ‘till now many children aren’t allowed to go to school.</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olo 1"/>
          <p:cNvSpPr txBox="1"/>
          <p:nvPr>
            <p:ph type="title"/>
          </p:nvPr>
        </p:nvSpPr>
        <p:spPr>
          <a:prstGeom prst="rect">
            <a:avLst/>
          </a:prstGeom>
        </p:spPr>
        <p:txBody>
          <a:bodyPr/>
          <a:lstStyle/>
          <a:p>
            <a:pPr algn="ctr" defTabSz="859536">
              <a:defRPr b="1" i="1" sz="4136">
                <a:solidFill>
                  <a:srgbClr val="5A3876"/>
                </a:solidFill>
                <a:latin typeface="+mj-lt"/>
                <a:ea typeface="+mj-ea"/>
                <a:cs typeface="+mj-cs"/>
                <a:sym typeface="Calibri"/>
              </a:defRPr>
            </a:pPr>
            <a:r>
              <a:t> The ways in which the article is violated</a:t>
            </a:r>
            <a:br/>
          </a:p>
        </p:txBody>
      </p:sp>
      <p:sp>
        <p:nvSpPr>
          <p:cNvPr id="121" name="Segnaposto contenuto 2"/>
          <p:cNvSpPr txBox="1"/>
          <p:nvPr>
            <p:ph type="body" idx="1"/>
          </p:nvPr>
        </p:nvSpPr>
        <p:spPr>
          <a:xfrm>
            <a:off x="507064" y="1376935"/>
            <a:ext cx="11353244" cy="5014889"/>
          </a:xfrm>
          <a:prstGeom prst="rect">
            <a:avLst/>
          </a:prstGeom>
        </p:spPr>
        <p:txBody>
          <a:bodyPr/>
          <a:lstStyle/>
          <a:p>
            <a:pPr>
              <a:lnSpc>
                <a:spcPct val="115000"/>
              </a:lnSpc>
              <a:defRPr i="1" sz="2400" u="sng">
                <a:solidFill>
                  <a:srgbClr val="5A3876"/>
                </a:solidFill>
              </a:defRPr>
            </a:pPr>
            <a:r>
              <a:t>G</a:t>
            </a:r>
            <a:r>
              <a:rPr b="1"/>
              <a:t>ender differences</a:t>
            </a:r>
            <a:r>
              <a:t>:</a:t>
            </a:r>
            <a:r>
              <a:rPr u="none">
                <a:solidFill>
                  <a:srgbClr val="76246F"/>
                </a:solidFill>
              </a:rPr>
              <a:t> </a:t>
            </a:r>
            <a:r>
              <a:rPr u="none">
                <a:solidFill>
                  <a:srgbClr val="1B1B1B"/>
                </a:solidFill>
              </a:rPr>
              <a:t>often within gender differences there are countries where girls do not have the opportunity to receive an education and are obligated to learn to perform domestic functions and to care for family members.  </a:t>
            </a:r>
            <a:endParaRPr>
              <a:latin typeface="Liberation Serif"/>
              <a:ea typeface="Liberation Serif"/>
              <a:cs typeface="Liberation Serif"/>
              <a:sym typeface="Liberation Serif"/>
            </a:endParaRPr>
          </a:p>
          <a:p>
            <a:pPr>
              <a:lnSpc>
                <a:spcPct val="115000"/>
              </a:lnSpc>
              <a:defRPr i="1" sz="2400" u="sng">
                <a:solidFill>
                  <a:srgbClr val="5A3876"/>
                </a:solidFill>
              </a:defRPr>
            </a:pPr>
            <a:r>
              <a:rPr b="1">
                <a:latin typeface="Liberation Serif"/>
                <a:ea typeface="Liberation Serif"/>
                <a:cs typeface="Liberation Serif"/>
                <a:sym typeface="Liberation Serif"/>
              </a:rPr>
              <a:t>W</a:t>
            </a:r>
            <a:r>
              <a:rPr b="1"/>
              <a:t>ar and poverty:</a:t>
            </a:r>
            <a:r>
              <a:rPr u="none">
                <a:solidFill>
                  <a:srgbClr val="864494"/>
                </a:solidFill>
              </a:rPr>
              <a:t> </a:t>
            </a:r>
            <a:r>
              <a:rPr u="none">
                <a:solidFill>
                  <a:srgbClr val="76246F"/>
                </a:solidFill>
              </a:rPr>
              <a:t> </a:t>
            </a:r>
            <a:r>
              <a:rPr u="none">
                <a:solidFill>
                  <a:srgbClr val="1B1B1B"/>
                </a:solidFill>
              </a:rPr>
              <a:t>some children cannot go to school and learn because they live in a country where there are war and poverty and therefore they are forced to fight.</a:t>
            </a:r>
            <a:endParaRPr>
              <a:latin typeface="Liberation Serif"/>
              <a:ea typeface="Liberation Serif"/>
              <a:cs typeface="Liberation Serif"/>
              <a:sym typeface="Liberation Serif"/>
            </a:endParaRPr>
          </a:p>
          <a:p>
            <a:pPr>
              <a:lnSpc>
                <a:spcPct val="115000"/>
              </a:lnSpc>
              <a:defRPr i="1" sz="2400" u="sng">
                <a:solidFill>
                  <a:srgbClr val="5A3876"/>
                </a:solidFill>
              </a:defRPr>
            </a:pPr>
            <a:r>
              <a:rPr b="1">
                <a:latin typeface="Liberation Serif"/>
                <a:ea typeface="Liberation Serif"/>
                <a:cs typeface="Liberation Serif"/>
                <a:sym typeface="Liberation Serif"/>
              </a:rPr>
              <a:t>C</a:t>
            </a:r>
            <a:r>
              <a:rPr b="1"/>
              <a:t>hild labour:</a:t>
            </a:r>
            <a:r>
              <a:rPr b="1" u="none"/>
              <a:t> </a:t>
            </a:r>
            <a:r>
              <a:rPr u="none"/>
              <a:t> </a:t>
            </a:r>
            <a:r>
              <a:rPr u="none">
                <a:solidFill>
                  <a:srgbClr val="1B1B1B"/>
                </a:solidFill>
              </a:rPr>
              <a:t>often in many countries we are faced with child exploitation. Families who are forced to face poverty alone, because they do not receive any help from the State, they must ask for help from every family member, even the youngest.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olo 1"/>
          <p:cNvSpPr txBox="1"/>
          <p:nvPr>
            <p:ph type="title"/>
          </p:nvPr>
        </p:nvSpPr>
        <p:spPr>
          <a:xfrm>
            <a:off x="838200" y="268831"/>
            <a:ext cx="10515600" cy="911041"/>
          </a:xfrm>
          <a:prstGeom prst="rect">
            <a:avLst/>
          </a:prstGeom>
        </p:spPr>
        <p:txBody>
          <a:bodyPr/>
          <a:lstStyle>
            <a:lvl1pPr algn="ctr">
              <a:defRPr b="1" i="1" sz="5000">
                <a:solidFill>
                  <a:srgbClr val="5A3876"/>
                </a:solidFill>
                <a:latin typeface="+mj-lt"/>
                <a:ea typeface="+mj-ea"/>
                <a:cs typeface="+mj-cs"/>
                <a:sym typeface="Calibri"/>
              </a:defRPr>
            </a:lvl1pPr>
          </a:lstStyle>
          <a:p>
            <a:pPr/>
            <a:r>
              <a:t>Malala</a:t>
            </a:r>
          </a:p>
        </p:txBody>
      </p:sp>
      <p:sp>
        <p:nvSpPr>
          <p:cNvPr id="124" name="Segnaposto contenuto 2"/>
          <p:cNvSpPr txBox="1"/>
          <p:nvPr>
            <p:ph type="body" idx="1"/>
          </p:nvPr>
        </p:nvSpPr>
        <p:spPr>
          <a:xfrm>
            <a:off x="486696" y="1201044"/>
            <a:ext cx="7661710" cy="5081991"/>
          </a:xfrm>
          <a:prstGeom prst="rect">
            <a:avLst/>
          </a:prstGeom>
        </p:spPr>
        <p:txBody>
          <a:bodyPr/>
          <a:lstStyle/>
          <a:p>
            <a:pPr marL="0" indent="0" defTabSz="868680">
              <a:spcBef>
                <a:spcPts val="900"/>
              </a:spcBef>
              <a:buSzTx/>
              <a:buNone/>
              <a:defRPr i="1" sz="2280">
                <a:solidFill>
                  <a:srgbClr val="1B1B1B"/>
                </a:solidFill>
              </a:defRPr>
            </a:pPr>
            <a:r>
              <a:t>Malala is a 23 year old Pakistani activist for the right to education.</a:t>
            </a:r>
            <a:br/>
            <a:r>
              <a:t>She was born in the North of Pakistan where the Taliban forbade the right to education and civil rights in general to all the women.</a:t>
            </a:r>
            <a:br/>
            <a:br/>
            <a:r>
              <a:t>She became a victim of a Taliban’s attack, because of the blog that she created on the Internet where she reported all the injustices and all her experiences that she lived.</a:t>
            </a:r>
            <a:br/>
            <a:br/>
            <a:r>
              <a:t>After she emigrated in Europe she was able to study and she started to talk about all the experiences she has lived to all the world.</a:t>
            </a:r>
            <a:br/>
            <a:r>
              <a:t>For all her commitment she has been rewarded with the Nobel prize for peace in 2014 and Sakharov Prize for the freedom of thought in 2013.</a:t>
            </a:r>
          </a:p>
        </p:txBody>
      </p:sp>
      <p:pic>
        <p:nvPicPr>
          <p:cNvPr id="125" name="Immagine2" descr="Immagine2"/>
          <p:cNvPicPr>
            <a:picLocks noChangeAspect="1"/>
          </p:cNvPicPr>
          <p:nvPr/>
        </p:nvPicPr>
        <p:blipFill>
          <a:blip r:embed="rId2">
            <a:extLst/>
          </a:blip>
          <a:stretch>
            <a:fillRect/>
          </a:stretch>
        </p:blipFill>
        <p:spPr>
          <a:xfrm>
            <a:off x="8225209" y="2207748"/>
            <a:ext cx="3842993" cy="24425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olo 1"/>
          <p:cNvSpPr txBox="1"/>
          <p:nvPr>
            <p:ph type="title"/>
          </p:nvPr>
        </p:nvSpPr>
        <p:spPr>
          <a:xfrm>
            <a:off x="425893" y="316814"/>
            <a:ext cx="11340214" cy="1586175"/>
          </a:xfrm>
          <a:prstGeom prst="rect">
            <a:avLst/>
          </a:prstGeom>
        </p:spPr>
        <p:txBody>
          <a:bodyPr/>
          <a:lstStyle/>
          <a:p>
            <a:pPr algn="ctr" defTabSz="795527">
              <a:defRPr b="1" i="1" sz="3654">
                <a:solidFill>
                  <a:srgbClr val="5A3876"/>
                </a:solidFill>
                <a:latin typeface="+mj-lt"/>
                <a:ea typeface="+mj-ea"/>
                <a:cs typeface="+mj-cs"/>
                <a:sym typeface="Calibri"/>
              </a:defRPr>
            </a:pPr>
            <a:r>
              <a:t>How we can ensure that the article is not violated here and worldwide</a:t>
            </a:r>
            <a:br/>
          </a:p>
        </p:txBody>
      </p:sp>
      <p:sp>
        <p:nvSpPr>
          <p:cNvPr id="128" name="Segnaposto contenuto 2"/>
          <p:cNvSpPr txBox="1"/>
          <p:nvPr>
            <p:ph type="body" idx="1"/>
          </p:nvPr>
        </p:nvSpPr>
        <p:spPr>
          <a:xfrm>
            <a:off x="533885" y="1563459"/>
            <a:ext cx="11340214" cy="4596718"/>
          </a:xfrm>
          <a:prstGeom prst="rect">
            <a:avLst/>
          </a:prstGeom>
        </p:spPr>
        <p:txBody>
          <a:bodyPr/>
          <a:lstStyle/>
          <a:p>
            <a:pPr marL="0" indent="0">
              <a:lnSpc>
                <a:spcPct val="120000"/>
              </a:lnSpc>
              <a:buSzTx/>
              <a:buNone/>
              <a:defRPr i="1" sz="2400">
                <a:solidFill>
                  <a:srgbClr val="1B1B1B"/>
                </a:solidFill>
              </a:defRPr>
            </a:pPr>
            <a:r>
              <a:t>In the world there might be a teenager like me who can’t go to school, who has dreams like mine, and the thought that a girl or boy is forced to fight or work instead of studying and creating a future for themselves is crazy.</a:t>
            </a:r>
          </a:p>
          <a:p>
            <a:pPr marL="0" indent="0">
              <a:lnSpc>
                <a:spcPct val="120000"/>
              </a:lnSpc>
              <a:buSzTx/>
              <a:buNone/>
              <a:defRPr i="1" sz="2400">
                <a:solidFill>
                  <a:srgbClr val="1B1B1B"/>
                </a:solidFill>
              </a:defRPr>
            </a:pPr>
          </a:p>
          <a:p>
            <a:pPr marL="0" indent="0">
              <a:buSzTx/>
              <a:buNone/>
              <a:defRPr i="1" sz="2400">
                <a:solidFill>
                  <a:srgbClr val="1B1B1B"/>
                </a:solidFill>
              </a:defRPr>
            </a:pPr>
            <a:r>
              <a:t>Because of that, we, who are the future </a:t>
            </a:r>
          </a:p>
          <a:p>
            <a:pPr marL="0" indent="0">
              <a:buSzTx/>
              <a:buNone/>
              <a:defRPr i="1" sz="2400">
                <a:solidFill>
                  <a:srgbClr val="1B1B1B"/>
                </a:solidFill>
              </a:defRPr>
            </a:pPr>
            <a:r>
              <a:t>generation, should share their stories,</a:t>
            </a:r>
          </a:p>
          <a:p>
            <a:pPr marL="0" indent="0">
              <a:buSzTx/>
              <a:buNone/>
              <a:defRPr i="1" sz="2400">
                <a:solidFill>
                  <a:srgbClr val="1B1B1B"/>
                </a:solidFill>
              </a:defRPr>
            </a:pPr>
            <a:r>
              <a:t>just like Malala did, to support those</a:t>
            </a:r>
          </a:p>
          <a:p>
            <a:pPr marL="0" indent="0">
              <a:buSzTx/>
              <a:buNone/>
              <a:defRPr i="1" sz="2400">
                <a:solidFill>
                  <a:srgbClr val="1B1B1B"/>
                </a:solidFill>
              </a:defRPr>
            </a:pPr>
            <a:r>
              <a:t>children, teenagers, families who aren’t</a:t>
            </a:r>
          </a:p>
          <a:p>
            <a:pPr marL="0" indent="0">
              <a:buSzTx/>
              <a:buNone/>
              <a:defRPr i="1" sz="2400">
                <a:solidFill>
                  <a:srgbClr val="1B1B1B"/>
                </a:solidFill>
              </a:defRPr>
            </a:pPr>
            <a:r>
              <a:t>lucky as we are.</a:t>
            </a:r>
          </a:p>
        </p:txBody>
      </p:sp>
      <p:pic>
        <p:nvPicPr>
          <p:cNvPr id="129" name="Immagine4" descr="Immagine4"/>
          <p:cNvPicPr>
            <a:picLocks noChangeAspect="1"/>
          </p:cNvPicPr>
          <p:nvPr/>
        </p:nvPicPr>
        <p:blipFill>
          <a:blip r:embed="rId2">
            <a:extLst/>
          </a:blip>
          <a:stretch>
            <a:fillRect/>
          </a:stretch>
        </p:blipFill>
        <p:spPr>
          <a:xfrm>
            <a:off x="7072059" y="3120020"/>
            <a:ext cx="4003196" cy="33010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olo 1"/>
          <p:cNvSpPr txBox="1"/>
          <p:nvPr>
            <p:ph type="title"/>
          </p:nvPr>
        </p:nvSpPr>
        <p:spPr>
          <a:xfrm>
            <a:off x="838200" y="829657"/>
            <a:ext cx="10515600" cy="1325564"/>
          </a:xfrm>
          <a:prstGeom prst="rect">
            <a:avLst/>
          </a:prstGeom>
        </p:spPr>
        <p:txBody>
          <a:bodyPr/>
          <a:lstStyle/>
          <a:p>
            <a:pPr algn="ctr" defTabSz="832104">
              <a:defRPr b="1" i="1" sz="3640">
                <a:solidFill>
                  <a:srgbClr val="5A3876"/>
                </a:solidFill>
                <a:latin typeface="+mj-lt"/>
                <a:ea typeface="+mj-ea"/>
                <a:cs typeface="+mj-cs"/>
                <a:sym typeface="Calibri"/>
              </a:defRPr>
            </a:pPr>
            <a:r>
              <a:t>Links that helped us to write our presentation:</a:t>
            </a:r>
            <a:br/>
          </a:p>
        </p:txBody>
      </p:sp>
      <p:sp>
        <p:nvSpPr>
          <p:cNvPr id="132" name="Segnaposto contenuto 2"/>
          <p:cNvSpPr txBox="1"/>
          <p:nvPr>
            <p:ph type="body" sz="half" idx="1"/>
          </p:nvPr>
        </p:nvSpPr>
        <p:spPr>
          <a:xfrm>
            <a:off x="3295965" y="2028858"/>
            <a:ext cx="5600070" cy="4351339"/>
          </a:xfrm>
          <a:prstGeom prst="rect">
            <a:avLst/>
          </a:prstGeom>
        </p:spPr>
        <p:txBody>
          <a:bodyPr/>
          <a:lstStyle/>
          <a:p>
            <a:pPr marL="228599" indent="-228599">
              <a:defRPr sz="3000">
                <a:solidFill>
                  <a:srgbClr val="1155CC"/>
                </a:solidFill>
                <a:latin typeface="Arial, Helvetica, sans-serif"/>
                <a:ea typeface="Arial, Helvetica, sans-serif"/>
                <a:cs typeface="Arial, Helvetica, sans-serif"/>
                <a:sym typeface="Arial, Helvetica, sans-serif"/>
              </a:defRPr>
            </a:pPr>
            <a:r>
              <a:rPr u="sng">
                <a:solidFill>
                  <a:srgbClr val="0563C1"/>
                </a:solidFill>
                <a:uFill>
                  <a:solidFill>
                    <a:srgbClr val="0563C1"/>
                  </a:solidFill>
                </a:uFill>
                <a:hlinkClick r:id="rId2" invalidUrl="" action="" tgtFrame="" tooltip="" history="1" highlightClick="0" endSnd="0"/>
              </a:rPr>
              <a:t>http://www.amnesty.org/en</a:t>
            </a:r>
            <a:endParaRPr>
              <a:latin typeface="Liberation Serif"/>
              <a:ea typeface="Liberation Serif"/>
              <a:cs typeface="Liberation Serif"/>
              <a:sym typeface="Liberation Serif"/>
            </a:endParaRPr>
          </a:p>
          <a:p>
            <a:pPr marL="228599" indent="-228599">
              <a:defRPr sz="3000">
                <a:solidFill>
                  <a:srgbClr val="1155CC"/>
                </a:solidFill>
                <a:latin typeface="Arial, Helvetica, sans-serif"/>
                <a:ea typeface="Arial, Helvetica, sans-serif"/>
                <a:cs typeface="Arial, Helvetica, sans-serif"/>
                <a:sym typeface="Arial, Helvetica, sans-serif"/>
              </a:defRPr>
            </a:pPr>
            <a:r>
              <a:rPr u="sng">
                <a:solidFill>
                  <a:srgbClr val="0563C1"/>
                </a:solidFill>
                <a:uFill>
                  <a:solidFill>
                    <a:srgbClr val="0563C1"/>
                  </a:solidFill>
                </a:uFill>
                <a:hlinkClick r:id="rId3" invalidUrl="" action="" tgtFrame="" tooltip="" history="1" highlightClick="0" endSnd="0"/>
              </a:rPr>
              <a:t>http://www.humanrights.com/</a:t>
            </a:r>
          </a:p>
          <a:p>
            <a:pPr marL="228599" indent="-228599">
              <a:defRPr sz="3000">
                <a:solidFill>
                  <a:srgbClr val="1155CC"/>
                </a:solidFill>
                <a:latin typeface="Arial, Helvetica, sans-serif"/>
                <a:ea typeface="Arial, Helvetica, sans-serif"/>
                <a:cs typeface="Arial, Helvetica, sans-serif"/>
                <a:sym typeface="Arial, Helvetica, sans-serif"/>
              </a:defRPr>
            </a:pPr>
            <a:r>
              <a:rPr u="sng">
                <a:solidFill>
                  <a:srgbClr val="0563C1"/>
                </a:solidFill>
                <a:uFill>
                  <a:solidFill>
                    <a:srgbClr val="0563C1"/>
                  </a:solidFill>
                </a:uFill>
                <a:hlinkClick r:id="rId4" invalidUrl="" action="" tgtFrame="" tooltip="" history="1" highlightClick="0" endSnd="0"/>
              </a:rPr>
              <a:t>http://www.hrw.org/</a:t>
            </a:r>
          </a:p>
          <a:p>
            <a:pPr marL="228599" indent="-228599">
              <a:defRPr sz="3000">
                <a:solidFill>
                  <a:srgbClr val="1155CC"/>
                </a:solidFill>
                <a:latin typeface="Arial, Helvetica, sans-serif"/>
                <a:ea typeface="Arial, Helvetica, sans-serif"/>
                <a:cs typeface="Arial, Helvetica, sans-serif"/>
                <a:sym typeface="Arial, Helvetica, sans-serif"/>
              </a:defRPr>
            </a:pPr>
            <a:r>
              <a:rPr u="sng">
                <a:solidFill>
                  <a:srgbClr val="0563C1"/>
                </a:solidFill>
                <a:uFill>
                  <a:solidFill>
                    <a:srgbClr val="0563C1"/>
                  </a:solidFill>
                </a:uFill>
                <a:hlinkClick r:id="rId5" invalidUrl="" action="" tgtFrame="" tooltip="" history="1" highlightClick="0" endSnd="0"/>
              </a:rPr>
              <a:t>http://www.un.org/en/</a:t>
            </a:r>
          </a:p>
          <a:p>
            <a:pPr marL="228599" indent="-228599">
              <a:defRPr sz="3000">
                <a:solidFill>
                  <a:srgbClr val="1155CC"/>
                </a:solidFill>
                <a:latin typeface="Arial, Helvetica, sans-serif"/>
                <a:ea typeface="Arial, Helvetica, sans-serif"/>
                <a:cs typeface="Arial, Helvetica, sans-serif"/>
                <a:sym typeface="Arial, Helvetica, sans-serif"/>
              </a:defRPr>
            </a:pPr>
            <a:r>
              <a:rPr u="sng">
                <a:solidFill>
                  <a:srgbClr val="0563C1"/>
                </a:solidFill>
                <a:uFill>
                  <a:solidFill>
                    <a:srgbClr val="0563C1"/>
                  </a:solidFill>
                </a:uFill>
                <a:hlinkClick r:id="rId6" invalidUrl="" action="" tgtFrame="" tooltip="" history="1" highlightClick="0" endSnd="0"/>
              </a:rPr>
              <a:t>https://it.wikipedia.org/wiki/</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