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1" r:id="rId6"/>
    <p:sldId id="262"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3718C3-A81C-4FD3-A4A2-1FF06BD5ECAD}" v="528" dt="2021-05-13T20:00:10.271"/>
    <p1510:client id="{3CF79602-501E-4BC0-87CD-504AAE398472}" v="312" dt="2021-05-11T19:26:42.680"/>
    <p1510:client id="{70B04575-23CD-4CC6-A9B4-4BD60AD0B7D8}" v="66" dt="2021-05-14T18:36:35.661"/>
    <p1510:client id="{71483B06-6BC7-4485-98A4-C8E396319FB4}" v="3" dt="2021-05-12T18:22:34.709"/>
    <p1510:client id="{D3A97D2B-74CF-443C-B63C-092F2536A1CE}" v="538" dt="2021-05-08T13:36:59.7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113" d="100"/>
          <a:sy n="113" d="100"/>
        </p:scale>
        <p:origin x="2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de-DE"/>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15.05.2021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186192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15.05.2021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424469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de-DE"/>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15.05.2021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026842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15.05.2021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6318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de-DE"/>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64A8E5F-40E5-4553-9F3C-699F1A5B8145}" type="datetimeFigureOut">
              <a:rPr lang="de-DE" smtClean="0"/>
              <a:t>15.05.2021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57739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data 4"/>
          <p:cNvSpPr>
            <a:spLocks noGrp="1"/>
          </p:cNvSpPr>
          <p:nvPr>
            <p:ph type="dt" sz="half" idx="10"/>
          </p:nvPr>
        </p:nvSpPr>
        <p:spPr/>
        <p:txBody>
          <a:bodyPr/>
          <a:lstStyle/>
          <a:p>
            <a:fld id="{F64A8E5F-40E5-4553-9F3C-699F1A5B8145}" type="datetimeFigureOut">
              <a:rPr lang="de-DE" smtClean="0"/>
              <a:t>15.05.2021</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84089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de-DE"/>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7" name="Segnaposto data 6"/>
          <p:cNvSpPr>
            <a:spLocks noGrp="1"/>
          </p:cNvSpPr>
          <p:nvPr>
            <p:ph type="dt" sz="half" idx="10"/>
          </p:nvPr>
        </p:nvSpPr>
        <p:spPr/>
        <p:txBody>
          <a:bodyPr/>
          <a:lstStyle/>
          <a:p>
            <a:fld id="{F64A8E5F-40E5-4553-9F3C-699F1A5B8145}" type="datetimeFigureOut">
              <a:rPr lang="de-DE" smtClean="0"/>
              <a:t>15.05.2021</a:t>
            </a:fld>
            <a:endParaRPr lang="de-DE"/>
          </a:p>
        </p:txBody>
      </p:sp>
      <p:sp>
        <p:nvSpPr>
          <p:cNvPr id="8" name="Segnaposto piè di pagina 7"/>
          <p:cNvSpPr>
            <a:spLocks noGrp="1"/>
          </p:cNvSpPr>
          <p:nvPr>
            <p:ph type="ftr" sz="quarter" idx="11"/>
          </p:nvPr>
        </p:nvSpPr>
        <p:spPr/>
        <p:txBody>
          <a:bodyPr/>
          <a:lstStyle/>
          <a:p>
            <a:endParaRPr lang="de-DE"/>
          </a:p>
        </p:txBody>
      </p:sp>
      <p:sp>
        <p:nvSpPr>
          <p:cNvPr id="9" name="Segnaposto numero diapositiva 8"/>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74798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data 2"/>
          <p:cNvSpPr>
            <a:spLocks noGrp="1"/>
          </p:cNvSpPr>
          <p:nvPr>
            <p:ph type="dt" sz="half" idx="10"/>
          </p:nvPr>
        </p:nvSpPr>
        <p:spPr/>
        <p:txBody>
          <a:bodyPr/>
          <a:lstStyle/>
          <a:p>
            <a:fld id="{F64A8E5F-40E5-4553-9F3C-699F1A5B8145}" type="datetimeFigureOut">
              <a:rPr lang="de-DE" smtClean="0"/>
              <a:t>15.05.2021</a:t>
            </a:fld>
            <a:endParaRPr lang="de-DE"/>
          </a:p>
        </p:txBody>
      </p:sp>
      <p:sp>
        <p:nvSpPr>
          <p:cNvPr id="4" name="Segnaposto piè di pagina 3"/>
          <p:cNvSpPr>
            <a:spLocks noGrp="1"/>
          </p:cNvSpPr>
          <p:nvPr>
            <p:ph type="ftr" sz="quarter" idx="11"/>
          </p:nvPr>
        </p:nvSpPr>
        <p:spPr/>
        <p:txBody>
          <a:bodyPr/>
          <a:lstStyle/>
          <a:p>
            <a:endParaRPr lang="de-DE"/>
          </a:p>
        </p:txBody>
      </p:sp>
      <p:sp>
        <p:nvSpPr>
          <p:cNvPr id="5" name="Segnaposto numero diapositiva 4"/>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3178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4A8E5F-40E5-4553-9F3C-699F1A5B8145}" type="datetimeFigureOut">
              <a:rPr lang="de-DE" smtClean="0"/>
              <a:t>15.05.2021</a:t>
            </a:fld>
            <a:endParaRPr lang="de-DE"/>
          </a:p>
        </p:txBody>
      </p:sp>
      <p:sp>
        <p:nvSpPr>
          <p:cNvPr id="3" name="Segnaposto piè di pagina 2"/>
          <p:cNvSpPr>
            <a:spLocks noGrp="1"/>
          </p:cNvSpPr>
          <p:nvPr>
            <p:ph type="ftr" sz="quarter" idx="11"/>
          </p:nvPr>
        </p:nvSpPr>
        <p:spPr/>
        <p:txBody>
          <a:bodyPr/>
          <a:lstStyle/>
          <a:p>
            <a:endParaRPr lang="de-DE"/>
          </a:p>
        </p:txBody>
      </p:sp>
      <p:sp>
        <p:nvSpPr>
          <p:cNvPr id="4" name="Segnaposto numero diapositiva 3"/>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894095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15.05.2021</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365816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15.05.2021</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688576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de-DE"/>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A8E5F-40E5-4553-9F3C-699F1A5B8145}" type="datetimeFigureOut">
              <a:rPr lang="de-DE" smtClean="0"/>
              <a:t>15.05.2021</a:t>
            </a:fld>
            <a:endParaRPr lang="de-DE"/>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D45B7-DFE2-4393-8D37-380FC36BF3AA}" type="slidenum">
              <a:rPr lang="de-DE" smtClean="0"/>
              <a:t>‹N›</a:t>
            </a:fld>
            <a:endParaRPr lang="de-DE"/>
          </a:p>
        </p:txBody>
      </p:sp>
    </p:spTree>
    <p:extLst>
      <p:ext uri="{BB962C8B-B14F-4D97-AF65-F5344CB8AC3E}">
        <p14:creationId xmlns:p14="http://schemas.microsoft.com/office/powerpoint/2010/main" val="1801931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s://islotto.edu.it/wp-content/uploads/2020/01/I-CAMPI-DI-CONCENTRAMENTO-IN-CINA.pdf" TargetMode="External"/><Relationship Id="rId7" Type="http://schemas.openxmlformats.org/officeDocument/2006/relationships/hyperlink" Target="https://www.google.it/search?sa=G&amp;hl=it&amp;tbs=simg:CAQS7AEJ_1jWylUquTZ8a4AELELCMpwgaOQo3CAQSFNgL0Sa8Mqk_12DqaPMMlvgfHBsc8GhlqTP2yZIdNqQcv2DSyyOuuj0id1OvYDGjKIAUwBAwLEI6u_1ggaCgoICAESBOQHRD4MCxCd7cEJGoEBChYKA2RvdNqliPYDCwoJL20vMDI3Y3RnChwKCWdlb21ldHJpY9qliPYDCwoJL2EvNjIwZDVmChQKA2FydNqliPYDCQoHL20vMGpqdwoZCgdkcmF3aW5n2qWI9gMKCggvbS8wMmNzZgoYCgZzcGlyYWzapYj2AwoKCC9tLzBnbl9mDA&amp;sxsrf=ALeKk00kfb7ZNvS4JYV7V9INWyiWjBU9_A:1620935956456&amp;q=Organizzazione+delle+Nazioni+Unite&amp;tbm=isch&amp;ved=2ahUKEwjTi43_uMfwAhWE2aQKHXzKCBwQwg4oAHoECAEQMg&amp;biw=942&amp;bih=951" TargetMode="External"/><Relationship Id="rId2" Type="http://schemas.openxmlformats.org/officeDocument/2006/relationships/hyperlink" Target="https://www.google.it/search?hl=it&amp;sxsrf=ALeKk03nx2oi_zLmqT_L1chRt82g8YgQww:1620935222602&amp;q=fdr+social+security+act&amp;tbm=isch&amp;source=iu&amp;ictx=1&amp;tbs=simg:CAESoQIJHqvxz5_1Fa0galQILEKjU2AQaAghCDAsQsIynCBo6CjgIBBIUiwLTCpMz2h_1LEu4Vgw6ZDOkOxx8aGi1GbkpSOK73KwoCiSkY8CS0DDFEASYaDgVhIAUwBAwLEI6u_1ggaCgoICAESBE7Rn0sMCxCd7cEJGqoBChwKCWdlbnRsZW1hbtqliPYDCwoJL20vMDE5cDVxCiYKE3doaXRlLWNvbGxhciB3b3JrZXLapYj2AwsKCS9tLzAxa3EzeAoiCg5zZW5pb3IgY2l0aXplbtqliPYDDAoKL20vMDRuN2dtZwohCg1zdWl0IHNlcGFyYXRl2qWI9gMMCgovbS8waGdsbXpsChsKCG9mZmljaWFs2qWI9gMLCgkvbS8wMzV5MzMM&amp;fir=iq1mg26qDgSNgM%2CUig3rXIbup2sAM%2C_&amp;vet=1&amp;usg=AI4_-kQmjYZDyLMk-e0NxYXkHYfTMiDNow&amp;sa=X&amp;ved=2ahUKEwjHkJahtsfwAhWFMewKHd9LCwIQ9QF6BAgfEAE&amp;biw=942&amp;bih=951#imgrc=iq1mg26qDgSNgM" TargetMode="External"/><Relationship Id="rId1" Type="http://schemas.openxmlformats.org/officeDocument/2006/relationships/slideLayout" Target="../slideLayouts/slideLayout2.xml"/><Relationship Id="rId6" Type="http://schemas.openxmlformats.org/officeDocument/2006/relationships/hyperlink" Target="https://www.google.it/search?sa=G&amp;hl=it&amp;tbs=simg:CAQS_1AEJ9XEfpk4Nhd8a8AELELCMpwgaOgo4CAQSFN4tuxrNP8oW_1genNLAasCz4JaMFGhp_17NPe4Q2GYNLEf91v01OOFeHr0ppJfqtmiSAFMAQMCxCOrv4IGgoKCAgBEgT45LH0DAsQne3BCRqQAQoaCgdzZXJ2aW5n2qWI9gMLCgkvai9oeHduZjUKGAoEZmlzdNqliPYDDAoKL20vMHRfZjlmOAocCglmb3Igd29tZW7apYj2AwsKCS9hL2MwNnZiOQoYCgRsb3Zl2qWI9gMMCgovbS8wNDhrbmx6CiAKDWhvbGRpbmcgaGFuZHPapYj2AwsKCS9tLzAxNjEzaww&amp;sxsrf=ALeKk01Y44djvFCkwIzvNd601AhdO7y7TA:1620935857721&amp;q=uguaglianza+di+persone&amp;tbm=isch&amp;ved=2ahUKEwiV0YLQuMfwAhUpuaQKHXhUD4EQwg4oAHoECAEQMg&amp;biw=1920&amp;bih=969" TargetMode="External"/><Relationship Id="rId5" Type="http://schemas.openxmlformats.org/officeDocument/2006/relationships/hyperlink" Target="https://www.epicentro.iss.it/politiche_sanitarie/riformaUSA#:~:text=L'assenza%20di%20una%20copertura,a%2046%20milioni%20nel%202007" TargetMode="External"/><Relationship Id="rId4" Type="http://schemas.openxmlformats.org/officeDocument/2006/relationships/hyperlink" Target="https://www.ilfattoquotidiano.it/2018/01/26/leggi-razziali-cosi-mussolini-decise-che-gli-ebrei-erano-senza-diritti-ecco-tutti-i-divieti-che-anticiparono-le-deportazioni/40873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787F4F1C-8D3D-4EC1-B72D-A0470A5A08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D1E3DD61-64DB-46AD-B249-E273CD86B05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1" name="Group 10">
              <a:extLst>
                <a:ext uri="{FF2B5EF4-FFF2-40B4-BE49-F238E27FC236}">
                  <a16:creationId xmlns:a16="http://schemas.microsoft.com/office/drawing/2014/main" xmlns="" id="{0D7053D3-590A-4E94-B092-C96EAF744C33}"/>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a:off x="0" y="3681702"/>
              <a:ext cx="12192000" cy="3176298"/>
              <a:chOff x="0" y="3681702"/>
              <a:chExt cx="12192000" cy="3176298"/>
            </a:xfrm>
          </p:grpSpPr>
          <p:sp>
            <p:nvSpPr>
              <p:cNvPr id="15" name="Freeform: Shape 14">
                <a:extLst>
                  <a:ext uri="{FF2B5EF4-FFF2-40B4-BE49-F238E27FC236}">
                    <a16:creationId xmlns:a16="http://schemas.microsoft.com/office/drawing/2014/main" xmlns="" id="{2EB67199-6FF0-4DED-89D1-BAEA95F9F5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xmlns="" id="{D1A0BEEB-C008-4150-A935-C6AAF537DA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2" name="Group 11">
              <a:extLst>
                <a:ext uri="{FF2B5EF4-FFF2-40B4-BE49-F238E27FC236}">
                  <a16:creationId xmlns:a16="http://schemas.microsoft.com/office/drawing/2014/main" xmlns="" id="{05148B0F-801C-45A1-80C1-EEC25A22A7C6}"/>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a:off x="544" y="3296011"/>
              <a:ext cx="12191456" cy="2849975"/>
              <a:chOff x="544" y="3296011"/>
              <a:chExt cx="12191456" cy="2849975"/>
            </a:xfrm>
          </p:grpSpPr>
          <p:sp>
            <p:nvSpPr>
              <p:cNvPr id="13" name="Freeform: Shape 12">
                <a:extLst>
                  <a:ext uri="{FF2B5EF4-FFF2-40B4-BE49-F238E27FC236}">
                    <a16:creationId xmlns:a16="http://schemas.microsoft.com/office/drawing/2014/main" xmlns="" id="{E7715ED9-C8CE-4651-82AA-1C4B5F14A0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B911230A-EF3B-4760-9087-E4FBE05BDC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olo 1">
            <a:extLst>
              <a:ext uri="{FF2B5EF4-FFF2-40B4-BE49-F238E27FC236}">
                <a16:creationId xmlns:a16="http://schemas.microsoft.com/office/drawing/2014/main" xmlns="" id="{70E8F23B-DD99-440D-9587-4244FB460916}"/>
              </a:ext>
            </a:extLst>
          </p:cNvPr>
          <p:cNvSpPr>
            <a:spLocks noGrp="1"/>
          </p:cNvSpPr>
          <p:nvPr>
            <p:ph type="ctrTitle"/>
          </p:nvPr>
        </p:nvSpPr>
        <p:spPr>
          <a:xfrm>
            <a:off x="838199" y="665335"/>
            <a:ext cx="10766464" cy="3421755"/>
          </a:xfrm>
        </p:spPr>
        <p:txBody>
          <a:bodyPr>
            <a:normAutofit fontScale="90000"/>
          </a:bodyPr>
          <a:lstStyle/>
          <a:p>
            <a:pPr algn="l"/>
            <a:r>
              <a:rPr lang="it-IT" sz="6600" dirty="0">
                <a:solidFill>
                  <a:schemeClr val="bg1"/>
                </a:solidFill>
                <a:cs typeface="Calibri Light"/>
              </a:rPr>
              <a:t/>
            </a:r>
            <a:br>
              <a:rPr lang="it-IT" sz="6600" dirty="0">
                <a:solidFill>
                  <a:schemeClr val="bg1"/>
                </a:solidFill>
                <a:cs typeface="Calibri Light"/>
              </a:rPr>
            </a:br>
            <a:r>
              <a:rPr lang="it-IT" sz="7200" b="1" dirty="0">
                <a:solidFill>
                  <a:schemeClr val="bg1"/>
                </a:solidFill>
                <a:cs typeface="Calibri Light"/>
              </a:rPr>
              <a:t>WEB QUEST</a:t>
            </a:r>
            <a:r>
              <a:rPr lang="it-IT" sz="7200" dirty="0">
                <a:cs typeface="Calibri Light"/>
              </a:rPr>
              <a:t/>
            </a:r>
            <a:br>
              <a:rPr lang="it-IT" sz="7200" dirty="0">
                <a:cs typeface="Calibri Light"/>
              </a:rPr>
            </a:br>
            <a:r>
              <a:rPr lang="it-IT" sz="6600" dirty="0">
                <a:solidFill>
                  <a:schemeClr val="bg1"/>
                </a:solidFill>
                <a:cs typeface="Calibri Light"/>
              </a:rPr>
              <a:t>Article 22</a:t>
            </a:r>
            <a:r>
              <a:rPr lang="it-IT" sz="6600" dirty="0">
                <a:cs typeface="Calibri Light"/>
              </a:rPr>
              <a:t/>
            </a:r>
            <a:br>
              <a:rPr lang="it-IT" sz="6600" dirty="0">
                <a:cs typeface="Calibri Light"/>
              </a:rPr>
            </a:br>
            <a:r>
              <a:rPr lang="it-IT" sz="4800" dirty="0">
                <a:solidFill>
                  <a:schemeClr val="bg1"/>
                </a:solidFill>
                <a:cs typeface="Calibri Light"/>
              </a:rPr>
              <a:t>Group 4:</a:t>
            </a:r>
            <a:r>
              <a:rPr lang="it-IT" sz="4800" dirty="0">
                <a:cs typeface="Calibri Light"/>
              </a:rPr>
              <a:t/>
            </a:r>
            <a:br>
              <a:rPr lang="it-IT" sz="4800" dirty="0">
                <a:cs typeface="Calibri Light"/>
              </a:rPr>
            </a:br>
            <a:r>
              <a:rPr lang="it-IT" sz="4800" dirty="0">
                <a:solidFill>
                  <a:schemeClr val="bg1"/>
                </a:solidFill>
                <a:ea typeface="+mj-lt"/>
                <a:cs typeface="+mj-lt"/>
              </a:rPr>
              <a:t>PITARRESI - MAROCCO - FORT </a:t>
            </a:r>
            <a:r>
              <a:rPr lang="it-IT" sz="4500" dirty="0">
                <a:solidFill>
                  <a:schemeClr val="bg1"/>
                </a:solidFill>
                <a:ea typeface="+mj-lt"/>
                <a:cs typeface="+mj-lt"/>
              </a:rPr>
              <a:t/>
            </a:r>
            <a:br>
              <a:rPr lang="it-IT" sz="4500" dirty="0">
                <a:solidFill>
                  <a:schemeClr val="bg1"/>
                </a:solidFill>
                <a:ea typeface="+mj-lt"/>
                <a:cs typeface="+mj-lt"/>
              </a:rPr>
            </a:br>
            <a:r>
              <a:rPr lang="it-IT" sz="3600">
                <a:solidFill>
                  <a:schemeClr val="bg1"/>
                </a:solidFill>
                <a:cs typeface="Calibri Light"/>
              </a:rPr>
              <a:t>class: 1LsaB</a:t>
            </a:r>
            <a:endParaRPr lang="it-IT" sz="3600" dirty="0">
              <a:solidFill>
                <a:schemeClr val="bg1"/>
              </a:solidFill>
            </a:endParaRPr>
          </a:p>
        </p:txBody>
      </p:sp>
      <p:sp>
        <p:nvSpPr>
          <p:cNvPr id="3" name="Sottotitolo 2">
            <a:extLst>
              <a:ext uri="{FF2B5EF4-FFF2-40B4-BE49-F238E27FC236}">
                <a16:creationId xmlns:a16="http://schemas.microsoft.com/office/drawing/2014/main" xmlns="" id="{1C49BE7B-4135-46D4-8255-3A72FF759ACE}"/>
              </a:ext>
            </a:extLst>
          </p:cNvPr>
          <p:cNvSpPr>
            <a:spLocks noGrp="1"/>
          </p:cNvSpPr>
          <p:nvPr>
            <p:ph type="subTitle" idx="1"/>
          </p:nvPr>
        </p:nvSpPr>
        <p:spPr>
          <a:xfrm>
            <a:off x="835024" y="3809999"/>
            <a:ext cx="7025753" cy="1012778"/>
          </a:xfrm>
        </p:spPr>
        <p:txBody>
          <a:bodyPr vert="horz" lIns="91440" tIns="45720" rIns="91440" bIns="45720" rtlCol="0" anchor="t">
            <a:normAutofit/>
          </a:bodyPr>
          <a:lstStyle/>
          <a:p>
            <a:pPr algn="l"/>
            <a:endParaRPr lang="it-IT" sz="2000" i="1" dirty="0">
              <a:solidFill>
                <a:schemeClr val="bg1"/>
              </a:solidFill>
              <a:cs typeface="Calibri"/>
            </a:endParaRPr>
          </a:p>
          <a:p>
            <a:pPr algn="l"/>
            <a:r>
              <a:rPr lang="it-IT" sz="1800" i="1">
                <a:solidFill>
                  <a:schemeClr val="bg1"/>
                </a:solidFill>
                <a:cs typeface="Calibri"/>
              </a:rPr>
              <a:t>"THE RIGHT TO SECURITY"</a:t>
            </a:r>
            <a:endParaRPr lang="it-IT" sz="1800" b="1">
              <a:solidFill>
                <a:schemeClr val="bg1"/>
              </a:solidFill>
              <a:cs typeface="Calibri" panose="020F0502020204030204"/>
            </a:endParaRPr>
          </a:p>
        </p:txBody>
      </p:sp>
    </p:spTree>
    <p:extLst>
      <p:ext uri="{BB962C8B-B14F-4D97-AF65-F5344CB8AC3E}">
        <p14:creationId xmlns:p14="http://schemas.microsoft.com/office/powerpoint/2010/main" val="161882944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xmlns="" id="{0671A8AE-40A1-4631-A6B8-581AFF065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 persona, uomo, gruppo&#10;&#10;Descrizione generata automaticamente">
            <a:extLst>
              <a:ext uri="{FF2B5EF4-FFF2-40B4-BE49-F238E27FC236}">
                <a16:creationId xmlns:a16="http://schemas.microsoft.com/office/drawing/2014/main" xmlns="" id="{526E4976-1DDD-4968-9A8F-8210F5168AC4}"/>
              </a:ext>
            </a:extLst>
          </p:cNvPr>
          <p:cNvPicPr>
            <a:picLocks noChangeAspect="1"/>
          </p:cNvPicPr>
          <p:nvPr/>
        </p:nvPicPr>
        <p:blipFill rotWithShape="1">
          <a:blip r:embed="rId2"/>
          <a:srcRect r="13818" b="9091"/>
          <a:stretch/>
        </p:blipFill>
        <p:spPr>
          <a:xfrm>
            <a:off x="3523488" y="10"/>
            <a:ext cx="8668512" cy="6857990"/>
          </a:xfrm>
          <a:prstGeom prst="rect">
            <a:avLst/>
          </a:prstGeom>
        </p:spPr>
      </p:pic>
      <p:sp>
        <p:nvSpPr>
          <p:cNvPr id="14" name="Rectangle 10">
            <a:extLst>
              <a:ext uri="{FF2B5EF4-FFF2-40B4-BE49-F238E27FC236}">
                <a16:creationId xmlns:a16="http://schemas.microsoft.com/office/drawing/2014/main" xmlns="" id="{AB58EF07-17C2-48CF-ABB0-EEF1F17CB8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p:cNvSpPr>
            <a:spLocks noGrp="1"/>
          </p:cNvSpPr>
          <p:nvPr>
            <p:ph type="ctrTitle"/>
          </p:nvPr>
        </p:nvSpPr>
        <p:spPr>
          <a:xfrm>
            <a:off x="476713" y="1717938"/>
            <a:ext cx="5179019" cy="2773699"/>
          </a:xfrm>
        </p:spPr>
        <p:txBody>
          <a:bodyPr anchor="b">
            <a:normAutofit fontScale="90000"/>
          </a:bodyPr>
          <a:lstStyle/>
          <a:p>
            <a:pPr algn="l"/>
            <a:r>
              <a:rPr lang="en-GB" sz="1800" b="1" i="1" dirty="0">
                <a:highlight>
                  <a:srgbClr val="000000"/>
                </a:highlight>
                <a:latin typeface="Calibri Light"/>
                <a:ea typeface="+mj-lt"/>
                <a:cs typeface="+mj-lt"/>
              </a:rPr>
              <a:t>We chose article 22 which states that: </a:t>
            </a:r>
            <a:r>
              <a:rPr lang="en-GB" sz="1800" b="1" i="1" dirty="0" smtClean="0">
                <a:highlight>
                  <a:srgbClr val="000000"/>
                </a:highlight>
                <a:latin typeface="Calibri Light"/>
                <a:ea typeface="+mj-lt"/>
                <a:cs typeface="+mj-lt"/>
              </a:rPr>
              <a:t/>
            </a:r>
            <a:br>
              <a:rPr lang="en-GB" sz="1800" b="1" i="1" dirty="0" smtClean="0">
                <a:highlight>
                  <a:srgbClr val="000000"/>
                </a:highlight>
                <a:latin typeface="Calibri Light"/>
                <a:ea typeface="+mj-lt"/>
                <a:cs typeface="+mj-lt"/>
              </a:rPr>
            </a:br>
            <a:r>
              <a:rPr lang="en-GB" sz="1800" b="1" i="1" dirty="0">
                <a:highlight>
                  <a:srgbClr val="000000"/>
                </a:highlight>
                <a:latin typeface="Calibri Light"/>
                <a:ea typeface="+mj-lt"/>
                <a:cs typeface="+mj-lt"/>
              </a:rPr>
              <a:t/>
            </a:r>
            <a:br>
              <a:rPr lang="en-GB" sz="1800" b="1" i="1" dirty="0">
                <a:highlight>
                  <a:srgbClr val="000000"/>
                </a:highlight>
                <a:latin typeface="Calibri Light"/>
                <a:ea typeface="+mj-lt"/>
                <a:cs typeface="+mj-lt"/>
              </a:rPr>
            </a:br>
            <a:r>
              <a:rPr lang="en-GB" sz="1800" b="1" i="1" u="sng" dirty="0" smtClean="0">
                <a:highlight>
                  <a:srgbClr val="000000"/>
                </a:highlight>
                <a:latin typeface="Calibri Light"/>
                <a:ea typeface="+mj-lt"/>
                <a:cs typeface="+mj-lt"/>
              </a:rPr>
              <a:t>everyone</a:t>
            </a:r>
            <a:r>
              <a:rPr lang="en-GB" sz="1800" b="1" i="1" dirty="0">
                <a:highlight>
                  <a:srgbClr val="000000"/>
                </a:highlight>
                <a:latin typeface="Calibri Light"/>
                <a:ea typeface="+mj-lt"/>
                <a:cs typeface="+mj-lt"/>
              </a:rPr>
              <a:t>, as a member of society, has the right to Social Security and is entitled to it through national effort and international cooperation.  </a:t>
            </a:r>
            <a:r>
              <a:rPr lang="en-GB" sz="1800" b="1" i="1" dirty="0" smtClean="0">
                <a:highlight>
                  <a:srgbClr val="000000"/>
                </a:highlight>
                <a:latin typeface="Calibri Light"/>
                <a:ea typeface="+mj-lt"/>
                <a:cs typeface="+mj-lt"/>
              </a:rPr>
              <a:t/>
            </a:r>
            <a:br>
              <a:rPr lang="en-GB" sz="1800" b="1" i="1" dirty="0" smtClean="0">
                <a:highlight>
                  <a:srgbClr val="000000"/>
                </a:highlight>
                <a:latin typeface="Calibri Light"/>
                <a:ea typeface="+mj-lt"/>
                <a:cs typeface="+mj-lt"/>
              </a:rPr>
            </a:br>
            <a:r>
              <a:rPr lang="en-GB" sz="1800" b="1" i="1" dirty="0">
                <a:highlight>
                  <a:srgbClr val="000000"/>
                </a:highlight>
                <a:latin typeface="Calibri Light"/>
                <a:ea typeface="+mj-lt"/>
                <a:cs typeface="+mj-lt"/>
              </a:rPr>
              <a:t/>
            </a:r>
            <a:br>
              <a:rPr lang="en-GB" sz="1800" b="1" i="1" dirty="0">
                <a:highlight>
                  <a:srgbClr val="000000"/>
                </a:highlight>
                <a:latin typeface="Calibri Light"/>
                <a:ea typeface="+mj-lt"/>
                <a:cs typeface="+mj-lt"/>
              </a:rPr>
            </a:br>
            <a:r>
              <a:rPr lang="en-GB" sz="1800" b="1" i="1" dirty="0">
                <a:highlight>
                  <a:srgbClr val="000000"/>
                </a:highlight>
                <a:latin typeface="Calibri Light"/>
                <a:ea typeface="+mj-lt"/>
                <a:cs typeface="+mj-lt"/>
              </a:rPr>
              <a:t>We think that the UN General Assembly might have thought that it was necessary to include </a:t>
            </a:r>
            <a:r>
              <a:rPr lang="en-GB" sz="1800" b="1" i="1" dirty="0" smtClean="0">
                <a:highlight>
                  <a:srgbClr val="000000"/>
                </a:highlight>
                <a:latin typeface="Calibri Light"/>
                <a:ea typeface="+mj-lt"/>
                <a:cs typeface="+mj-lt"/>
              </a:rPr>
              <a:t>it on </a:t>
            </a:r>
            <a:r>
              <a:rPr lang="en-GB" sz="1800" b="1" i="1" dirty="0">
                <a:highlight>
                  <a:srgbClr val="000000"/>
                </a:highlight>
                <a:latin typeface="Calibri Light"/>
                <a:ea typeface="+mj-lt"/>
                <a:cs typeface="+mj-lt"/>
              </a:rPr>
              <a:t>a basis of fairness and respect to </a:t>
            </a:r>
            <a:r>
              <a:rPr lang="en-GB" sz="1800" b="1" i="1" dirty="0" smtClean="0">
                <a:highlight>
                  <a:srgbClr val="000000"/>
                </a:highlight>
                <a:latin typeface="Calibri Light"/>
                <a:ea typeface="+mj-lt"/>
                <a:cs typeface="+mj-lt"/>
              </a:rPr>
              <a:t>people</a:t>
            </a:r>
            <a:r>
              <a:rPr lang="en-GB" sz="1800" b="1" i="1" dirty="0">
                <a:highlight>
                  <a:srgbClr val="000000"/>
                </a:highlight>
                <a:latin typeface="Calibri Light"/>
                <a:ea typeface="+mj-lt"/>
                <a:cs typeface="+mj-lt"/>
              </a:rPr>
              <a:t>.</a:t>
            </a:r>
            <a:r>
              <a:rPr lang="de-DE" sz="1800" b="1" i="1" dirty="0">
                <a:highlight>
                  <a:srgbClr val="000000"/>
                </a:highlight>
                <a:latin typeface="Verdana"/>
                <a:ea typeface="+mj-lt"/>
                <a:cs typeface="+mj-lt"/>
              </a:rPr>
              <a:t/>
            </a:r>
            <a:br>
              <a:rPr lang="de-DE" sz="1800" b="1" i="1" dirty="0">
                <a:highlight>
                  <a:srgbClr val="000000"/>
                </a:highlight>
                <a:latin typeface="Verdana"/>
                <a:ea typeface="+mj-lt"/>
                <a:cs typeface="+mj-lt"/>
              </a:rPr>
            </a:br>
            <a:r>
              <a:rPr lang="de-DE" sz="1600" b="1" i="1" dirty="0">
                <a:highlight>
                  <a:srgbClr val="000000"/>
                </a:highlight>
                <a:latin typeface="Verdana"/>
                <a:ea typeface="+mj-lt"/>
                <a:cs typeface="+mj-lt"/>
              </a:rPr>
              <a:t/>
            </a:r>
            <a:br>
              <a:rPr lang="de-DE" sz="1600" b="1" i="1" dirty="0">
                <a:highlight>
                  <a:srgbClr val="000000"/>
                </a:highlight>
                <a:latin typeface="Verdana"/>
                <a:ea typeface="+mj-lt"/>
                <a:cs typeface="+mj-lt"/>
              </a:rPr>
            </a:br>
            <a:r>
              <a:rPr lang="de-DE" sz="1600" b="1" i="1" dirty="0">
                <a:highlight>
                  <a:srgbClr val="000000"/>
                </a:highlight>
                <a:latin typeface="Verdana"/>
                <a:ea typeface="+mj-lt"/>
                <a:cs typeface="+mj-lt"/>
              </a:rPr>
              <a:t/>
            </a:r>
            <a:br>
              <a:rPr lang="de-DE" sz="1600" b="1" i="1" dirty="0">
                <a:highlight>
                  <a:srgbClr val="000000"/>
                </a:highlight>
                <a:latin typeface="Verdana"/>
                <a:ea typeface="+mj-lt"/>
                <a:cs typeface="+mj-lt"/>
              </a:rPr>
            </a:br>
            <a:r>
              <a:rPr lang="de-DE" sz="1200" b="1" i="1" dirty="0">
                <a:highlight>
                  <a:srgbClr val="000000"/>
                </a:highlight>
                <a:latin typeface="Verdana"/>
                <a:ea typeface="+mj-lt"/>
                <a:cs typeface="+mj-lt"/>
              </a:rPr>
              <a:t/>
            </a:r>
            <a:br>
              <a:rPr lang="de-DE" sz="1200" b="1" i="1" dirty="0">
                <a:highlight>
                  <a:srgbClr val="000000"/>
                </a:highlight>
                <a:latin typeface="Verdana"/>
                <a:ea typeface="+mj-lt"/>
                <a:cs typeface="+mj-lt"/>
              </a:rPr>
            </a:br>
            <a:endParaRPr lang="de-DE" sz="1200" b="1" i="1" dirty="0">
              <a:highlight>
                <a:srgbClr val="000000"/>
              </a:highlight>
              <a:latin typeface="Verdana"/>
              <a:cs typeface="Calibri Light"/>
            </a:endParaRPr>
          </a:p>
        </p:txBody>
      </p:sp>
      <p:sp>
        <p:nvSpPr>
          <p:cNvPr id="3" name="Sottotitolo 2"/>
          <p:cNvSpPr>
            <a:spLocks noGrp="1"/>
          </p:cNvSpPr>
          <p:nvPr>
            <p:ph type="subTitle" idx="1"/>
          </p:nvPr>
        </p:nvSpPr>
        <p:spPr>
          <a:xfrm>
            <a:off x="457916" y="622997"/>
            <a:ext cx="7780151" cy="1017641"/>
          </a:xfrm>
        </p:spPr>
        <p:txBody>
          <a:bodyPr vert="horz" lIns="91440" tIns="45720" rIns="91440" bIns="45720" rtlCol="0" anchor="t">
            <a:normAutofit/>
          </a:bodyPr>
          <a:lstStyle/>
          <a:p>
            <a:pPr algn="l"/>
            <a:r>
              <a:rPr lang="de-DE" sz="800" dirty="0" err="1">
                <a:cs typeface="Calibri"/>
              </a:rPr>
              <a:t>Nnnnnnnnnnnn</a:t>
            </a:r>
            <a:endParaRPr lang="de-DE" sz="800" dirty="0">
              <a:cs typeface="Calibri"/>
            </a:endParaRPr>
          </a:p>
          <a:p>
            <a:pPr algn="l"/>
            <a:r>
              <a:rPr lang="de-DE" sz="3600" dirty="0" smtClean="0">
                <a:solidFill>
                  <a:srgbClr val="FF0066"/>
                </a:solidFill>
                <a:cs typeface="Calibri"/>
              </a:rPr>
              <a:t>INTRODUCTION  TO ARTICLE 22</a:t>
            </a:r>
            <a:endParaRPr lang="de-DE" sz="3600" dirty="0">
              <a:solidFill>
                <a:srgbClr val="FF0066"/>
              </a:solidFill>
              <a:cs typeface="Calibri"/>
            </a:endParaRPr>
          </a:p>
        </p:txBody>
      </p:sp>
      <p:sp>
        <p:nvSpPr>
          <p:cNvPr id="16" name="Rectangle 12">
            <a:extLst>
              <a:ext uri="{FF2B5EF4-FFF2-40B4-BE49-F238E27FC236}">
                <a16:creationId xmlns:a16="http://schemas.microsoft.com/office/drawing/2014/main" xmlns="" id="{AF2F604E-43BE-4DC3-B983-E071523364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8" name="Rectangle 14">
            <a:extLst>
              <a:ext uri="{FF2B5EF4-FFF2-40B4-BE49-F238E27FC236}">
                <a16:creationId xmlns:a16="http://schemas.microsoft.com/office/drawing/2014/main" xmlns="" id="{08C9B587-E65E-4B52-B37C-ABEBB6E879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ttangolo 19">
            <a:extLst>
              <a:ext uri="{FF2B5EF4-FFF2-40B4-BE49-F238E27FC236}">
                <a16:creationId xmlns:a16="http://schemas.microsoft.com/office/drawing/2014/main" xmlns="" id="{85966637-9607-4C9D-8332-11EBDFEC4622}"/>
              </a:ext>
            </a:extLst>
          </p:cNvPr>
          <p:cNvSpPr/>
          <p:nvPr/>
        </p:nvSpPr>
        <p:spPr>
          <a:xfrm>
            <a:off x="378401" y="352423"/>
            <a:ext cx="848591" cy="415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CasellaDiTesto 23">
            <a:extLst>
              <a:ext uri="{FF2B5EF4-FFF2-40B4-BE49-F238E27FC236}">
                <a16:creationId xmlns:a16="http://schemas.microsoft.com/office/drawing/2014/main" xmlns="" id="{6FC9546D-A75E-45D5-BCEA-1CB78BBA1605}"/>
              </a:ext>
            </a:extLst>
          </p:cNvPr>
          <p:cNvSpPr txBox="1"/>
          <p:nvPr/>
        </p:nvSpPr>
        <p:spPr>
          <a:xfrm>
            <a:off x="4071506" y="4764424"/>
            <a:ext cx="202449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100" dirty="0">
                <a:ea typeface="+mn-lt"/>
                <a:cs typeface="+mn-lt"/>
              </a:rPr>
              <a:t>The Social Security Act,(U.S.A.) </a:t>
            </a:r>
            <a:r>
              <a:rPr lang="it-IT" sz="1100" dirty="0" err="1">
                <a:ea typeface="+mn-lt"/>
                <a:cs typeface="+mn-lt"/>
              </a:rPr>
              <a:t>signed</a:t>
            </a:r>
            <a:r>
              <a:rPr lang="it-IT" sz="1100" dirty="0">
                <a:ea typeface="+mn-lt"/>
                <a:cs typeface="+mn-lt"/>
              </a:rPr>
              <a:t> </a:t>
            </a:r>
            <a:r>
              <a:rPr lang="it-IT" sz="1100" dirty="0" err="1">
                <a:ea typeface="+mn-lt"/>
                <a:cs typeface="+mn-lt"/>
              </a:rPr>
              <a:t>into</a:t>
            </a:r>
            <a:r>
              <a:rPr lang="it-IT" sz="1100" dirty="0">
                <a:ea typeface="+mn-lt"/>
                <a:cs typeface="+mn-lt"/>
              </a:rPr>
              <a:t> law by </a:t>
            </a:r>
            <a:r>
              <a:rPr lang="it-IT" sz="1100" dirty="0" err="1">
                <a:ea typeface="+mn-lt"/>
                <a:cs typeface="+mn-lt"/>
              </a:rPr>
              <a:t>President</a:t>
            </a:r>
            <a:r>
              <a:rPr lang="it-IT" sz="1100" dirty="0">
                <a:ea typeface="+mn-lt"/>
                <a:cs typeface="+mn-lt"/>
              </a:rPr>
              <a:t> Franklin D. Roosevelt in 1935 ======&gt;</a:t>
            </a:r>
            <a:endParaRPr lang="it-IT" sz="1100" dirty="0">
              <a:solidFill>
                <a:schemeClr val="bg1"/>
              </a:solidFill>
              <a:cs typeface="Calibri"/>
            </a:endParaRPr>
          </a:p>
        </p:txBody>
      </p:sp>
    </p:spTree>
    <p:extLst>
      <p:ext uri="{BB962C8B-B14F-4D97-AF65-F5344CB8AC3E}">
        <p14:creationId xmlns:p14="http://schemas.microsoft.com/office/powerpoint/2010/main" val="3962583941"/>
      </p:ext>
    </p:extLst>
  </p:cSld>
  <p:clrMapOvr>
    <a:overrideClrMapping bg1="dk1" tx1="lt1" bg2="dk2" tx2="lt2" accent1="accent1" accent2="accent2" accent3="accent3" accent4="accent4" accent5="accent5" accent6="accent6" hlink="hlink" folHlink="folHlink"/>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nodeType="withEffect">
                                  <p:stCondLst>
                                    <p:cond delay="0"/>
                                  </p:stCondLst>
                                  <p:iterate>
                                    <p:tmPct val="10000"/>
                                  </p:iterate>
                                  <p:childTnLst>
                                    <p:set>
                                      <p:cBhvr>
                                        <p:cTn id="9" dur="1" fill="hold">
                                          <p:stCondLst>
                                            <p:cond delay="0"/>
                                          </p:stCondLst>
                                        </p:cTn>
                                        <p:tgtEl>
                                          <p:spTgt spid="4"/>
                                        </p:tgtEl>
                                        <p:attrNameLst>
                                          <p:attrName>style.visibility</p:attrName>
                                        </p:attrNameLst>
                                      </p:cBhvr>
                                      <p:to>
                                        <p:strVal val="visible"/>
                                      </p:to>
                                    </p:set>
                                    <p:animEffect transition="in" filter="fade">
                                      <p:cBhvr>
                                        <p:cTn id="10"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magine 4" descr="Immagine che contiene persona&#10;&#10;Descrizione generata automaticamente">
            <a:extLst>
              <a:ext uri="{FF2B5EF4-FFF2-40B4-BE49-F238E27FC236}">
                <a16:creationId xmlns:a16="http://schemas.microsoft.com/office/drawing/2014/main" xmlns="" id="{C83D3C6B-4F2C-48D9-BFBE-7DA8931E6466}"/>
              </a:ext>
            </a:extLst>
          </p:cNvPr>
          <p:cNvPicPr>
            <a:picLocks noChangeAspect="1"/>
          </p:cNvPicPr>
          <p:nvPr/>
        </p:nvPicPr>
        <p:blipFill rotWithShape="1">
          <a:blip r:embed="rId2"/>
          <a:srcRect l="13512" r="2305"/>
          <a:stretch/>
        </p:blipFill>
        <p:spPr>
          <a:xfrm>
            <a:off x="4117521" y="10"/>
            <a:ext cx="8074479" cy="6857990"/>
          </a:xfrm>
          <a:prstGeom prst="rect">
            <a:avLst/>
          </a:prstGeom>
        </p:spPr>
      </p:pic>
      <p:sp>
        <p:nvSpPr>
          <p:cNvPr id="9" name="Freeform: Shape 8">
            <a:extLst>
              <a:ext uri="{FF2B5EF4-FFF2-40B4-BE49-F238E27FC236}">
                <a16:creationId xmlns:a16="http://schemas.microsoft.com/office/drawing/2014/main" xmlns="" id="{8F23F8A3-8FD7-4779-8323-FDC26BE998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0" y="-478"/>
            <a:ext cx="7859800" cy="6858478"/>
          </a:xfrm>
          <a:custGeom>
            <a:avLst/>
            <a:gdLst>
              <a:gd name="connsiteX0" fmla="*/ 7859800 w 7859800"/>
              <a:gd name="connsiteY0" fmla="*/ 6858478 h 6858478"/>
              <a:gd name="connsiteX1" fmla="*/ 435245 w 7859800"/>
              <a:gd name="connsiteY1" fmla="*/ 6858478 h 6858478"/>
              <a:gd name="connsiteX2" fmla="*/ 435505 w 7859800"/>
              <a:gd name="connsiteY2" fmla="*/ 6857916 h 6858478"/>
              <a:gd name="connsiteX3" fmla="*/ 0 w 7859800"/>
              <a:gd name="connsiteY3" fmla="*/ 6857916 h 6858478"/>
              <a:gd name="connsiteX4" fmla="*/ 0 w 7859800"/>
              <a:gd name="connsiteY4" fmla="*/ 0 h 6858478"/>
              <a:gd name="connsiteX5" fmla="*/ 3611620 w 7859800"/>
              <a:gd name="connsiteY5" fmla="*/ 0 h 6858478"/>
              <a:gd name="connsiteX6" fmla="*/ 4677848 w 7859800"/>
              <a:gd name="connsiteY6" fmla="*/ 0 h 6858478"/>
              <a:gd name="connsiteX7" fmla="*/ 4683425 w 7859800"/>
              <a:gd name="connsiteY7"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59800" h="6858478">
                <a:moveTo>
                  <a:pt x="7859800" y="6858478"/>
                </a:moveTo>
                <a:lnTo>
                  <a:pt x="435245" y="6858478"/>
                </a:lnTo>
                <a:lnTo>
                  <a:pt x="435505" y="6857916"/>
                </a:lnTo>
                <a:lnTo>
                  <a:pt x="0" y="6857916"/>
                </a:lnTo>
                <a:lnTo>
                  <a:pt x="0" y="0"/>
                </a:lnTo>
                <a:lnTo>
                  <a:pt x="3611620" y="0"/>
                </a:lnTo>
                <a:lnTo>
                  <a:pt x="4677848" y="0"/>
                </a:lnTo>
                <a:lnTo>
                  <a:pt x="4683425"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xmlns="" id="{F605C4CC-A25C-416F-8333-7CB7DC97D8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0" y="-478"/>
            <a:ext cx="7431174" cy="6858478"/>
          </a:xfrm>
          <a:custGeom>
            <a:avLst/>
            <a:gdLst>
              <a:gd name="connsiteX0" fmla="*/ 7431174 w 7431174"/>
              <a:gd name="connsiteY0" fmla="*/ 6858478 h 6858478"/>
              <a:gd name="connsiteX1" fmla="*/ 6619 w 7431174"/>
              <a:gd name="connsiteY1" fmla="*/ 6858478 h 6858478"/>
              <a:gd name="connsiteX2" fmla="*/ 6879 w 7431174"/>
              <a:gd name="connsiteY2" fmla="*/ 6857916 h 6858478"/>
              <a:gd name="connsiteX3" fmla="*/ 0 w 7431174"/>
              <a:gd name="connsiteY3" fmla="*/ 6857916 h 6858478"/>
              <a:gd name="connsiteX4" fmla="*/ 0 w 7431174"/>
              <a:gd name="connsiteY4" fmla="*/ 0 h 6858478"/>
              <a:gd name="connsiteX5" fmla="*/ 3182994 w 7431174"/>
              <a:gd name="connsiteY5" fmla="*/ 0 h 6858478"/>
              <a:gd name="connsiteX6" fmla="*/ 4249222 w 7431174"/>
              <a:gd name="connsiteY6" fmla="*/ 0 h 6858478"/>
              <a:gd name="connsiteX7" fmla="*/ 4254799 w 7431174"/>
              <a:gd name="connsiteY7"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31174" h="6858478">
                <a:moveTo>
                  <a:pt x="7431174" y="6858478"/>
                </a:moveTo>
                <a:lnTo>
                  <a:pt x="6619" y="6858478"/>
                </a:lnTo>
                <a:lnTo>
                  <a:pt x="6879" y="6857916"/>
                </a:lnTo>
                <a:lnTo>
                  <a:pt x="0" y="6857916"/>
                </a:lnTo>
                <a:lnTo>
                  <a:pt x="0" y="0"/>
                </a:lnTo>
                <a:lnTo>
                  <a:pt x="3182994" y="0"/>
                </a:lnTo>
                <a:lnTo>
                  <a:pt x="4249222" y="0"/>
                </a:lnTo>
                <a:lnTo>
                  <a:pt x="4254799"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xmlns="" id="{0E2DC98E-F2F6-40D0-91F3-4C2CF63B9F68}"/>
              </a:ext>
            </a:extLst>
          </p:cNvPr>
          <p:cNvSpPr>
            <a:spLocks noGrp="1"/>
          </p:cNvSpPr>
          <p:nvPr>
            <p:ph type="title"/>
          </p:nvPr>
        </p:nvSpPr>
        <p:spPr>
          <a:xfrm>
            <a:off x="804672" y="365125"/>
            <a:ext cx="5266155" cy="1325563"/>
          </a:xfrm>
        </p:spPr>
        <p:txBody>
          <a:bodyPr>
            <a:normAutofit/>
          </a:bodyPr>
          <a:lstStyle/>
          <a:p>
            <a:r>
              <a:rPr lang="en-US">
                <a:latin typeface="Calibri"/>
                <a:ea typeface="+mj-lt"/>
                <a:cs typeface="+mj-lt"/>
              </a:rPr>
              <a:t>When the right is violated</a:t>
            </a:r>
            <a:endParaRPr lang="it-IT">
              <a:latin typeface="Calibri"/>
            </a:endParaRPr>
          </a:p>
        </p:txBody>
      </p:sp>
      <p:sp>
        <p:nvSpPr>
          <p:cNvPr id="3" name="Segnaposto contenuto 2">
            <a:extLst>
              <a:ext uri="{FF2B5EF4-FFF2-40B4-BE49-F238E27FC236}">
                <a16:creationId xmlns:a16="http://schemas.microsoft.com/office/drawing/2014/main" xmlns="" id="{07D9D973-EC0F-4748-A47E-E1579459DDD5}"/>
              </a:ext>
            </a:extLst>
          </p:cNvPr>
          <p:cNvSpPr>
            <a:spLocks noGrp="1"/>
          </p:cNvSpPr>
          <p:nvPr>
            <p:ph idx="1"/>
          </p:nvPr>
        </p:nvSpPr>
        <p:spPr>
          <a:xfrm>
            <a:off x="804672" y="2022601"/>
            <a:ext cx="3941499" cy="4154361"/>
          </a:xfrm>
        </p:spPr>
        <p:txBody>
          <a:bodyPr vert="horz" lIns="91440" tIns="45720" rIns="91440" bIns="45720" rtlCol="0" anchor="t">
            <a:normAutofit/>
          </a:bodyPr>
          <a:lstStyle/>
          <a:p>
            <a:r>
              <a:rPr lang="en-US" sz="2000" dirty="0">
                <a:ea typeface="+mn-lt"/>
                <a:cs typeface="+mn-lt"/>
              </a:rPr>
              <a:t>I</a:t>
            </a:r>
            <a:r>
              <a:rPr lang="en-US" sz="2000" dirty="0" smtClean="0">
                <a:ea typeface="+mn-lt"/>
                <a:cs typeface="+mn-lt"/>
              </a:rPr>
              <a:t>n </a:t>
            </a:r>
            <a:r>
              <a:rPr lang="en-US" sz="2000" dirty="0">
                <a:ea typeface="+mn-lt"/>
                <a:cs typeface="+mn-lt"/>
              </a:rPr>
              <a:t>America, care and support in times of need </a:t>
            </a:r>
            <a:r>
              <a:rPr lang="en-US" sz="2000" dirty="0" smtClean="0">
                <a:ea typeface="+mn-lt"/>
                <a:cs typeface="+mn-lt"/>
              </a:rPr>
              <a:t>cost </a:t>
            </a:r>
            <a:r>
              <a:rPr lang="en-US" sz="2000" dirty="0">
                <a:ea typeface="+mn-lt"/>
                <a:cs typeface="+mn-lt"/>
              </a:rPr>
              <a:t>a lot.</a:t>
            </a:r>
          </a:p>
          <a:p>
            <a:r>
              <a:rPr lang="en-US" sz="2000" dirty="0" smtClean="0">
                <a:ea typeface="+mn-lt"/>
                <a:cs typeface="+mn-lt"/>
              </a:rPr>
              <a:t>During </a:t>
            </a:r>
            <a:r>
              <a:rPr lang="en-US" sz="2000" dirty="0">
                <a:ea typeface="+mn-lt"/>
                <a:cs typeface="+mn-lt"/>
              </a:rPr>
              <a:t>the </a:t>
            </a:r>
            <a:r>
              <a:rPr lang="en-US" sz="2000" dirty="0" err="1">
                <a:ea typeface="+mn-lt"/>
                <a:cs typeface="+mn-lt"/>
              </a:rPr>
              <a:t>Shoah</a:t>
            </a:r>
            <a:r>
              <a:rPr lang="en-US" sz="2000" dirty="0">
                <a:ea typeface="+mn-lt"/>
                <a:cs typeface="+mn-lt"/>
              </a:rPr>
              <a:t> Mussolini deprived</a:t>
            </a:r>
            <a:r>
              <a:rPr lang="en-US" sz="2000" dirty="0">
                <a:ea typeface="+mn-lt"/>
                <a:cs typeface="+mn-lt"/>
              </a:rPr>
              <a:t> Jews of access to health, deprived </a:t>
            </a:r>
            <a:r>
              <a:rPr lang="en-US" sz="2000" dirty="0" smtClean="0">
                <a:ea typeface="+mn-lt"/>
                <a:cs typeface="+mn-lt"/>
              </a:rPr>
              <a:t>them of </a:t>
            </a:r>
            <a:r>
              <a:rPr lang="en-US" sz="2000" dirty="0">
                <a:ea typeface="+mn-lt"/>
                <a:cs typeface="+mn-lt"/>
              </a:rPr>
              <a:t>their crops and </a:t>
            </a:r>
            <a:r>
              <a:rPr lang="en-US" sz="2000" dirty="0" smtClean="0">
                <a:ea typeface="+mn-lt"/>
                <a:cs typeface="+mn-lt"/>
              </a:rPr>
              <a:t>of </a:t>
            </a:r>
            <a:r>
              <a:rPr lang="en-US" sz="2000" dirty="0">
                <a:ea typeface="+mn-lt"/>
                <a:cs typeface="+mn-lt"/>
              </a:rPr>
              <a:t>all </a:t>
            </a:r>
            <a:r>
              <a:rPr lang="en-US" sz="2000" dirty="0" smtClean="0">
                <a:ea typeface="+mn-lt"/>
                <a:cs typeface="+mn-lt"/>
              </a:rPr>
              <a:t>their commercial </a:t>
            </a:r>
            <a:r>
              <a:rPr lang="en-US" sz="2000" dirty="0">
                <a:ea typeface="+mn-lt"/>
                <a:cs typeface="+mn-lt"/>
              </a:rPr>
              <a:t>rights.</a:t>
            </a:r>
          </a:p>
          <a:p>
            <a:r>
              <a:rPr lang="en-US" sz="2000" dirty="0" smtClean="0">
                <a:ea typeface="+mn-lt"/>
                <a:cs typeface="+mn-lt"/>
              </a:rPr>
              <a:t>“Re-education</a:t>
            </a:r>
            <a:r>
              <a:rPr lang="en-US" sz="2000" dirty="0">
                <a:ea typeface="+mn-lt"/>
                <a:cs typeface="+mn-lt"/>
              </a:rPr>
              <a:t>" camps in China to help Muslims convert.</a:t>
            </a:r>
            <a:endParaRPr lang="it-IT" sz="2000" dirty="0"/>
          </a:p>
        </p:txBody>
      </p:sp>
    </p:spTree>
    <p:extLst>
      <p:ext uri="{BB962C8B-B14F-4D97-AF65-F5344CB8AC3E}">
        <p14:creationId xmlns:p14="http://schemas.microsoft.com/office/powerpoint/2010/main" val="342344000"/>
      </p:ext>
    </p:extLst>
  </p:cSld>
  <p:clrMapOvr>
    <a:overrideClrMapping bg1="dk1" tx1="lt1" bg2="dk2" tx2="lt2" accent1="accent1" accent2="accent2" accent3="accent3" accent4="accent4" accent5="accent5" accent6="accent6" hlink="hlink" folHlink="folHlink"/>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1">
            <a:extLst>
              <a:ext uri="{FF2B5EF4-FFF2-40B4-BE49-F238E27FC236}">
                <a16:creationId xmlns:a16="http://schemas.microsoft.com/office/drawing/2014/main" xmlns="" id="{C5E6CFF1-2F42-4E10-9A97-F116F46F53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8">
            <a:extLst>
              <a:ext uri="{FF2B5EF4-FFF2-40B4-BE49-F238E27FC236}">
                <a16:creationId xmlns:a16="http://schemas.microsoft.com/office/drawing/2014/main" xmlns="" id="{53769873-9474-4913-B512-A8E82B1FAD0E}"/>
              </a:ext>
            </a:extLst>
          </p:cNvPr>
          <p:cNvPicPr>
            <a:picLocks noChangeAspect="1"/>
          </p:cNvPicPr>
          <p:nvPr/>
        </p:nvPicPr>
        <p:blipFill rotWithShape="1">
          <a:blip r:embed="rId2">
            <a:alphaModFix amt="35000"/>
          </a:blip>
          <a:srcRect t="24514" b="486"/>
          <a:stretch/>
        </p:blipFill>
        <p:spPr>
          <a:xfrm>
            <a:off x="20" y="-45903"/>
            <a:ext cx="12191980" cy="6857999"/>
          </a:xfrm>
          <a:prstGeom prst="rect">
            <a:avLst/>
          </a:prstGeom>
        </p:spPr>
      </p:pic>
      <p:sp>
        <p:nvSpPr>
          <p:cNvPr id="2" name="Titolo 1">
            <a:extLst>
              <a:ext uri="{FF2B5EF4-FFF2-40B4-BE49-F238E27FC236}">
                <a16:creationId xmlns:a16="http://schemas.microsoft.com/office/drawing/2014/main" xmlns="" id="{B20C671F-DAD4-47FD-B827-E20D63024F94}"/>
              </a:ext>
            </a:extLst>
          </p:cNvPr>
          <p:cNvSpPr>
            <a:spLocks noGrp="1"/>
          </p:cNvSpPr>
          <p:nvPr>
            <p:ph type="title"/>
          </p:nvPr>
        </p:nvSpPr>
        <p:spPr>
          <a:xfrm>
            <a:off x="-206840" y="1065862"/>
            <a:ext cx="4808580" cy="4726276"/>
          </a:xfrm>
        </p:spPr>
        <p:txBody>
          <a:bodyPr>
            <a:normAutofit/>
          </a:bodyPr>
          <a:lstStyle/>
          <a:p>
            <a:pPr algn="r"/>
            <a:r>
              <a:rPr lang="it-IT" sz="5400" b="1" i="1" dirty="0">
                <a:latin typeface="Calibri"/>
                <a:ea typeface="+mj-lt"/>
                <a:cs typeface="+mj-lt"/>
              </a:rPr>
              <a:t>The </a:t>
            </a:r>
            <a:r>
              <a:rPr lang="it-IT" sz="5400" b="1" i="1" dirty="0" err="1">
                <a:latin typeface="Calibri"/>
                <a:ea typeface="+mj-lt"/>
                <a:cs typeface="+mj-lt"/>
              </a:rPr>
              <a:t>violation</a:t>
            </a:r>
            <a:r>
              <a:rPr lang="it-IT" sz="5400" b="1" i="1" dirty="0">
                <a:latin typeface="Calibri"/>
                <a:ea typeface="+mj-lt"/>
                <a:cs typeface="+mj-lt"/>
              </a:rPr>
              <a:t> of human </a:t>
            </a:r>
            <a:r>
              <a:rPr lang="it-IT" sz="5400" b="1" i="1" dirty="0" err="1">
                <a:latin typeface="Calibri"/>
                <a:ea typeface="+mj-lt"/>
                <a:cs typeface="+mj-lt"/>
              </a:rPr>
              <a:t>dignity</a:t>
            </a:r>
            <a:endParaRPr lang="it-IT" sz="5400" b="1" i="1" dirty="0" err="1">
              <a:latin typeface="Calibri"/>
              <a:cs typeface="Calibri Light"/>
            </a:endParaRPr>
          </a:p>
          <a:p>
            <a:pPr algn="r"/>
            <a:endParaRPr lang="it-IT" sz="4000" dirty="0">
              <a:solidFill>
                <a:srgbClr val="FFFFFF"/>
              </a:solidFill>
              <a:cs typeface="Calibri Light"/>
            </a:endParaRPr>
          </a:p>
        </p:txBody>
      </p:sp>
      <p:cxnSp>
        <p:nvCxnSpPr>
          <p:cNvPr id="13" name="Straight Connector 13">
            <a:extLst>
              <a:ext uri="{FF2B5EF4-FFF2-40B4-BE49-F238E27FC236}">
                <a16:creationId xmlns:a16="http://schemas.microsoft.com/office/drawing/2014/main" xmlns="" id="{67182200-4859-4C8D-BCBB-55B245C28BA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Segnaposto contenuto 2">
            <a:extLst>
              <a:ext uri="{FF2B5EF4-FFF2-40B4-BE49-F238E27FC236}">
                <a16:creationId xmlns:a16="http://schemas.microsoft.com/office/drawing/2014/main" xmlns="" id="{BD0A56C4-536E-4409-8BF5-281567DD0D1B}"/>
              </a:ext>
            </a:extLst>
          </p:cNvPr>
          <p:cNvSpPr>
            <a:spLocks noGrp="1"/>
          </p:cNvSpPr>
          <p:nvPr>
            <p:ph idx="1"/>
          </p:nvPr>
        </p:nvSpPr>
        <p:spPr>
          <a:xfrm>
            <a:off x="5105400" y="416194"/>
            <a:ext cx="6991339" cy="6847228"/>
          </a:xfrm>
        </p:spPr>
        <p:txBody>
          <a:bodyPr vert="horz" lIns="91440" tIns="45720" rIns="91440" bIns="45720" rtlCol="0" anchor="ctr">
            <a:noAutofit/>
          </a:bodyPr>
          <a:lstStyle/>
          <a:p>
            <a:pPr>
              <a:buFont typeface="Wingdings" panose="05000000000000000000" pitchFamily="2" charset="2"/>
              <a:buChar char="§"/>
            </a:pPr>
            <a:r>
              <a:rPr lang="en" sz="1800" dirty="0">
                <a:solidFill>
                  <a:srgbClr val="FFFFFF"/>
                </a:solidFill>
                <a:ea typeface="+mn-lt"/>
                <a:cs typeface="+mn-lt"/>
              </a:rPr>
              <a:t>In some countries many people live in hunger and poverty. Many </a:t>
            </a:r>
            <a:r>
              <a:rPr lang="en" sz="1800" dirty="0" smtClean="0">
                <a:solidFill>
                  <a:srgbClr val="FFFFFF"/>
                </a:solidFill>
                <a:ea typeface="+mn-lt"/>
                <a:cs typeface="+mn-lt"/>
              </a:rPr>
              <a:t>live </a:t>
            </a:r>
            <a:r>
              <a:rPr lang="en" sz="1800" dirty="0">
                <a:solidFill>
                  <a:srgbClr val="FFFFFF"/>
                </a:solidFill>
                <a:ea typeface="+mn-lt"/>
                <a:cs typeface="+mn-lt"/>
              </a:rPr>
              <a:t>in poor housing and without basic amenities, such as water and sanitation. </a:t>
            </a:r>
            <a:endParaRPr lang="en" sz="1800" dirty="0" smtClean="0">
              <a:solidFill>
                <a:srgbClr val="FFFFFF"/>
              </a:solidFill>
              <a:ea typeface="+mn-lt"/>
              <a:cs typeface="+mn-lt"/>
            </a:endParaRPr>
          </a:p>
          <a:p>
            <a:pPr>
              <a:buFont typeface="Wingdings" panose="05000000000000000000" pitchFamily="2" charset="2"/>
              <a:buChar char="§"/>
            </a:pPr>
            <a:r>
              <a:rPr lang="en" sz="1800" dirty="0" smtClean="0">
                <a:solidFill>
                  <a:srgbClr val="FFFFFF"/>
                </a:solidFill>
                <a:ea typeface="+mn-lt"/>
                <a:cs typeface="+mn-lt"/>
              </a:rPr>
              <a:t>Many </a:t>
            </a:r>
            <a:r>
              <a:rPr lang="en" sz="1800" dirty="0">
                <a:solidFill>
                  <a:srgbClr val="FFFFFF"/>
                </a:solidFill>
                <a:ea typeface="+mn-lt"/>
                <a:cs typeface="+mn-lt"/>
              </a:rPr>
              <a:t>children grow up even without a worthy education. This climate of degradation is not only the result of an extreme lack of resources, but also of </a:t>
            </a:r>
            <a:r>
              <a:rPr lang="en" sz="1800" dirty="0" smtClean="0">
                <a:solidFill>
                  <a:srgbClr val="FFFFFF"/>
                </a:solidFill>
                <a:ea typeface="+mn-lt"/>
                <a:cs typeface="+mn-lt"/>
              </a:rPr>
              <a:t>their </a:t>
            </a:r>
            <a:r>
              <a:rPr lang="en" sz="1800" dirty="0" smtClean="0">
                <a:solidFill>
                  <a:srgbClr val="FFFFFF"/>
                </a:solidFill>
                <a:ea typeface="+mn-lt"/>
                <a:cs typeface="+mn-lt"/>
              </a:rPr>
              <a:t>governments </a:t>
            </a:r>
            <a:r>
              <a:rPr lang="en" sz="1800" dirty="0">
                <a:solidFill>
                  <a:srgbClr val="FFFFFF"/>
                </a:solidFill>
                <a:ea typeface="+mn-lt"/>
                <a:cs typeface="+mn-lt"/>
              </a:rPr>
              <a:t>that are not prepared to do anything about it.</a:t>
            </a:r>
            <a:endParaRPr lang="it-IT" sz="1800" dirty="0">
              <a:solidFill>
                <a:srgbClr val="FFFFFF"/>
              </a:solidFill>
              <a:cs typeface="Calibri" panose="020F0502020204030204"/>
            </a:endParaRPr>
          </a:p>
          <a:p>
            <a:r>
              <a:rPr lang="en" sz="1800" dirty="0" smtClean="0">
                <a:solidFill>
                  <a:srgbClr val="FFFFFF"/>
                </a:solidFill>
                <a:ea typeface="+mn-lt"/>
                <a:cs typeface="+mn-lt"/>
              </a:rPr>
              <a:t>The </a:t>
            </a:r>
            <a:r>
              <a:rPr lang="en" sz="1800" dirty="0">
                <a:solidFill>
                  <a:srgbClr val="FFFFFF"/>
                </a:solidFill>
                <a:ea typeface="+mn-lt"/>
                <a:cs typeface="+mn-lt"/>
              </a:rPr>
              <a:t>people who live in extreme conditions very often find themselves </a:t>
            </a:r>
            <a:endParaRPr lang="en" sz="1800" dirty="0" smtClean="0">
              <a:solidFill>
                <a:srgbClr val="FFFFFF"/>
              </a:solidFill>
              <a:ea typeface="+mn-lt"/>
              <a:cs typeface="+mn-lt"/>
            </a:endParaRPr>
          </a:p>
          <a:p>
            <a:pPr>
              <a:buFontTx/>
              <a:buChar char="-"/>
            </a:pPr>
            <a:r>
              <a:rPr lang="en" sz="1800" dirty="0" smtClean="0">
                <a:solidFill>
                  <a:srgbClr val="FFFFFF"/>
                </a:solidFill>
                <a:ea typeface="+mn-lt"/>
                <a:cs typeface="+mn-lt"/>
              </a:rPr>
              <a:t>marginalised </a:t>
            </a:r>
            <a:r>
              <a:rPr lang="en" sz="1800" dirty="0">
                <a:solidFill>
                  <a:srgbClr val="FFFFFF"/>
                </a:solidFill>
                <a:ea typeface="+mn-lt"/>
                <a:cs typeface="+mn-lt"/>
              </a:rPr>
              <a:t>by </a:t>
            </a:r>
            <a:r>
              <a:rPr lang="en" sz="1800" dirty="0" smtClean="0">
                <a:solidFill>
                  <a:srgbClr val="FFFFFF"/>
                </a:solidFill>
                <a:ea typeface="+mn-lt"/>
                <a:cs typeface="+mn-lt"/>
              </a:rPr>
              <a:t>society,</a:t>
            </a:r>
          </a:p>
          <a:p>
            <a:pPr>
              <a:buFontTx/>
              <a:buChar char="-"/>
            </a:pPr>
            <a:r>
              <a:rPr lang="en" sz="1800" dirty="0" smtClean="0">
                <a:solidFill>
                  <a:srgbClr val="FFFFFF"/>
                </a:solidFill>
                <a:ea typeface="+mn-lt"/>
                <a:cs typeface="+mn-lt"/>
              </a:rPr>
              <a:t>denied </a:t>
            </a:r>
            <a:r>
              <a:rPr lang="en" sz="1800" dirty="0">
                <a:solidFill>
                  <a:srgbClr val="FFFFFF"/>
                </a:solidFill>
                <a:ea typeface="+mn-lt"/>
                <a:cs typeface="+mn-lt"/>
              </a:rPr>
              <a:t>the right to speak and </a:t>
            </a:r>
            <a:endParaRPr lang="en" sz="1800" dirty="0" smtClean="0">
              <a:solidFill>
                <a:srgbClr val="FFFFFF"/>
              </a:solidFill>
              <a:ea typeface="+mn-lt"/>
              <a:cs typeface="+mn-lt"/>
            </a:endParaRPr>
          </a:p>
          <a:p>
            <a:pPr>
              <a:buFontTx/>
              <a:buChar char="-"/>
            </a:pPr>
            <a:r>
              <a:rPr lang="en" sz="1800" dirty="0" smtClean="0">
                <a:solidFill>
                  <a:srgbClr val="FFFFFF"/>
                </a:solidFill>
                <a:ea typeface="+mn-lt"/>
                <a:cs typeface="+mn-lt"/>
              </a:rPr>
              <a:t>threatened </a:t>
            </a:r>
            <a:r>
              <a:rPr lang="en" sz="1800" dirty="0">
                <a:solidFill>
                  <a:srgbClr val="FFFFFF"/>
                </a:solidFill>
                <a:ea typeface="+mn-lt"/>
                <a:cs typeface="+mn-lt"/>
              </a:rPr>
              <a:t>with violence and </a:t>
            </a:r>
            <a:endParaRPr lang="en" sz="1800" dirty="0" smtClean="0">
              <a:solidFill>
                <a:srgbClr val="FFFFFF"/>
              </a:solidFill>
              <a:ea typeface="+mn-lt"/>
              <a:cs typeface="+mn-lt"/>
            </a:endParaRPr>
          </a:p>
          <a:p>
            <a:pPr>
              <a:buFontTx/>
              <a:buChar char="-"/>
            </a:pPr>
            <a:r>
              <a:rPr lang="en" sz="1800" dirty="0" smtClean="0">
                <a:solidFill>
                  <a:srgbClr val="FFFFFF"/>
                </a:solidFill>
                <a:ea typeface="+mn-lt"/>
                <a:cs typeface="+mn-lt"/>
              </a:rPr>
              <a:t>without </a:t>
            </a:r>
            <a:r>
              <a:rPr lang="en" sz="1800" dirty="0">
                <a:solidFill>
                  <a:srgbClr val="FFFFFF"/>
                </a:solidFill>
                <a:ea typeface="+mn-lt"/>
                <a:cs typeface="+mn-lt"/>
              </a:rPr>
              <a:t>any security</a:t>
            </a:r>
            <a:r>
              <a:rPr lang="en" sz="1800" dirty="0" smtClean="0">
                <a:solidFill>
                  <a:srgbClr val="FFFFFF"/>
                </a:solidFill>
                <a:ea typeface="+mn-lt"/>
                <a:cs typeface="+mn-lt"/>
              </a:rPr>
              <a:t>.</a:t>
            </a:r>
            <a:endParaRPr lang="en" sz="1800" dirty="0">
              <a:solidFill>
                <a:srgbClr val="FFFFFF"/>
              </a:solidFill>
              <a:ea typeface="+mn-lt"/>
              <a:cs typeface="+mn-lt"/>
            </a:endParaRPr>
          </a:p>
          <a:p>
            <a:pPr marL="0" indent="0">
              <a:buNone/>
            </a:pPr>
            <a:r>
              <a:rPr lang="it-IT" sz="1800" dirty="0" err="1" smtClean="0">
                <a:solidFill>
                  <a:srgbClr val="FFFFFF"/>
                </a:solidFill>
                <a:ea typeface="+mn-lt"/>
                <a:cs typeface="+mn-lt"/>
              </a:rPr>
              <a:t>Many</a:t>
            </a:r>
            <a:r>
              <a:rPr lang="it-IT" sz="1800" dirty="0" smtClean="0">
                <a:solidFill>
                  <a:srgbClr val="FFFFFF"/>
                </a:solidFill>
                <a:ea typeface="+mn-lt"/>
                <a:cs typeface="+mn-lt"/>
              </a:rPr>
              <a:t> </a:t>
            </a:r>
            <a:r>
              <a:rPr lang="it-IT" sz="1800" dirty="0" err="1">
                <a:solidFill>
                  <a:srgbClr val="FFFFFF"/>
                </a:solidFill>
                <a:ea typeface="+mn-lt"/>
                <a:cs typeface="+mn-lt"/>
              </a:rPr>
              <a:t>people</a:t>
            </a:r>
            <a:r>
              <a:rPr lang="it-IT" sz="1800" dirty="0">
                <a:solidFill>
                  <a:srgbClr val="FFFFFF"/>
                </a:solidFill>
                <a:ea typeface="+mn-lt"/>
                <a:cs typeface="+mn-lt"/>
              </a:rPr>
              <a:t> living in </a:t>
            </a:r>
            <a:r>
              <a:rPr lang="it-IT" sz="1800" dirty="0" err="1">
                <a:solidFill>
                  <a:srgbClr val="FFFFFF"/>
                </a:solidFill>
                <a:ea typeface="+mn-lt"/>
                <a:cs typeface="+mn-lt"/>
              </a:rPr>
              <a:t>slums</a:t>
            </a:r>
            <a:r>
              <a:rPr lang="it-IT" sz="1800" dirty="0">
                <a:solidFill>
                  <a:srgbClr val="FFFFFF"/>
                </a:solidFill>
                <a:ea typeface="+mn-lt"/>
                <a:cs typeface="+mn-lt"/>
              </a:rPr>
              <a:t> or </a:t>
            </a:r>
            <a:r>
              <a:rPr lang="it-IT" sz="1800" dirty="0" err="1">
                <a:solidFill>
                  <a:srgbClr val="FFFFFF"/>
                </a:solidFill>
                <a:ea typeface="+mn-lt"/>
                <a:cs typeface="+mn-lt"/>
              </a:rPr>
              <a:t>informal</a:t>
            </a:r>
            <a:r>
              <a:rPr lang="it-IT" sz="1800" dirty="0">
                <a:solidFill>
                  <a:srgbClr val="FFFFFF"/>
                </a:solidFill>
                <a:ea typeface="+mn-lt"/>
                <a:cs typeface="+mn-lt"/>
              </a:rPr>
              <a:t> </a:t>
            </a:r>
            <a:r>
              <a:rPr lang="it-IT" sz="1800" dirty="0" err="1">
                <a:solidFill>
                  <a:srgbClr val="FFFFFF"/>
                </a:solidFill>
                <a:ea typeface="+mn-lt"/>
                <a:cs typeface="+mn-lt"/>
              </a:rPr>
              <a:t>settlements</a:t>
            </a:r>
            <a:r>
              <a:rPr lang="it-IT" sz="1800" dirty="0">
                <a:solidFill>
                  <a:srgbClr val="FFFFFF"/>
                </a:solidFill>
                <a:ea typeface="+mn-lt"/>
                <a:cs typeface="+mn-lt"/>
              </a:rPr>
              <a:t> are not </a:t>
            </a:r>
            <a:r>
              <a:rPr lang="it-IT" sz="1800" dirty="0" err="1">
                <a:solidFill>
                  <a:srgbClr val="FFFFFF"/>
                </a:solidFill>
                <a:ea typeface="+mn-lt"/>
                <a:cs typeface="+mn-lt"/>
              </a:rPr>
              <a:t>protected</a:t>
            </a:r>
            <a:r>
              <a:rPr lang="it-IT" sz="1800" dirty="0">
                <a:solidFill>
                  <a:srgbClr val="FFFFFF"/>
                </a:solidFill>
                <a:ea typeface="+mn-lt"/>
                <a:cs typeface="+mn-lt"/>
              </a:rPr>
              <a:t> from </a:t>
            </a:r>
            <a:r>
              <a:rPr lang="it-IT" sz="1800" dirty="0" err="1">
                <a:solidFill>
                  <a:srgbClr val="FFFFFF"/>
                </a:solidFill>
                <a:ea typeface="+mn-lt"/>
                <a:cs typeface="+mn-lt"/>
              </a:rPr>
              <a:t>harassment</a:t>
            </a:r>
            <a:r>
              <a:rPr lang="it-IT" sz="1800" dirty="0">
                <a:solidFill>
                  <a:srgbClr val="FFFFFF"/>
                </a:solidFill>
                <a:ea typeface="+mn-lt"/>
                <a:cs typeface="+mn-lt"/>
              </a:rPr>
              <a:t> </a:t>
            </a:r>
            <a:r>
              <a:rPr lang="it-IT" sz="1800" dirty="0" err="1">
                <a:solidFill>
                  <a:srgbClr val="FFFFFF"/>
                </a:solidFill>
                <a:ea typeface="+mn-lt"/>
                <a:cs typeface="+mn-lt"/>
              </a:rPr>
              <a:t>such</a:t>
            </a:r>
            <a:r>
              <a:rPr lang="it-IT" sz="1800" dirty="0">
                <a:solidFill>
                  <a:srgbClr val="FFFFFF"/>
                </a:solidFill>
                <a:ea typeface="+mn-lt"/>
                <a:cs typeface="+mn-lt"/>
              </a:rPr>
              <a:t> </a:t>
            </a:r>
            <a:r>
              <a:rPr lang="it-IT" sz="1800" dirty="0" err="1">
                <a:solidFill>
                  <a:srgbClr val="FFFFFF"/>
                </a:solidFill>
                <a:ea typeface="+mn-lt"/>
                <a:cs typeface="+mn-lt"/>
              </a:rPr>
              <a:t>as</a:t>
            </a:r>
            <a:r>
              <a:rPr lang="it-IT" sz="1800" dirty="0">
                <a:solidFill>
                  <a:srgbClr val="FFFFFF"/>
                </a:solidFill>
                <a:ea typeface="+mn-lt"/>
                <a:cs typeface="+mn-lt"/>
              </a:rPr>
              <a:t> </a:t>
            </a:r>
            <a:r>
              <a:rPr lang="it-IT" sz="1800" dirty="0" err="1">
                <a:solidFill>
                  <a:srgbClr val="FFFFFF"/>
                </a:solidFill>
                <a:ea typeface="+mn-lt"/>
                <a:cs typeface="+mn-lt"/>
              </a:rPr>
              <a:t>forced</a:t>
            </a:r>
            <a:r>
              <a:rPr lang="it-IT" sz="1800" dirty="0">
                <a:solidFill>
                  <a:srgbClr val="FFFFFF"/>
                </a:solidFill>
                <a:ea typeface="+mn-lt"/>
                <a:cs typeface="+mn-lt"/>
              </a:rPr>
              <a:t> </a:t>
            </a:r>
            <a:r>
              <a:rPr lang="it-IT" sz="1800" dirty="0" err="1">
                <a:solidFill>
                  <a:srgbClr val="FFFFFF"/>
                </a:solidFill>
                <a:ea typeface="+mn-lt"/>
                <a:cs typeface="+mn-lt"/>
              </a:rPr>
              <a:t>evictions</a:t>
            </a:r>
            <a:r>
              <a:rPr lang="it-IT" sz="1800" dirty="0">
                <a:solidFill>
                  <a:srgbClr val="FFFFFF"/>
                </a:solidFill>
                <a:ea typeface="+mn-lt"/>
                <a:cs typeface="+mn-lt"/>
              </a:rPr>
              <a:t> </a:t>
            </a:r>
            <a:r>
              <a:rPr lang="it-IT" sz="1800" dirty="0" err="1">
                <a:solidFill>
                  <a:srgbClr val="FFFFFF"/>
                </a:solidFill>
                <a:ea typeface="+mn-lt"/>
                <a:cs typeface="+mn-lt"/>
              </a:rPr>
              <a:t>because</a:t>
            </a:r>
            <a:r>
              <a:rPr lang="it-IT" sz="1800" dirty="0">
                <a:solidFill>
                  <a:srgbClr val="FFFFFF"/>
                </a:solidFill>
                <a:ea typeface="+mn-lt"/>
                <a:cs typeface="+mn-lt"/>
              </a:rPr>
              <a:t> their right to live </a:t>
            </a:r>
            <a:r>
              <a:rPr lang="it-IT" sz="1800" dirty="0" err="1">
                <a:solidFill>
                  <a:srgbClr val="FFFFFF"/>
                </a:solidFill>
                <a:ea typeface="+mn-lt"/>
                <a:cs typeface="+mn-lt"/>
              </a:rPr>
              <a:t>there</a:t>
            </a:r>
            <a:r>
              <a:rPr lang="it-IT" sz="1800" dirty="0">
                <a:solidFill>
                  <a:srgbClr val="FFFFFF"/>
                </a:solidFill>
                <a:ea typeface="+mn-lt"/>
                <a:cs typeface="+mn-lt"/>
              </a:rPr>
              <a:t> is not </a:t>
            </a:r>
            <a:r>
              <a:rPr lang="it-IT" sz="1800" dirty="0" err="1">
                <a:solidFill>
                  <a:srgbClr val="FFFFFF"/>
                </a:solidFill>
                <a:ea typeface="+mn-lt"/>
                <a:cs typeface="+mn-lt"/>
              </a:rPr>
              <a:t>legally</a:t>
            </a:r>
            <a:r>
              <a:rPr lang="it-IT" sz="1800" dirty="0">
                <a:solidFill>
                  <a:srgbClr val="FFFFFF"/>
                </a:solidFill>
                <a:ea typeface="+mn-lt"/>
                <a:cs typeface="+mn-lt"/>
              </a:rPr>
              <a:t> recognised.</a:t>
            </a:r>
            <a:endParaRPr lang="it-IT" sz="1800" dirty="0">
              <a:solidFill>
                <a:srgbClr val="FFFFFF"/>
              </a:solidFill>
              <a:cs typeface="Calibri"/>
            </a:endParaRPr>
          </a:p>
          <a:p>
            <a:pPr marL="0" indent="0">
              <a:buNone/>
            </a:pPr>
            <a:r>
              <a:rPr lang="it-IT" sz="1800" dirty="0" err="1">
                <a:solidFill>
                  <a:srgbClr val="FFFFFF"/>
                </a:solidFill>
                <a:ea typeface="+mn-lt"/>
                <a:cs typeface="+mn-lt"/>
              </a:rPr>
              <a:t>Forced</a:t>
            </a:r>
            <a:r>
              <a:rPr lang="it-IT" sz="1800" dirty="0">
                <a:solidFill>
                  <a:srgbClr val="FFFFFF"/>
                </a:solidFill>
                <a:ea typeface="+mn-lt"/>
                <a:cs typeface="+mn-lt"/>
              </a:rPr>
              <a:t> </a:t>
            </a:r>
            <a:r>
              <a:rPr lang="it-IT" sz="1800" dirty="0" err="1">
                <a:solidFill>
                  <a:srgbClr val="FFFFFF"/>
                </a:solidFill>
                <a:ea typeface="+mn-lt"/>
                <a:cs typeface="+mn-lt"/>
              </a:rPr>
              <a:t>evictions</a:t>
            </a:r>
            <a:r>
              <a:rPr lang="it-IT" sz="1800" dirty="0">
                <a:solidFill>
                  <a:srgbClr val="FFFFFF"/>
                </a:solidFill>
                <a:ea typeface="+mn-lt"/>
                <a:cs typeface="+mn-lt"/>
              </a:rPr>
              <a:t> </a:t>
            </a:r>
            <a:r>
              <a:rPr lang="it-IT" sz="1800" dirty="0" err="1" smtClean="0">
                <a:solidFill>
                  <a:srgbClr val="FFFFFF"/>
                </a:solidFill>
                <a:ea typeface="+mn-lt"/>
                <a:cs typeface="+mn-lt"/>
              </a:rPr>
              <a:t>mean</a:t>
            </a:r>
            <a:r>
              <a:rPr lang="it-IT" sz="1800" dirty="0" smtClean="0">
                <a:solidFill>
                  <a:srgbClr val="FFFFFF"/>
                </a:solidFill>
                <a:ea typeface="+mn-lt"/>
                <a:cs typeface="+mn-lt"/>
              </a:rPr>
              <a:t> </a:t>
            </a:r>
            <a:r>
              <a:rPr lang="it-IT" sz="1800" dirty="0" err="1" smtClean="0">
                <a:solidFill>
                  <a:srgbClr val="FFFFFF"/>
                </a:solidFill>
                <a:ea typeface="+mn-lt"/>
                <a:cs typeface="+mn-lt"/>
              </a:rPr>
              <a:t>people</a:t>
            </a:r>
            <a:r>
              <a:rPr lang="it-IT" sz="1800" dirty="0" smtClean="0">
                <a:solidFill>
                  <a:srgbClr val="FFFFFF"/>
                </a:solidFill>
                <a:ea typeface="+mn-lt"/>
                <a:cs typeface="+mn-lt"/>
              </a:rPr>
              <a:t> </a:t>
            </a:r>
            <a:r>
              <a:rPr lang="it-IT" sz="1800" dirty="0">
                <a:solidFill>
                  <a:srgbClr val="FFFFFF"/>
                </a:solidFill>
                <a:ea typeface="+mn-lt"/>
                <a:cs typeface="+mn-lt"/>
              </a:rPr>
              <a:t>are </a:t>
            </a:r>
            <a:r>
              <a:rPr lang="it-IT" sz="1800" dirty="0" err="1">
                <a:solidFill>
                  <a:srgbClr val="FFFFFF"/>
                </a:solidFill>
                <a:ea typeface="+mn-lt"/>
                <a:cs typeface="+mn-lt"/>
              </a:rPr>
              <a:t>removed</a:t>
            </a:r>
            <a:r>
              <a:rPr lang="it-IT" sz="1800" dirty="0">
                <a:solidFill>
                  <a:srgbClr val="FFFFFF"/>
                </a:solidFill>
                <a:ea typeface="+mn-lt"/>
                <a:cs typeface="+mn-lt"/>
              </a:rPr>
              <a:t> from their </a:t>
            </a:r>
            <a:r>
              <a:rPr lang="it-IT" sz="1800" dirty="0" err="1">
                <a:solidFill>
                  <a:srgbClr val="FFFFFF"/>
                </a:solidFill>
                <a:ea typeface="+mn-lt"/>
                <a:cs typeface="+mn-lt"/>
              </a:rPr>
              <a:t>homes</a:t>
            </a:r>
            <a:r>
              <a:rPr lang="it-IT" sz="1800" dirty="0">
                <a:solidFill>
                  <a:srgbClr val="FFFFFF"/>
                </a:solidFill>
                <a:ea typeface="+mn-lt"/>
                <a:cs typeface="+mn-lt"/>
              </a:rPr>
              <a:t> and </a:t>
            </a:r>
            <a:r>
              <a:rPr lang="it-IT" sz="1800" dirty="0" err="1">
                <a:solidFill>
                  <a:srgbClr val="FFFFFF"/>
                </a:solidFill>
                <a:ea typeface="+mn-lt"/>
                <a:cs typeface="+mn-lt"/>
              </a:rPr>
              <a:t>lands</a:t>
            </a:r>
            <a:r>
              <a:rPr lang="it-IT" sz="1800" dirty="0">
                <a:solidFill>
                  <a:srgbClr val="FFFFFF"/>
                </a:solidFill>
                <a:ea typeface="+mn-lt"/>
                <a:cs typeface="+mn-lt"/>
              </a:rPr>
              <a:t> without </a:t>
            </a:r>
            <a:r>
              <a:rPr lang="it-IT" sz="1800" dirty="0" err="1">
                <a:solidFill>
                  <a:srgbClr val="FFFFFF"/>
                </a:solidFill>
                <a:ea typeface="+mn-lt"/>
                <a:cs typeface="+mn-lt"/>
              </a:rPr>
              <a:t>advance</a:t>
            </a:r>
            <a:r>
              <a:rPr lang="it-IT" sz="1800" dirty="0">
                <a:solidFill>
                  <a:srgbClr val="FFFFFF"/>
                </a:solidFill>
                <a:ea typeface="+mn-lt"/>
                <a:cs typeface="+mn-lt"/>
              </a:rPr>
              <a:t> </a:t>
            </a:r>
            <a:r>
              <a:rPr lang="it-IT" sz="1800" dirty="0" err="1">
                <a:solidFill>
                  <a:srgbClr val="FFFFFF"/>
                </a:solidFill>
                <a:ea typeface="+mn-lt"/>
                <a:cs typeface="+mn-lt"/>
              </a:rPr>
              <a:t>notice</a:t>
            </a:r>
            <a:r>
              <a:rPr lang="it-IT" sz="1800" dirty="0">
                <a:solidFill>
                  <a:srgbClr val="FFFFFF"/>
                </a:solidFill>
                <a:ea typeface="+mn-lt"/>
                <a:cs typeface="+mn-lt"/>
              </a:rPr>
              <a:t>, </a:t>
            </a:r>
            <a:r>
              <a:rPr lang="it-IT" sz="1800" dirty="0" err="1">
                <a:solidFill>
                  <a:srgbClr val="FFFFFF"/>
                </a:solidFill>
                <a:ea typeface="+mn-lt"/>
                <a:cs typeface="+mn-lt"/>
              </a:rPr>
              <a:t>consultation</a:t>
            </a:r>
            <a:r>
              <a:rPr lang="it-IT" sz="1800" dirty="0">
                <a:solidFill>
                  <a:srgbClr val="FFFFFF"/>
                </a:solidFill>
                <a:ea typeface="+mn-lt"/>
                <a:cs typeface="+mn-lt"/>
              </a:rPr>
              <a:t> and </a:t>
            </a:r>
            <a:r>
              <a:rPr lang="it-IT" sz="1800" dirty="0" err="1">
                <a:solidFill>
                  <a:srgbClr val="FFFFFF"/>
                </a:solidFill>
                <a:ea typeface="+mn-lt"/>
                <a:cs typeface="+mn-lt"/>
              </a:rPr>
              <a:t>compensation</a:t>
            </a:r>
            <a:r>
              <a:rPr lang="it-IT" sz="1800" dirty="0">
                <a:solidFill>
                  <a:srgbClr val="FFFFFF"/>
                </a:solidFill>
                <a:ea typeface="+mn-lt"/>
                <a:cs typeface="+mn-lt"/>
              </a:rPr>
              <a:t>. </a:t>
            </a:r>
            <a:endParaRPr lang="it-IT" sz="1800" dirty="0" smtClean="0">
              <a:solidFill>
                <a:srgbClr val="FFFFFF"/>
              </a:solidFill>
              <a:ea typeface="+mn-lt"/>
              <a:cs typeface="+mn-lt"/>
            </a:endParaRPr>
          </a:p>
          <a:p>
            <a:pPr marL="0" indent="0">
              <a:buNone/>
            </a:pPr>
            <a:r>
              <a:rPr lang="it-IT" sz="1800" dirty="0" err="1" smtClean="0">
                <a:solidFill>
                  <a:srgbClr val="FFFFFF"/>
                </a:solidFill>
                <a:ea typeface="+mn-lt"/>
                <a:cs typeface="+mn-lt"/>
              </a:rPr>
              <a:t>They</a:t>
            </a:r>
            <a:r>
              <a:rPr lang="it-IT" sz="1800" dirty="0" smtClean="0">
                <a:solidFill>
                  <a:srgbClr val="FFFFFF"/>
                </a:solidFill>
                <a:ea typeface="+mn-lt"/>
                <a:cs typeface="+mn-lt"/>
              </a:rPr>
              <a:t> </a:t>
            </a:r>
            <a:r>
              <a:rPr lang="it-IT" sz="1800" dirty="0">
                <a:solidFill>
                  <a:srgbClr val="FFFFFF"/>
                </a:solidFill>
                <a:ea typeface="+mn-lt"/>
                <a:cs typeface="+mn-lt"/>
              </a:rPr>
              <a:t>are </a:t>
            </a:r>
            <a:r>
              <a:rPr lang="it-IT" sz="1800" dirty="0" err="1">
                <a:solidFill>
                  <a:srgbClr val="FFFFFF"/>
                </a:solidFill>
                <a:ea typeface="+mn-lt"/>
                <a:cs typeface="+mn-lt"/>
              </a:rPr>
              <a:t>illegal</a:t>
            </a:r>
            <a:r>
              <a:rPr lang="it-IT" sz="1800" dirty="0">
                <a:solidFill>
                  <a:srgbClr val="FFFFFF"/>
                </a:solidFill>
                <a:ea typeface="+mn-lt"/>
                <a:cs typeface="+mn-lt"/>
              </a:rPr>
              <a:t> and violate the right to </a:t>
            </a:r>
            <a:r>
              <a:rPr lang="it-IT" sz="1800" dirty="0" err="1">
                <a:solidFill>
                  <a:srgbClr val="FFFFFF"/>
                </a:solidFill>
                <a:ea typeface="+mn-lt"/>
                <a:cs typeface="+mn-lt"/>
              </a:rPr>
              <a:t>housing</a:t>
            </a:r>
            <a:r>
              <a:rPr lang="it-IT" sz="1800" dirty="0">
                <a:solidFill>
                  <a:srgbClr val="FFFFFF"/>
                </a:solidFill>
                <a:ea typeface="+mn-lt"/>
                <a:cs typeface="+mn-lt"/>
              </a:rPr>
              <a:t>. </a:t>
            </a:r>
            <a:r>
              <a:rPr lang="it-IT" sz="1800" dirty="0" err="1" smtClean="0">
                <a:solidFill>
                  <a:srgbClr val="FFFFFF"/>
                </a:solidFill>
                <a:ea typeface="+mn-lt"/>
                <a:cs typeface="+mn-lt"/>
              </a:rPr>
              <a:t>Often</a:t>
            </a:r>
            <a:r>
              <a:rPr lang="it-IT" sz="1800" dirty="0" smtClean="0">
                <a:solidFill>
                  <a:srgbClr val="FFFFFF"/>
                </a:solidFill>
                <a:ea typeface="+mn-lt"/>
                <a:cs typeface="+mn-lt"/>
              </a:rPr>
              <a:t>, </a:t>
            </a:r>
            <a:r>
              <a:rPr lang="it-IT" sz="1800" dirty="0" err="1" smtClean="0">
                <a:solidFill>
                  <a:srgbClr val="FFFFFF"/>
                </a:solidFill>
                <a:ea typeface="+mn-lt"/>
                <a:cs typeface="+mn-lt"/>
              </a:rPr>
              <a:t>forced</a:t>
            </a:r>
            <a:r>
              <a:rPr lang="it-IT" sz="1800" dirty="0" smtClean="0">
                <a:solidFill>
                  <a:srgbClr val="FFFFFF"/>
                </a:solidFill>
                <a:ea typeface="+mn-lt"/>
                <a:cs typeface="+mn-lt"/>
              </a:rPr>
              <a:t> </a:t>
            </a:r>
            <a:r>
              <a:rPr lang="it-IT" sz="1800" dirty="0" err="1">
                <a:solidFill>
                  <a:srgbClr val="FFFFFF"/>
                </a:solidFill>
                <a:ea typeface="+mn-lt"/>
                <a:cs typeface="+mn-lt"/>
              </a:rPr>
              <a:t>evictions</a:t>
            </a:r>
            <a:r>
              <a:rPr lang="it-IT" sz="1800" dirty="0">
                <a:solidFill>
                  <a:srgbClr val="FFFFFF"/>
                </a:solidFill>
                <a:ea typeface="+mn-lt"/>
                <a:cs typeface="+mn-lt"/>
              </a:rPr>
              <a:t> are </a:t>
            </a:r>
            <a:r>
              <a:rPr lang="it-IT" sz="1800" dirty="0" err="1">
                <a:solidFill>
                  <a:srgbClr val="FFFFFF"/>
                </a:solidFill>
                <a:ea typeface="+mn-lt"/>
                <a:cs typeface="+mn-lt"/>
              </a:rPr>
              <a:t>violent</a:t>
            </a:r>
            <a:r>
              <a:rPr lang="it-IT" sz="1800" dirty="0">
                <a:solidFill>
                  <a:srgbClr val="FFFFFF"/>
                </a:solidFill>
                <a:ea typeface="+mn-lt"/>
                <a:cs typeface="+mn-lt"/>
              </a:rPr>
              <a:t>, </a:t>
            </a:r>
            <a:r>
              <a:rPr lang="it-IT" sz="1800" dirty="0" err="1">
                <a:solidFill>
                  <a:srgbClr val="FFFFFF"/>
                </a:solidFill>
                <a:ea typeface="+mn-lt"/>
                <a:cs typeface="+mn-lt"/>
              </a:rPr>
              <a:t>destroy</a:t>
            </a:r>
            <a:r>
              <a:rPr lang="it-IT" sz="1800" dirty="0">
                <a:solidFill>
                  <a:srgbClr val="FFFFFF"/>
                </a:solidFill>
                <a:ea typeface="+mn-lt"/>
                <a:cs typeface="+mn-lt"/>
              </a:rPr>
              <a:t> </a:t>
            </a:r>
            <a:r>
              <a:rPr lang="it-IT" sz="1800" dirty="0" err="1">
                <a:solidFill>
                  <a:srgbClr val="FFFFFF"/>
                </a:solidFill>
                <a:ea typeface="+mn-lt"/>
                <a:cs typeface="+mn-lt"/>
              </a:rPr>
              <a:t>livelihoods</a:t>
            </a:r>
            <a:r>
              <a:rPr lang="it-IT" sz="1800" dirty="0">
                <a:solidFill>
                  <a:srgbClr val="FFFFFF"/>
                </a:solidFill>
                <a:ea typeface="+mn-lt"/>
                <a:cs typeface="+mn-lt"/>
              </a:rPr>
              <a:t> and </a:t>
            </a:r>
            <a:r>
              <a:rPr lang="it-IT" sz="1800" dirty="0" err="1">
                <a:solidFill>
                  <a:srgbClr val="FFFFFF"/>
                </a:solidFill>
                <a:ea typeface="+mn-lt"/>
                <a:cs typeface="+mn-lt"/>
              </a:rPr>
              <a:t>make</a:t>
            </a:r>
            <a:r>
              <a:rPr lang="it-IT" sz="1800" dirty="0">
                <a:solidFill>
                  <a:srgbClr val="FFFFFF"/>
                </a:solidFill>
                <a:ea typeface="+mn-lt"/>
                <a:cs typeface="+mn-lt"/>
              </a:rPr>
              <a:t> </a:t>
            </a:r>
            <a:r>
              <a:rPr lang="it-IT" sz="1800" dirty="0" err="1">
                <a:solidFill>
                  <a:srgbClr val="FFFFFF"/>
                </a:solidFill>
                <a:ea typeface="+mn-lt"/>
                <a:cs typeface="+mn-lt"/>
              </a:rPr>
              <a:t>people</a:t>
            </a:r>
            <a:r>
              <a:rPr lang="it-IT" sz="1800" dirty="0">
                <a:solidFill>
                  <a:srgbClr val="FFFFFF"/>
                </a:solidFill>
                <a:ea typeface="+mn-lt"/>
                <a:cs typeface="+mn-lt"/>
              </a:rPr>
              <a:t> homeless.</a:t>
            </a:r>
            <a:endParaRPr lang="it-IT" sz="1800" dirty="0">
              <a:solidFill>
                <a:srgbClr val="FFFFFF"/>
              </a:solidFill>
              <a:cs typeface="Calibri"/>
            </a:endParaRPr>
          </a:p>
          <a:p>
            <a:endParaRPr lang="it-IT" sz="1800" dirty="0">
              <a:solidFill>
                <a:srgbClr val="FFFFFF"/>
              </a:solidFill>
              <a:cs typeface="Calibri"/>
            </a:endParaRPr>
          </a:p>
          <a:p>
            <a:endParaRPr lang="it-IT" sz="1800" dirty="0">
              <a:solidFill>
                <a:srgbClr val="FFFFFF"/>
              </a:solidFill>
            </a:endParaRPr>
          </a:p>
          <a:p>
            <a:endParaRPr lang="it-IT" sz="1800" dirty="0">
              <a:solidFill>
                <a:srgbClr val="FFFFFF"/>
              </a:solidFill>
              <a:cs typeface="Calibri"/>
            </a:endParaRPr>
          </a:p>
        </p:txBody>
      </p:sp>
    </p:spTree>
    <p:extLst>
      <p:ext uri="{BB962C8B-B14F-4D97-AF65-F5344CB8AC3E}">
        <p14:creationId xmlns:p14="http://schemas.microsoft.com/office/powerpoint/2010/main" val="842680982"/>
      </p:ext>
    </p:extLst>
  </p:cSld>
  <p:clrMapOvr>
    <a:overrideClrMapping bg1="dk1" tx1="lt1" bg2="dk2" tx2="lt2" accent1="accent1" accent2="accent2" accent3="accent3" accent4="accent4" accent5="accent5" accent6="accent6" hlink="hlink" folHlink="folHlink"/>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8A8EAB8-D2FF-444D-B34B-7D32F106AD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olo 1">
            <a:extLst>
              <a:ext uri="{FF2B5EF4-FFF2-40B4-BE49-F238E27FC236}">
                <a16:creationId xmlns:a16="http://schemas.microsoft.com/office/drawing/2014/main" xmlns="" id="{01A6A4E7-C820-4037-BFAB-83BA3187F579}"/>
              </a:ext>
            </a:extLst>
          </p:cNvPr>
          <p:cNvSpPr>
            <a:spLocks noGrp="1"/>
          </p:cNvSpPr>
          <p:nvPr>
            <p:ph type="title"/>
          </p:nvPr>
        </p:nvSpPr>
        <p:spPr>
          <a:xfrm>
            <a:off x="838200" y="448721"/>
            <a:ext cx="4707671" cy="1225650"/>
          </a:xfrm>
        </p:spPr>
        <p:txBody>
          <a:bodyPr anchor="b">
            <a:normAutofit/>
          </a:bodyPr>
          <a:lstStyle/>
          <a:p>
            <a:r>
              <a:rPr lang="it-IT" sz="6000">
                <a:solidFill>
                  <a:schemeClr val="bg1"/>
                </a:solidFill>
                <a:latin typeface="Calibri"/>
                <a:cs typeface="Calibri Light"/>
              </a:rPr>
              <a:t>A bit of help</a:t>
            </a:r>
            <a:endParaRPr lang="it-IT" sz="6000">
              <a:solidFill>
                <a:schemeClr val="bg1"/>
              </a:solidFill>
              <a:latin typeface="Calibri"/>
            </a:endParaRPr>
          </a:p>
        </p:txBody>
      </p:sp>
      <p:cxnSp>
        <p:nvCxnSpPr>
          <p:cNvPr id="13" name="Straight Connector 12">
            <a:extLst>
              <a:ext uri="{FF2B5EF4-FFF2-40B4-BE49-F238E27FC236}">
                <a16:creationId xmlns:a16="http://schemas.microsoft.com/office/drawing/2014/main" xmlns="" id="{EEA38897-7BA3-4408-8083-3235339C4A6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831873" y="1749756"/>
            <a:ext cx="4718304"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xmlns="" id="{80B169DA-030A-4F00-94AA-10F043A1E84F}"/>
              </a:ext>
            </a:extLst>
          </p:cNvPr>
          <p:cNvSpPr>
            <a:spLocks noGrp="1"/>
          </p:cNvSpPr>
          <p:nvPr>
            <p:ph idx="1"/>
          </p:nvPr>
        </p:nvSpPr>
        <p:spPr>
          <a:xfrm>
            <a:off x="897769" y="1909192"/>
            <a:ext cx="4586513" cy="3647710"/>
          </a:xfrm>
        </p:spPr>
        <p:txBody>
          <a:bodyPr vert="horz" lIns="91440" tIns="45720" rIns="91440" bIns="45720" rtlCol="0" anchor="t">
            <a:normAutofit lnSpcReduction="10000"/>
          </a:bodyPr>
          <a:lstStyle/>
          <a:p>
            <a:pPr>
              <a:buFont typeface="Wingdings" panose="05000000000000000000" pitchFamily="2" charset="2"/>
              <a:buChar char="§"/>
            </a:pPr>
            <a:r>
              <a:rPr lang="en-US" sz="2400" dirty="0">
                <a:solidFill>
                  <a:schemeClr val="bg1"/>
                </a:solidFill>
                <a:ea typeface="+mn-lt"/>
                <a:cs typeface="+mn-lt"/>
              </a:rPr>
              <a:t>Every human being </a:t>
            </a:r>
            <a:r>
              <a:rPr lang="en-US" sz="2400" dirty="0" smtClean="0">
                <a:solidFill>
                  <a:schemeClr val="bg1"/>
                </a:solidFill>
                <a:ea typeface="+mn-lt"/>
                <a:cs typeface="+mn-lt"/>
              </a:rPr>
              <a:t>has</a:t>
            </a:r>
            <a:r>
              <a:rPr lang="en-US" sz="2400" dirty="0" smtClean="0">
                <a:solidFill>
                  <a:schemeClr val="bg1"/>
                </a:solidFill>
                <a:ea typeface="+mn-lt"/>
                <a:cs typeface="+mn-lt"/>
              </a:rPr>
              <a:t> </a:t>
            </a:r>
            <a:r>
              <a:rPr lang="en-US" sz="2400" dirty="0">
                <a:solidFill>
                  <a:schemeClr val="bg1"/>
                </a:solidFill>
                <a:ea typeface="+mn-lt"/>
                <a:cs typeface="+mn-lt"/>
              </a:rPr>
              <a:t>rights. </a:t>
            </a:r>
            <a:r>
              <a:rPr lang="en-US" sz="2400" dirty="0" smtClean="0">
                <a:solidFill>
                  <a:schemeClr val="bg1"/>
                </a:solidFill>
                <a:ea typeface="+mn-lt"/>
                <a:cs typeface="+mn-lt"/>
              </a:rPr>
              <a:t>The </a:t>
            </a:r>
            <a:r>
              <a:rPr lang="en-US" sz="2400" dirty="0">
                <a:solidFill>
                  <a:schemeClr val="bg1"/>
                </a:solidFill>
                <a:ea typeface="+mn-lt"/>
                <a:cs typeface="+mn-lt"/>
              </a:rPr>
              <a:t>rights must be guaranteed for by the government. Many times </a:t>
            </a:r>
            <a:r>
              <a:rPr lang="en-US" sz="2400" dirty="0" smtClean="0">
                <a:solidFill>
                  <a:schemeClr val="bg1"/>
                </a:solidFill>
                <a:ea typeface="+mn-lt"/>
                <a:cs typeface="+mn-lt"/>
              </a:rPr>
              <a:t>the </a:t>
            </a:r>
            <a:r>
              <a:rPr lang="en-US" sz="2400" dirty="0">
                <a:solidFill>
                  <a:schemeClr val="bg1"/>
                </a:solidFill>
                <a:ea typeface="+mn-lt"/>
                <a:cs typeface="+mn-lt"/>
              </a:rPr>
              <a:t>rights are violated, and one of them is  the </a:t>
            </a:r>
            <a:r>
              <a:rPr lang="en-US" sz="2400" dirty="0" smtClean="0">
                <a:solidFill>
                  <a:schemeClr val="bg1"/>
                </a:solidFill>
                <a:ea typeface="+mn-lt"/>
                <a:cs typeface="+mn-lt"/>
              </a:rPr>
              <a:t>person’s dignity.</a:t>
            </a:r>
            <a:endParaRPr lang="en-US" sz="2400" dirty="0">
              <a:solidFill>
                <a:schemeClr val="bg1"/>
              </a:solidFill>
              <a:cs typeface="Calibri" panose="020F0502020204030204"/>
            </a:endParaRPr>
          </a:p>
          <a:p>
            <a:pPr>
              <a:buFont typeface="Wingdings" panose="05000000000000000000" pitchFamily="2" charset="2"/>
              <a:buChar char="§"/>
            </a:pPr>
            <a:r>
              <a:rPr lang="en-US" sz="2400" dirty="0" smtClean="0">
                <a:solidFill>
                  <a:schemeClr val="bg1"/>
                </a:solidFill>
                <a:cs typeface="Calibri" panose="020F0502020204030204"/>
              </a:rPr>
              <a:t>The </a:t>
            </a:r>
            <a:r>
              <a:rPr lang="en-US" sz="2400" dirty="0">
                <a:solidFill>
                  <a:schemeClr val="bg1"/>
                </a:solidFill>
                <a:cs typeface="Calibri" panose="020F0502020204030204"/>
              </a:rPr>
              <a:t>right can be protected not </a:t>
            </a:r>
            <a:r>
              <a:rPr lang="en-US" sz="2400" dirty="0" smtClean="0">
                <a:solidFill>
                  <a:schemeClr val="bg1"/>
                </a:solidFill>
                <a:cs typeface="Calibri" panose="020F0502020204030204"/>
              </a:rPr>
              <a:t>only by </a:t>
            </a:r>
            <a:r>
              <a:rPr lang="en-US" sz="2400" dirty="0">
                <a:solidFill>
                  <a:schemeClr val="bg1"/>
                </a:solidFill>
                <a:cs typeface="Calibri" panose="020F0502020204030204"/>
              </a:rPr>
              <a:t>laws and regulations but also with </a:t>
            </a:r>
            <a:r>
              <a:rPr lang="en-US" sz="2400" dirty="0" smtClean="0">
                <a:solidFill>
                  <a:schemeClr val="bg1"/>
                </a:solidFill>
                <a:cs typeface="Calibri" panose="020F0502020204030204"/>
              </a:rPr>
              <a:t>mutual </a:t>
            </a:r>
            <a:r>
              <a:rPr lang="en-US" sz="2400" dirty="0" smtClean="0">
                <a:solidFill>
                  <a:schemeClr val="bg1"/>
                </a:solidFill>
                <a:cs typeface="Calibri" panose="020F0502020204030204"/>
              </a:rPr>
              <a:t>respect  </a:t>
            </a:r>
            <a:r>
              <a:rPr lang="en-US" sz="2400" dirty="0">
                <a:solidFill>
                  <a:schemeClr val="bg1"/>
                </a:solidFill>
                <a:cs typeface="Calibri" panose="020F0502020204030204"/>
              </a:rPr>
              <a:t>and a </a:t>
            </a:r>
            <a:r>
              <a:rPr lang="en-US" sz="2400" dirty="0" smtClean="0">
                <a:solidFill>
                  <a:schemeClr val="bg1"/>
                </a:solidFill>
                <a:cs typeface="Calibri" panose="020F0502020204030204"/>
              </a:rPr>
              <a:t>understanding </a:t>
            </a:r>
            <a:r>
              <a:rPr lang="en-US" sz="2400" dirty="0">
                <a:solidFill>
                  <a:schemeClr val="bg1"/>
                </a:solidFill>
                <a:cs typeface="Calibri" panose="020F0502020204030204"/>
              </a:rPr>
              <a:t>of one's security and privacy.</a:t>
            </a:r>
          </a:p>
          <a:p>
            <a:endParaRPr lang="en-US" sz="2000" dirty="0">
              <a:solidFill>
                <a:schemeClr val="bg1"/>
              </a:solidFill>
              <a:cs typeface="Calibri" panose="020F0502020204030204"/>
            </a:endParaRPr>
          </a:p>
        </p:txBody>
      </p:sp>
      <p:cxnSp>
        <p:nvCxnSpPr>
          <p:cNvPr id="15" name="Straight Connector 14">
            <a:extLst>
              <a:ext uri="{FF2B5EF4-FFF2-40B4-BE49-F238E27FC236}">
                <a16:creationId xmlns:a16="http://schemas.microsoft.com/office/drawing/2014/main" xmlns="" id="{F11AD06B-AB20-4097-8606-5DA00DBACE8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834027" y="5707672"/>
            <a:ext cx="471399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Immagine 4" descr="Immagine che contiene ventola, grafica vettoriale&#10;&#10;Descrizione generata automaticamente">
            <a:extLst>
              <a:ext uri="{FF2B5EF4-FFF2-40B4-BE49-F238E27FC236}">
                <a16:creationId xmlns:a16="http://schemas.microsoft.com/office/drawing/2014/main" xmlns="" id="{9A2869E2-17A1-4328-AF6D-95101159C361}"/>
              </a:ext>
            </a:extLst>
          </p:cNvPr>
          <p:cNvPicPr>
            <a:picLocks noChangeAspect="1"/>
          </p:cNvPicPr>
          <p:nvPr/>
        </p:nvPicPr>
        <p:blipFill rotWithShape="1">
          <a:blip r:embed="rId2"/>
          <a:srcRect l="5923" r="11450"/>
          <a:stretch/>
        </p:blipFill>
        <p:spPr>
          <a:xfrm>
            <a:off x="6525453" y="10"/>
            <a:ext cx="5666547" cy="6857990"/>
          </a:xfrm>
          <a:prstGeom prst="rect">
            <a:avLst/>
          </a:prstGeom>
        </p:spPr>
      </p:pic>
    </p:spTree>
    <p:extLst>
      <p:ext uri="{BB962C8B-B14F-4D97-AF65-F5344CB8AC3E}">
        <p14:creationId xmlns:p14="http://schemas.microsoft.com/office/powerpoint/2010/main" val="2407752105"/>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2984449-7309-4426-A08F-EAEBBE587E2F}"/>
              </a:ext>
            </a:extLst>
          </p:cNvPr>
          <p:cNvSpPr>
            <a:spLocks noGrp="1"/>
          </p:cNvSpPr>
          <p:nvPr>
            <p:ph type="title"/>
          </p:nvPr>
        </p:nvSpPr>
        <p:spPr>
          <a:xfrm>
            <a:off x="762001" y="803325"/>
            <a:ext cx="5918560" cy="1325563"/>
          </a:xfrm>
        </p:spPr>
        <p:txBody>
          <a:bodyPr>
            <a:noAutofit/>
          </a:bodyPr>
          <a:lstStyle/>
          <a:p>
            <a:r>
              <a:rPr lang="it-IT" sz="6000">
                <a:latin typeface="Calibri"/>
                <a:cs typeface="Calibri Light"/>
              </a:rPr>
              <a:t>Sources and links: </a:t>
            </a:r>
            <a:endParaRPr lang="it-IT" sz="6000">
              <a:latin typeface="Calibri"/>
            </a:endParaRPr>
          </a:p>
        </p:txBody>
      </p:sp>
      <p:sp>
        <p:nvSpPr>
          <p:cNvPr id="17" name="Content Placeholder 16">
            <a:extLst>
              <a:ext uri="{FF2B5EF4-FFF2-40B4-BE49-F238E27FC236}">
                <a16:creationId xmlns:a16="http://schemas.microsoft.com/office/drawing/2014/main" xmlns="" id="{A2F2D3C7-E835-4384-86F2-CD8BD3C33E12}"/>
              </a:ext>
            </a:extLst>
          </p:cNvPr>
          <p:cNvSpPr>
            <a:spLocks noGrp="1"/>
          </p:cNvSpPr>
          <p:nvPr>
            <p:ph idx="1"/>
          </p:nvPr>
        </p:nvSpPr>
        <p:spPr>
          <a:xfrm>
            <a:off x="762000" y="2279018"/>
            <a:ext cx="5314543" cy="3375920"/>
          </a:xfrm>
        </p:spPr>
        <p:txBody>
          <a:bodyPr anchor="t">
            <a:normAutofit/>
          </a:bodyPr>
          <a:lstStyle/>
          <a:p>
            <a:r>
              <a:rPr lang="en-US">
                <a:cs typeface="Calibri"/>
              </a:rPr>
              <a:t>1 photo of </a:t>
            </a:r>
            <a:r>
              <a:rPr lang="en-US" dirty="0">
                <a:cs typeface="Calibri"/>
                <a:hlinkClick r:id="rId2"/>
              </a:rPr>
              <a:t>F.D.Roosevelt</a:t>
            </a:r>
            <a:endParaRPr lang="it-IT">
              <a:cs typeface="Calibri"/>
            </a:endParaRPr>
          </a:p>
          <a:p>
            <a:r>
              <a:rPr lang="en-US">
                <a:cs typeface="Calibri"/>
              </a:rPr>
              <a:t>2</a:t>
            </a:r>
            <a:r>
              <a:rPr lang="en-US" dirty="0">
                <a:solidFill>
                  <a:schemeClr val="bg1">
                    <a:lumMod val="95000"/>
                    <a:lumOff val="5000"/>
                  </a:schemeClr>
                </a:solidFill>
                <a:cs typeface="Calibri"/>
              </a:rPr>
              <a:t> </a:t>
            </a:r>
            <a:r>
              <a:rPr lang="en-US">
                <a:cs typeface="Calibri"/>
              </a:rPr>
              <a:t>parts: </a:t>
            </a:r>
            <a:r>
              <a:rPr lang="en-US" dirty="0">
                <a:cs typeface="Calibri"/>
                <a:hlinkClick r:id="rId3"/>
              </a:rPr>
              <a:t>1</a:t>
            </a:r>
            <a:r>
              <a:rPr lang="en-US">
                <a:cs typeface="Calibri"/>
              </a:rPr>
              <a:t>, </a:t>
            </a:r>
            <a:r>
              <a:rPr lang="en-US" dirty="0">
                <a:cs typeface="Calibri"/>
                <a:hlinkClick r:id="rId4"/>
              </a:rPr>
              <a:t>2</a:t>
            </a:r>
            <a:r>
              <a:rPr lang="en-US">
                <a:cs typeface="Calibri"/>
              </a:rPr>
              <a:t>, </a:t>
            </a:r>
            <a:r>
              <a:rPr lang="en-US" dirty="0">
                <a:cs typeface="Calibri"/>
                <a:hlinkClick r:id="rId5"/>
              </a:rPr>
              <a:t>3</a:t>
            </a:r>
            <a:endParaRPr lang="en-US">
              <a:ea typeface="+mn-lt"/>
              <a:cs typeface="+mn-lt"/>
            </a:endParaRPr>
          </a:p>
          <a:p>
            <a:r>
              <a:rPr lang="en-US">
                <a:cs typeface="Calibri"/>
              </a:rPr>
              <a:t>3 background </a:t>
            </a:r>
            <a:r>
              <a:rPr lang="en-US" dirty="0">
                <a:cs typeface="Calibri"/>
                <a:hlinkClick r:id="rId6"/>
              </a:rPr>
              <a:t>photo</a:t>
            </a:r>
            <a:endParaRPr lang="en-US">
              <a:ea typeface="+mn-lt"/>
              <a:cs typeface="+mn-lt"/>
            </a:endParaRPr>
          </a:p>
          <a:p>
            <a:r>
              <a:rPr lang="en-US">
                <a:cs typeface="Calibri"/>
              </a:rPr>
              <a:t>4 UN </a:t>
            </a:r>
            <a:r>
              <a:rPr lang="en-US" dirty="0">
                <a:cs typeface="Calibri"/>
                <a:hlinkClick r:id="rId7"/>
              </a:rPr>
              <a:t>logo</a:t>
            </a:r>
            <a:endParaRPr lang="en-US" dirty="0">
              <a:cs typeface="Calibri"/>
            </a:endParaRPr>
          </a:p>
        </p:txBody>
      </p:sp>
      <p:sp>
        <p:nvSpPr>
          <p:cNvPr id="20" name="Freeform: Shape 19">
            <a:extLst>
              <a:ext uri="{FF2B5EF4-FFF2-40B4-BE49-F238E27FC236}">
                <a16:creationId xmlns:a16="http://schemas.microsoft.com/office/drawing/2014/main" xmlns="" id="{CF62D2A7-8207-488C-9F46-316BA81A16C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Immagine 4" descr="Immagine che contiene persona, interni, finestra, piedi&#10;&#10;Descrizione generata automaticamente">
            <a:extLst>
              <a:ext uri="{FF2B5EF4-FFF2-40B4-BE49-F238E27FC236}">
                <a16:creationId xmlns:a16="http://schemas.microsoft.com/office/drawing/2014/main" xmlns="" id="{DBF4FE8B-1730-4155-9E65-080F66456800}"/>
              </a:ext>
            </a:extLst>
          </p:cNvPr>
          <p:cNvPicPr>
            <a:picLocks noChangeAspect="1"/>
          </p:cNvPicPr>
          <p:nvPr/>
        </p:nvPicPr>
        <p:blipFill rotWithShape="1">
          <a:blip r:embed="rId8"/>
          <a:srcRect l="25322" r="10639" b="-1"/>
          <a:stretch/>
        </p:blipFill>
        <p:spPr>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2029746389"/>
      </p:ext>
    </p:extLst>
  </p:cSld>
  <p:clrMapOvr>
    <a:overrideClrMapping bg1="dk1" tx1="lt1" bg2="dk2" tx2="lt2" accent1="accent1" accent2="accent2" accent3="accent3" accent4="accent4" accent5="accent5" accent6="accent6" hlink="hlink" folHlink="folHlink"/>
  </p:clrMapOvr>
  <p:transition spd="med">
    <p:pull/>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256</Words>
  <Application>Microsoft Office PowerPoint</Application>
  <PresentationFormat>Widescreen</PresentationFormat>
  <Paragraphs>31</Paragraphs>
  <Slides>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6</vt:i4>
      </vt:variant>
    </vt:vector>
  </HeadingPairs>
  <TitlesOfParts>
    <vt:vector size="12" baseType="lpstr">
      <vt:lpstr>Arial</vt:lpstr>
      <vt:lpstr>Calibri</vt:lpstr>
      <vt:lpstr>Calibri Light</vt:lpstr>
      <vt:lpstr>Verdana</vt:lpstr>
      <vt:lpstr>Wingdings</vt:lpstr>
      <vt:lpstr>Tema di Office</vt:lpstr>
      <vt:lpstr> WEB QUEST Article 22 Group 4: PITARRESI - MAROCCO - FORT  class: 1LsaB</vt:lpstr>
      <vt:lpstr>We chose article 22 which states that:   everyone, as a member of society, has the right to Social Security and is entitled to it through national effort and international cooperation.    We think that the UN General Assembly might have thought that it was necessary to include it on a basis of fairness and respect to people.    </vt:lpstr>
      <vt:lpstr>When the right is violated</vt:lpstr>
      <vt:lpstr>The violation of human dignity </vt:lpstr>
      <vt:lpstr>A bit of help</vt:lpstr>
      <vt:lpstr>Sources and links: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Marilena</dc:creator>
  <cp:lastModifiedBy>Beltramini Marilena</cp:lastModifiedBy>
  <cp:revision>352</cp:revision>
  <dcterms:created xsi:type="dcterms:W3CDTF">2021-05-08T11:55:10Z</dcterms:created>
  <dcterms:modified xsi:type="dcterms:W3CDTF">2021-05-15T21:33:34Z</dcterms:modified>
</cp:coreProperties>
</file>