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9681D-A94A-4D28-82DB-264DF32913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A81763-58D5-4586-AF6F-06E22EDE9880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Africans were deported to </a:t>
          </a:r>
          <a:r>
            <a:rPr lang="en-US" dirty="0" smtClean="0">
              <a:latin typeface="Arial"/>
              <a:cs typeface="Arial"/>
            </a:rPr>
            <a:t>become </a:t>
          </a:r>
          <a:r>
            <a:rPr lang="en-US" dirty="0">
              <a:latin typeface="Arial"/>
              <a:cs typeface="Arial"/>
            </a:rPr>
            <a:t>servants </a:t>
          </a:r>
        </a:p>
      </dgm:t>
    </dgm:pt>
    <dgm:pt modelId="{328BAB5C-650F-44F9-B3C9-B31AB6E09208}" type="parTrans" cxnId="{016D4A7D-4588-4990-9B73-8F587A46C206}">
      <dgm:prSet/>
      <dgm:spPr/>
      <dgm:t>
        <a:bodyPr/>
        <a:lstStyle/>
        <a:p>
          <a:endParaRPr lang="en-US"/>
        </a:p>
      </dgm:t>
    </dgm:pt>
    <dgm:pt modelId="{E93FCD40-63ED-4806-9E2B-5350D10CA5FA}" type="sibTrans" cxnId="{016D4A7D-4588-4990-9B73-8F587A46C206}">
      <dgm:prSet/>
      <dgm:spPr/>
      <dgm:t>
        <a:bodyPr/>
        <a:lstStyle/>
        <a:p>
          <a:endParaRPr lang="en-US"/>
        </a:p>
      </dgm:t>
    </dgm:pt>
    <dgm:pt modelId="{D24CE6BF-1ABF-4B58-9DDF-C9892C2C17A2}">
      <dgm:prSet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Servitude was </a:t>
          </a:r>
          <a:r>
            <a:rPr lang="en-US" dirty="0">
              <a:latin typeface="Arial"/>
              <a:cs typeface="Arial"/>
            </a:rPr>
            <a:t>not convenient for </a:t>
          </a:r>
          <a:r>
            <a:rPr lang="en-US" dirty="0" smtClean="0">
              <a:latin typeface="Arial"/>
              <a:cs typeface="Arial"/>
            </a:rPr>
            <a:t>landowners </a:t>
          </a:r>
          <a:r>
            <a:rPr lang="en-US" dirty="0">
              <a:latin typeface="Arial"/>
              <a:cs typeface="Arial"/>
            </a:rPr>
            <a:t>and </a:t>
          </a:r>
          <a:r>
            <a:rPr lang="en-US" dirty="0" smtClean="0">
              <a:latin typeface="Arial"/>
              <a:cs typeface="Arial"/>
            </a:rPr>
            <a:t>they changed it </a:t>
          </a:r>
          <a:r>
            <a:rPr lang="en-US" dirty="0">
              <a:latin typeface="Arial"/>
              <a:cs typeface="Arial"/>
            </a:rPr>
            <a:t>into slavery</a:t>
          </a:r>
        </a:p>
      </dgm:t>
    </dgm:pt>
    <dgm:pt modelId="{A578D65C-F8D2-4496-A3EF-774E85B12B03}" type="parTrans" cxnId="{25355464-3AD3-4A6D-8CCF-B9CA2708A586}">
      <dgm:prSet/>
      <dgm:spPr/>
      <dgm:t>
        <a:bodyPr/>
        <a:lstStyle/>
        <a:p>
          <a:endParaRPr lang="en-US"/>
        </a:p>
      </dgm:t>
    </dgm:pt>
    <dgm:pt modelId="{7BE80CD4-7605-417B-9A53-0E26F417ECC9}" type="sibTrans" cxnId="{25355464-3AD3-4A6D-8CCF-B9CA2708A586}">
      <dgm:prSet/>
      <dgm:spPr/>
      <dgm:t>
        <a:bodyPr/>
        <a:lstStyle/>
        <a:p>
          <a:endParaRPr lang="en-US"/>
        </a:p>
      </dgm:t>
    </dgm:pt>
    <dgm:pt modelId="{E23DEFAC-1A69-400D-B895-BFA6E5CA12FA}">
      <dgm:prSet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Slave </a:t>
          </a:r>
          <a:r>
            <a:rPr lang="en-US" dirty="0">
              <a:latin typeface="Arial"/>
              <a:cs typeface="Arial"/>
            </a:rPr>
            <a:t>codes were introduced</a:t>
          </a:r>
        </a:p>
      </dgm:t>
    </dgm:pt>
    <dgm:pt modelId="{743FC160-EBAF-445D-A9EE-7EFB450DED6D}" type="parTrans" cxnId="{48FF756C-B948-4D75-AB11-69E3C7B0D529}">
      <dgm:prSet/>
      <dgm:spPr/>
      <dgm:t>
        <a:bodyPr/>
        <a:lstStyle/>
        <a:p>
          <a:endParaRPr lang="en-US"/>
        </a:p>
      </dgm:t>
    </dgm:pt>
    <dgm:pt modelId="{0331E1BD-6783-4782-8047-2EF4BBBDF779}" type="sibTrans" cxnId="{48FF756C-B948-4D75-AB11-69E3C7B0D529}">
      <dgm:prSet/>
      <dgm:spPr/>
      <dgm:t>
        <a:bodyPr/>
        <a:lstStyle/>
        <a:p>
          <a:endParaRPr lang="en-US"/>
        </a:p>
      </dgm:t>
    </dgm:pt>
    <dgm:pt modelId="{C2C62551-C97F-4C2F-BF68-6456988AEF4E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To ensure the stability of the slave organization, the rights of slaves were restricted</a:t>
          </a:r>
        </a:p>
      </dgm:t>
    </dgm:pt>
    <dgm:pt modelId="{A0927E96-7853-4558-9B76-D1C594618A8F}" type="parTrans" cxnId="{661A914E-0AF1-4D8E-BA73-569555935B1D}">
      <dgm:prSet/>
      <dgm:spPr/>
      <dgm:t>
        <a:bodyPr/>
        <a:lstStyle/>
        <a:p>
          <a:endParaRPr lang="en-US"/>
        </a:p>
      </dgm:t>
    </dgm:pt>
    <dgm:pt modelId="{76BE63AE-8F91-43E6-9290-19B3E3A78C7E}" type="sibTrans" cxnId="{661A914E-0AF1-4D8E-BA73-569555935B1D}">
      <dgm:prSet/>
      <dgm:spPr/>
      <dgm:t>
        <a:bodyPr/>
        <a:lstStyle/>
        <a:p>
          <a:endParaRPr lang="en-US"/>
        </a:p>
      </dgm:t>
    </dgm:pt>
    <dgm:pt modelId="{52550976-D016-4F6E-BC58-0C3D64128B9A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When the war between </a:t>
          </a:r>
          <a:r>
            <a:rPr lang="en-US" dirty="0" smtClean="0">
              <a:latin typeface="Arial"/>
              <a:cs typeface="Arial"/>
            </a:rPr>
            <a:t>North </a:t>
          </a:r>
          <a:r>
            <a:rPr lang="en-US" dirty="0">
              <a:latin typeface="Arial"/>
              <a:cs typeface="Arial"/>
            </a:rPr>
            <a:t>and </a:t>
          </a:r>
          <a:r>
            <a:rPr lang="en-US" dirty="0" smtClean="0">
              <a:latin typeface="Arial"/>
              <a:cs typeface="Arial"/>
            </a:rPr>
            <a:t>South </a:t>
          </a:r>
          <a:r>
            <a:rPr lang="en-US" dirty="0">
              <a:latin typeface="Arial"/>
              <a:cs typeface="Arial"/>
            </a:rPr>
            <a:t>America ended </a:t>
          </a:r>
          <a:r>
            <a:rPr lang="en-US" dirty="0" smtClean="0">
              <a:latin typeface="Arial"/>
              <a:cs typeface="Arial"/>
            </a:rPr>
            <a:t>slavery </a:t>
          </a:r>
          <a:r>
            <a:rPr lang="en-US" dirty="0">
              <a:latin typeface="Arial"/>
              <a:cs typeface="Arial"/>
            </a:rPr>
            <a:t>was abolished</a:t>
          </a:r>
        </a:p>
      </dgm:t>
    </dgm:pt>
    <dgm:pt modelId="{9B845256-E357-4239-ABCF-AEE78FA4E51A}" type="parTrans" cxnId="{64BF278E-DAF8-4711-AA50-5A84C1F3CF1C}">
      <dgm:prSet/>
      <dgm:spPr/>
      <dgm:t>
        <a:bodyPr/>
        <a:lstStyle/>
        <a:p>
          <a:endParaRPr lang="en-US"/>
        </a:p>
      </dgm:t>
    </dgm:pt>
    <dgm:pt modelId="{7498C9F7-94EA-4CA4-A55C-865A7BD8FD77}" type="sibTrans" cxnId="{64BF278E-DAF8-4711-AA50-5A84C1F3CF1C}">
      <dgm:prSet/>
      <dgm:spPr/>
      <dgm:t>
        <a:bodyPr/>
        <a:lstStyle/>
        <a:p>
          <a:endParaRPr lang="en-US"/>
        </a:p>
      </dgm:t>
    </dgm:pt>
    <dgm:pt modelId="{A3315F1A-2784-4610-B66B-6577A88A3CD8}" type="pres">
      <dgm:prSet presAssocID="{92B9681D-A94A-4D28-82DB-264DF32913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B4011ED-0D12-4C4A-9B93-69C1522110D6}" type="pres">
      <dgm:prSet presAssocID="{64A81763-58D5-4586-AF6F-06E22EDE98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2E4D8A-5065-4396-9A7D-D8DA19016300}" type="pres">
      <dgm:prSet presAssocID="{E93FCD40-63ED-4806-9E2B-5350D10CA5FA}" presName="sibTrans" presStyleCnt="0"/>
      <dgm:spPr/>
    </dgm:pt>
    <dgm:pt modelId="{59BFBFA5-1DE8-45EC-A834-24F538DDC7DB}" type="pres">
      <dgm:prSet presAssocID="{D24CE6BF-1ABF-4B58-9DDF-C9892C2C17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BD8B54-5B71-4E01-8DB9-C433A4D607DE}" type="pres">
      <dgm:prSet presAssocID="{7BE80CD4-7605-417B-9A53-0E26F417ECC9}" presName="sibTrans" presStyleCnt="0"/>
      <dgm:spPr/>
    </dgm:pt>
    <dgm:pt modelId="{F830609A-54EE-43B9-9E81-C7BF5DA38CE2}" type="pres">
      <dgm:prSet presAssocID="{E23DEFAC-1A69-400D-B895-BFA6E5CA12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FDF1B-D335-4D88-A307-54E59F24EC7F}" type="pres">
      <dgm:prSet presAssocID="{0331E1BD-6783-4782-8047-2EF4BBBDF779}" presName="sibTrans" presStyleCnt="0"/>
      <dgm:spPr/>
    </dgm:pt>
    <dgm:pt modelId="{15ABCF23-55C3-4B62-8D48-738F09450442}" type="pres">
      <dgm:prSet presAssocID="{C2C62551-C97F-4C2F-BF68-6456988AEF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F06B52-97FF-4BCA-A3C5-383802FE1CD6}" type="pres">
      <dgm:prSet presAssocID="{76BE63AE-8F91-43E6-9290-19B3E3A78C7E}" presName="sibTrans" presStyleCnt="0"/>
      <dgm:spPr/>
    </dgm:pt>
    <dgm:pt modelId="{F5E88AE6-44F0-4530-9F9C-CC0BB52C19D5}" type="pres">
      <dgm:prSet presAssocID="{52550976-D016-4F6E-BC58-0C3D64128B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022285-45B3-4C6D-9F68-4D66D35559A4}" type="presOf" srcId="{52550976-D016-4F6E-BC58-0C3D64128B9A}" destId="{F5E88AE6-44F0-4530-9F9C-CC0BB52C19D5}" srcOrd="0" destOrd="0" presId="urn:microsoft.com/office/officeart/2005/8/layout/default"/>
    <dgm:cxn modelId="{DC40815B-27EC-457A-8979-02C62C51BF9B}" type="presOf" srcId="{C2C62551-C97F-4C2F-BF68-6456988AEF4E}" destId="{15ABCF23-55C3-4B62-8D48-738F09450442}" srcOrd="0" destOrd="0" presId="urn:microsoft.com/office/officeart/2005/8/layout/default"/>
    <dgm:cxn modelId="{48FF756C-B948-4D75-AB11-69E3C7B0D529}" srcId="{92B9681D-A94A-4D28-82DB-264DF32913CB}" destId="{E23DEFAC-1A69-400D-B895-BFA6E5CA12FA}" srcOrd="2" destOrd="0" parTransId="{743FC160-EBAF-445D-A9EE-7EFB450DED6D}" sibTransId="{0331E1BD-6783-4782-8047-2EF4BBBDF779}"/>
    <dgm:cxn modelId="{016D4A7D-4588-4990-9B73-8F587A46C206}" srcId="{92B9681D-A94A-4D28-82DB-264DF32913CB}" destId="{64A81763-58D5-4586-AF6F-06E22EDE9880}" srcOrd="0" destOrd="0" parTransId="{328BAB5C-650F-44F9-B3C9-B31AB6E09208}" sibTransId="{E93FCD40-63ED-4806-9E2B-5350D10CA5FA}"/>
    <dgm:cxn modelId="{25355464-3AD3-4A6D-8CCF-B9CA2708A586}" srcId="{92B9681D-A94A-4D28-82DB-264DF32913CB}" destId="{D24CE6BF-1ABF-4B58-9DDF-C9892C2C17A2}" srcOrd="1" destOrd="0" parTransId="{A578D65C-F8D2-4496-A3EF-774E85B12B03}" sibTransId="{7BE80CD4-7605-417B-9A53-0E26F417ECC9}"/>
    <dgm:cxn modelId="{661A914E-0AF1-4D8E-BA73-569555935B1D}" srcId="{92B9681D-A94A-4D28-82DB-264DF32913CB}" destId="{C2C62551-C97F-4C2F-BF68-6456988AEF4E}" srcOrd="3" destOrd="0" parTransId="{A0927E96-7853-4558-9B76-D1C594618A8F}" sibTransId="{76BE63AE-8F91-43E6-9290-19B3E3A78C7E}"/>
    <dgm:cxn modelId="{B69FDDD3-9EFF-4C5C-8FE8-44D89602E91A}" type="presOf" srcId="{92B9681D-A94A-4D28-82DB-264DF32913CB}" destId="{A3315F1A-2784-4610-B66B-6577A88A3CD8}" srcOrd="0" destOrd="0" presId="urn:microsoft.com/office/officeart/2005/8/layout/default"/>
    <dgm:cxn modelId="{C565CB36-62A5-40F5-9B8B-7D2ACCD2E4A1}" type="presOf" srcId="{E23DEFAC-1A69-400D-B895-BFA6E5CA12FA}" destId="{F830609A-54EE-43B9-9E81-C7BF5DA38CE2}" srcOrd="0" destOrd="0" presId="urn:microsoft.com/office/officeart/2005/8/layout/default"/>
    <dgm:cxn modelId="{64BF278E-DAF8-4711-AA50-5A84C1F3CF1C}" srcId="{92B9681D-A94A-4D28-82DB-264DF32913CB}" destId="{52550976-D016-4F6E-BC58-0C3D64128B9A}" srcOrd="4" destOrd="0" parTransId="{9B845256-E357-4239-ABCF-AEE78FA4E51A}" sibTransId="{7498C9F7-94EA-4CA4-A55C-865A7BD8FD77}"/>
    <dgm:cxn modelId="{6976FBAE-5441-4C6D-8589-4C5B841BB706}" type="presOf" srcId="{D24CE6BF-1ABF-4B58-9DDF-C9892C2C17A2}" destId="{59BFBFA5-1DE8-45EC-A834-24F538DDC7DB}" srcOrd="0" destOrd="0" presId="urn:microsoft.com/office/officeart/2005/8/layout/default"/>
    <dgm:cxn modelId="{27C6DF31-F9EC-46FE-AE3B-AE9FEDE386B9}" type="presOf" srcId="{64A81763-58D5-4586-AF6F-06E22EDE9880}" destId="{1B4011ED-0D12-4C4A-9B93-69C1522110D6}" srcOrd="0" destOrd="0" presId="urn:microsoft.com/office/officeart/2005/8/layout/default"/>
    <dgm:cxn modelId="{8D9EBCAF-60CA-4424-B4AB-973F1438338C}" type="presParOf" srcId="{A3315F1A-2784-4610-B66B-6577A88A3CD8}" destId="{1B4011ED-0D12-4C4A-9B93-69C1522110D6}" srcOrd="0" destOrd="0" presId="urn:microsoft.com/office/officeart/2005/8/layout/default"/>
    <dgm:cxn modelId="{98FB06B6-A57D-4C9B-A0B7-3FE053A1F564}" type="presParOf" srcId="{A3315F1A-2784-4610-B66B-6577A88A3CD8}" destId="{AC2E4D8A-5065-4396-9A7D-D8DA19016300}" srcOrd="1" destOrd="0" presId="urn:microsoft.com/office/officeart/2005/8/layout/default"/>
    <dgm:cxn modelId="{8004B71D-4E4C-4D8B-A0D3-7BFFA50A4F3C}" type="presParOf" srcId="{A3315F1A-2784-4610-B66B-6577A88A3CD8}" destId="{59BFBFA5-1DE8-45EC-A834-24F538DDC7DB}" srcOrd="2" destOrd="0" presId="urn:microsoft.com/office/officeart/2005/8/layout/default"/>
    <dgm:cxn modelId="{AC62035E-53D8-4F36-B66B-98341352B9CB}" type="presParOf" srcId="{A3315F1A-2784-4610-B66B-6577A88A3CD8}" destId="{49BD8B54-5B71-4E01-8DB9-C433A4D607DE}" srcOrd="3" destOrd="0" presId="urn:microsoft.com/office/officeart/2005/8/layout/default"/>
    <dgm:cxn modelId="{FEB333CC-DF4C-4D5E-9609-A66632014772}" type="presParOf" srcId="{A3315F1A-2784-4610-B66B-6577A88A3CD8}" destId="{F830609A-54EE-43B9-9E81-C7BF5DA38CE2}" srcOrd="4" destOrd="0" presId="urn:microsoft.com/office/officeart/2005/8/layout/default"/>
    <dgm:cxn modelId="{EF2FFE98-8519-4F49-83CB-17E98BBB9562}" type="presParOf" srcId="{A3315F1A-2784-4610-B66B-6577A88A3CD8}" destId="{655FDF1B-D335-4D88-A307-54E59F24EC7F}" srcOrd="5" destOrd="0" presId="urn:microsoft.com/office/officeart/2005/8/layout/default"/>
    <dgm:cxn modelId="{D2E6A579-7A3B-4299-9B68-2086CEC9EDE2}" type="presParOf" srcId="{A3315F1A-2784-4610-B66B-6577A88A3CD8}" destId="{15ABCF23-55C3-4B62-8D48-738F09450442}" srcOrd="6" destOrd="0" presId="urn:microsoft.com/office/officeart/2005/8/layout/default"/>
    <dgm:cxn modelId="{455376DF-171F-4068-BFE2-B2EFE60B5B36}" type="presParOf" srcId="{A3315F1A-2784-4610-B66B-6577A88A3CD8}" destId="{57F06B52-97FF-4BCA-A3C5-383802FE1CD6}" srcOrd="7" destOrd="0" presId="urn:microsoft.com/office/officeart/2005/8/layout/default"/>
    <dgm:cxn modelId="{EB20B257-093A-4218-BF3E-07A7A45833B0}" type="presParOf" srcId="{A3315F1A-2784-4610-B66B-6577A88A3CD8}" destId="{F5E88AE6-44F0-4530-9F9C-CC0BB52C19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011ED-0D12-4C4A-9B93-69C1522110D6}">
      <dsp:nvSpPr>
        <dsp:cNvPr id="0" name=""/>
        <dsp:cNvSpPr/>
      </dsp:nvSpPr>
      <dsp:spPr>
        <a:xfrm>
          <a:off x="780657" y="923"/>
          <a:ext cx="2142516" cy="1285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/>
              <a:cs typeface="Arial"/>
            </a:rPr>
            <a:t>Africans were deported to </a:t>
          </a:r>
          <a:r>
            <a:rPr lang="en-US" sz="1700" kern="1200" dirty="0" smtClean="0">
              <a:latin typeface="Arial"/>
              <a:cs typeface="Arial"/>
            </a:rPr>
            <a:t>become </a:t>
          </a:r>
          <a:r>
            <a:rPr lang="en-US" sz="1700" kern="1200" dirty="0">
              <a:latin typeface="Arial"/>
              <a:cs typeface="Arial"/>
            </a:rPr>
            <a:t>servants </a:t>
          </a:r>
        </a:p>
      </dsp:txBody>
      <dsp:txXfrm>
        <a:off x="780657" y="923"/>
        <a:ext cx="2142516" cy="1285510"/>
      </dsp:txXfrm>
    </dsp:sp>
    <dsp:sp modelId="{59BFBFA5-1DE8-45EC-A834-24F538DDC7DB}">
      <dsp:nvSpPr>
        <dsp:cNvPr id="0" name=""/>
        <dsp:cNvSpPr/>
      </dsp:nvSpPr>
      <dsp:spPr>
        <a:xfrm>
          <a:off x="3137425" y="923"/>
          <a:ext cx="2142516" cy="1285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/>
              <a:cs typeface="Arial"/>
            </a:rPr>
            <a:t>Servitude was </a:t>
          </a:r>
          <a:r>
            <a:rPr lang="en-US" sz="1700" kern="1200" dirty="0">
              <a:latin typeface="Arial"/>
              <a:cs typeface="Arial"/>
            </a:rPr>
            <a:t>not convenient for </a:t>
          </a:r>
          <a:r>
            <a:rPr lang="en-US" sz="1700" kern="1200" dirty="0" smtClean="0">
              <a:latin typeface="Arial"/>
              <a:cs typeface="Arial"/>
            </a:rPr>
            <a:t>landowners </a:t>
          </a:r>
          <a:r>
            <a:rPr lang="en-US" sz="1700" kern="1200" dirty="0">
              <a:latin typeface="Arial"/>
              <a:cs typeface="Arial"/>
            </a:rPr>
            <a:t>and </a:t>
          </a:r>
          <a:r>
            <a:rPr lang="en-US" sz="1700" kern="1200" dirty="0" smtClean="0">
              <a:latin typeface="Arial"/>
              <a:cs typeface="Arial"/>
            </a:rPr>
            <a:t>they changed it </a:t>
          </a:r>
          <a:r>
            <a:rPr lang="en-US" sz="1700" kern="1200" dirty="0">
              <a:latin typeface="Arial"/>
              <a:cs typeface="Arial"/>
            </a:rPr>
            <a:t>into slavery</a:t>
          </a:r>
        </a:p>
      </dsp:txBody>
      <dsp:txXfrm>
        <a:off x="3137425" y="923"/>
        <a:ext cx="2142516" cy="1285510"/>
      </dsp:txXfrm>
    </dsp:sp>
    <dsp:sp modelId="{F830609A-54EE-43B9-9E81-C7BF5DA38CE2}">
      <dsp:nvSpPr>
        <dsp:cNvPr id="0" name=""/>
        <dsp:cNvSpPr/>
      </dsp:nvSpPr>
      <dsp:spPr>
        <a:xfrm>
          <a:off x="780657" y="1500684"/>
          <a:ext cx="2142516" cy="1285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/>
              <a:cs typeface="Arial"/>
            </a:rPr>
            <a:t>Slave </a:t>
          </a:r>
          <a:r>
            <a:rPr lang="en-US" sz="1700" kern="1200" dirty="0">
              <a:latin typeface="Arial"/>
              <a:cs typeface="Arial"/>
            </a:rPr>
            <a:t>codes were introduced</a:t>
          </a:r>
        </a:p>
      </dsp:txBody>
      <dsp:txXfrm>
        <a:off x="780657" y="1500684"/>
        <a:ext cx="2142516" cy="1285510"/>
      </dsp:txXfrm>
    </dsp:sp>
    <dsp:sp modelId="{15ABCF23-55C3-4B62-8D48-738F09450442}">
      <dsp:nvSpPr>
        <dsp:cNvPr id="0" name=""/>
        <dsp:cNvSpPr/>
      </dsp:nvSpPr>
      <dsp:spPr>
        <a:xfrm>
          <a:off x="3137425" y="1500684"/>
          <a:ext cx="2142516" cy="1285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/>
              <a:cs typeface="Arial"/>
            </a:rPr>
            <a:t>To ensure the stability of the slave organization, the rights of slaves were restricted</a:t>
          </a:r>
        </a:p>
      </dsp:txBody>
      <dsp:txXfrm>
        <a:off x="3137425" y="1500684"/>
        <a:ext cx="2142516" cy="1285510"/>
      </dsp:txXfrm>
    </dsp:sp>
    <dsp:sp modelId="{F5E88AE6-44F0-4530-9F9C-CC0BB52C19D5}">
      <dsp:nvSpPr>
        <dsp:cNvPr id="0" name=""/>
        <dsp:cNvSpPr/>
      </dsp:nvSpPr>
      <dsp:spPr>
        <a:xfrm>
          <a:off x="1959041" y="3000446"/>
          <a:ext cx="2142516" cy="1285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/>
              <a:cs typeface="Arial"/>
            </a:rPr>
            <a:t>When the war between </a:t>
          </a:r>
          <a:r>
            <a:rPr lang="en-US" sz="1700" kern="1200" dirty="0" smtClean="0">
              <a:latin typeface="Arial"/>
              <a:cs typeface="Arial"/>
            </a:rPr>
            <a:t>North </a:t>
          </a:r>
          <a:r>
            <a:rPr lang="en-US" sz="1700" kern="1200" dirty="0">
              <a:latin typeface="Arial"/>
              <a:cs typeface="Arial"/>
            </a:rPr>
            <a:t>and </a:t>
          </a:r>
          <a:r>
            <a:rPr lang="en-US" sz="1700" kern="1200" dirty="0" smtClean="0">
              <a:latin typeface="Arial"/>
              <a:cs typeface="Arial"/>
            </a:rPr>
            <a:t>South </a:t>
          </a:r>
          <a:r>
            <a:rPr lang="en-US" sz="1700" kern="1200" dirty="0">
              <a:latin typeface="Arial"/>
              <a:cs typeface="Arial"/>
            </a:rPr>
            <a:t>America ended </a:t>
          </a:r>
          <a:r>
            <a:rPr lang="en-US" sz="1700" kern="1200" dirty="0" smtClean="0">
              <a:latin typeface="Arial"/>
              <a:cs typeface="Arial"/>
            </a:rPr>
            <a:t>slavery </a:t>
          </a:r>
          <a:r>
            <a:rPr lang="en-US" sz="1700" kern="1200" dirty="0">
              <a:latin typeface="Arial"/>
              <a:cs typeface="Arial"/>
            </a:rPr>
            <a:t>was abolished</a:t>
          </a:r>
        </a:p>
      </dsp:txBody>
      <dsp:txXfrm>
        <a:off x="1959041" y="3000446"/>
        <a:ext cx="2142516" cy="1285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1051560" y="1608480"/>
            <a:ext cx="9965880" cy="137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1051560" y="1608480"/>
            <a:ext cx="9965880" cy="137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1051560" y="1608480"/>
            <a:ext cx="9965880" cy="137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051560" y="1608480"/>
            <a:ext cx="9965880" cy="137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/>
          <p:cNvGrpSpPr/>
          <p:nvPr/>
        </p:nvGrpSpPr>
        <p:grpSpPr>
          <a:xfrm>
            <a:off x="11401560" y="6229800"/>
            <a:ext cx="456120" cy="456120"/>
            <a:chOff x="11401560" y="6229800"/>
            <a:chExt cx="456120" cy="456120"/>
          </a:xfrm>
        </p:grpSpPr>
        <p:sp>
          <p:nvSpPr>
            <p:cNvPr id="12" name="CustomShape 2"/>
            <p:cNvSpPr/>
            <p:nvPr/>
          </p:nvSpPr>
          <p:spPr>
            <a:xfrm>
              <a:off x="11401560" y="6229800"/>
              <a:ext cx="456120" cy="456120"/>
            </a:xfrm>
            <a:prstGeom prst="ellipse">
              <a:avLst/>
            </a:prstGeom>
            <a:blipFill rotWithShape="0">
              <a:blip r:embed="rId14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1431080" y="6258960"/>
              <a:ext cx="397800" cy="397800"/>
            </a:xfrm>
            <a:prstGeom prst="ellipse">
              <a:avLst/>
            </a:pr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CustomShape 4"/>
          <p:cNvSpPr/>
          <p:nvPr/>
        </p:nvSpPr>
        <p:spPr>
          <a:xfrm>
            <a:off x="920880" y="1347120"/>
            <a:ext cx="10221840" cy="79560"/>
          </a:xfrm>
          <a:prstGeom prst="rect">
            <a:avLst/>
          </a:prstGeom>
          <a:blipFill rotWithShape="0">
            <a:blip r:embed="rId15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920880" y="4299840"/>
            <a:ext cx="10221840" cy="79560"/>
          </a:xfrm>
          <a:prstGeom prst="rect">
            <a:avLst/>
          </a:prstGeom>
          <a:blipFill rotWithShape="0">
            <a:blip r:embed="rId15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20880" y="1484640"/>
            <a:ext cx="10221840" cy="2742120"/>
          </a:xfrm>
          <a:prstGeom prst="rect">
            <a:avLst/>
          </a:prstGeom>
          <a:blipFill rotWithShape="0">
            <a:blip r:embed="rId15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" name="Group 7"/>
          <p:cNvGrpSpPr/>
          <p:nvPr/>
        </p:nvGrpSpPr>
        <p:grpSpPr>
          <a:xfrm>
            <a:off x="9649080" y="4069080"/>
            <a:ext cx="1080000" cy="1080000"/>
            <a:chOff x="9649080" y="4069080"/>
            <a:chExt cx="1080000" cy="1080000"/>
          </a:xfrm>
        </p:grpSpPr>
        <p:sp>
          <p:nvSpPr>
            <p:cNvPr id="7" name="CustomShape 8"/>
            <p:cNvSpPr/>
            <p:nvPr/>
          </p:nvSpPr>
          <p:spPr>
            <a:xfrm>
              <a:off x="9649080" y="4069080"/>
              <a:ext cx="1080000" cy="1080000"/>
            </a:xfrm>
            <a:prstGeom prst="ellipse">
              <a:avLst/>
            </a:prstGeom>
            <a:blipFill rotWithShape="0">
              <a:blip r:embed="rId16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9757440" y="4177080"/>
              <a:ext cx="863640" cy="86364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5880" cy="303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"/>
          <p:cNvGrpSpPr/>
          <p:nvPr/>
        </p:nvGrpSpPr>
        <p:grpSpPr>
          <a:xfrm>
            <a:off x="11401560" y="6229800"/>
            <a:ext cx="456120" cy="456120"/>
            <a:chOff x="11401560" y="6229800"/>
            <a:chExt cx="456120" cy="456120"/>
          </a:xfrm>
        </p:grpSpPr>
        <p:sp>
          <p:nvSpPr>
            <p:cNvPr id="48" name="CustomShape 2"/>
            <p:cNvSpPr/>
            <p:nvPr/>
          </p:nvSpPr>
          <p:spPr>
            <a:xfrm>
              <a:off x="11401560" y="6229800"/>
              <a:ext cx="456120" cy="456120"/>
            </a:xfrm>
            <a:prstGeom prst="ellipse">
              <a:avLst/>
            </a:prstGeom>
            <a:blipFill rotWithShape="0">
              <a:blip r:embed="rId14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3"/>
            <p:cNvSpPr/>
            <p:nvPr/>
          </p:nvSpPr>
          <p:spPr>
            <a:xfrm>
              <a:off x="11431080" y="6258960"/>
              <a:ext cx="397800" cy="397800"/>
            </a:xfrm>
            <a:prstGeom prst="ellipse">
              <a:avLst/>
            </a:pr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0" name="CustomShape 4"/>
          <p:cNvSpPr/>
          <p:nvPr/>
        </p:nvSpPr>
        <p:spPr>
          <a:xfrm>
            <a:off x="8303760" y="0"/>
            <a:ext cx="3887280" cy="6856920"/>
          </a:xfrm>
          <a:prstGeom prst="rect">
            <a:avLst/>
          </a:prstGeom>
          <a:blipFill rotWithShape="0">
            <a:blip r:embed="rId15">
              <a:alphaModFix amt="60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1" name="Group 5"/>
          <p:cNvGrpSpPr/>
          <p:nvPr/>
        </p:nvGrpSpPr>
        <p:grpSpPr>
          <a:xfrm>
            <a:off x="11401560" y="6229800"/>
            <a:ext cx="456120" cy="456120"/>
            <a:chOff x="11401560" y="6229800"/>
            <a:chExt cx="456120" cy="456120"/>
          </a:xfrm>
        </p:grpSpPr>
        <p:sp>
          <p:nvSpPr>
            <p:cNvPr id="52" name="CustomShape 6"/>
            <p:cNvSpPr/>
            <p:nvPr/>
          </p:nvSpPr>
          <p:spPr>
            <a:xfrm>
              <a:off x="11401560" y="6229800"/>
              <a:ext cx="456120" cy="456120"/>
            </a:xfrm>
            <a:prstGeom prst="ellipse">
              <a:avLst/>
            </a:prstGeom>
            <a:blipFill rotWithShape="0">
              <a:blip r:embed="rId14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7"/>
            <p:cNvSpPr/>
            <p:nvPr/>
          </p:nvSpPr>
          <p:spPr>
            <a:xfrm>
              <a:off x="11431080" y="6258960"/>
              <a:ext cx="397800" cy="397800"/>
            </a:xfrm>
            <a:prstGeom prst="ellipse">
              <a:avLst/>
            </a:pr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55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1"/>
          <p:cNvGrpSpPr/>
          <p:nvPr/>
        </p:nvGrpSpPr>
        <p:grpSpPr>
          <a:xfrm>
            <a:off x="11401560" y="6229800"/>
            <a:ext cx="456120" cy="456120"/>
            <a:chOff x="11401560" y="6229800"/>
            <a:chExt cx="456120" cy="456120"/>
          </a:xfrm>
        </p:grpSpPr>
        <p:sp>
          <p:nvSpPr>
            <p:cNvPr id="93" name="CustomShape 2"/>
            <p:cNvSpPr/>
            <p:nvPr/>
          </p:nvSpPr>
          <p:spPr>
            <a:xfrm>
              <a:off x="11401560" y="6229800"/>
              <a:ext cx="456120" cy="456120"/>
            </a:xfrm>
            <a:prstGeom prst="ellipse">
              <a:avLst/>
            </a:prstGeom>
            <a:blipFill rotWithShape="0">
              <a:blip r:embed="rId14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3"/>
            <p:cNvSpPr/>
            <p:nvPr/>
          </p:nvSpPr>
          <p:spPr>
            <a:xfrm>
              <a:off x="11431080" y="6258960"/>
              <a:ext cx="397800" cy="397800"/>
            </a:xfrm>
            <a:prstGeom prst="ellipse">
              <a:avLst/>
            </a:pr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5" name="CustomShape 4"/>
          <p:cNvSpPr/>
          <p:nvPr/>
        </p:nvSpPr>
        <p:spPr>
          <a:xfrm>
            <a:off x="0" y="4917960"/>
            <a:ext cx="12191040" cy="1938960"/>
          </a:xfrm>
          <a:prstGeom prst="rect">
            <a:avLst/>
          </a:prstGeom>
          <a:blipFill rotWithShape="0">
            <a:blip r:embed="rId15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96" name="Group 5"/>
          <p:cNvGrpSpPr/>
          <p:nvPr/>
        </p:nvGrpSpPr>
        <p:grpSpPr>
          <a:xfrm>
            <a:off x="897480" y="2325960"/>
            <a:ext cx="1080000" cy="1080000"/>
            <a:chOff x="897480" y="2325960"/>
            <a:chExt cx="1080000" cy="1080000"/>
          </a:xfrm>
        </p:grpSpPr>
        <p:sp>
          <p:nvSpPr>
            <p:cNvPr id="97" name="CustomShape 6"/>
            <p:cNvSpPr/>
            <p:nvPr/>
          </p:nvSpPr>
          <p:spPr>
            <a:xfrm>
              <a:off x="897480" y="2325960"/>
              <a:ext cx="1080000" cy="1080000"/>
            </a:xfrm>
            <a:prstGeom prst="ellipse">
              <a:avLst/>
            </a:prstGeom>
            <a:blipFill rotWithShape="0">
              <a:blip r:embed="rId16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7"/>
            <p:cNvSpPr/>
            <p:nvPr/>
          </p:nvSpPr>
          <p:spPr>
            <a:xfrm>
              <a:off x="1005480" y="2433960"/>
              <a:ext cx="863640" cy="86364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9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0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"/>
          <p:cNvGrpSpPr/>
          <p:nvPr/>
        </p:nvGrpSpPr>
        <p:grpSpPr>
          <a:xfrm>
            <a:off x="11401560" y="6229800"/>
            <a:ext cx="456120" cy="456120"/>
            <a:chOff x="11401560" y="6229800"/>
            <a:chExt cx="456120" cy="456120"/>
          </a:xfrm>
        </p:grpSpPr>
        <p:sp>
          <p:nvSpPr>
            <p:cNvPr id="138" name="CustomShape 2"/>
            <p:cNvSpPr/>
            <p:nvPr/>
          </p:nvSpPr>
          <p:spPr>
            <a:xfrm>
              <a:off x="11401560" y="6229800"/>
              <a:ext cx="456120" cy="456120"/>
            </a:xfrm>
            <a:prstGeom prst="ellipse">
              <a:avLst/>
            </a:prstGeom>
            <a:blipFill rotWithShape="0">
              <a:blip r:embed="rId14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3"/>
            <p:cNvSpPr/>
            <p:nvPr/>
          </p:nvSpPr>
          <p:spPr>
            <a:xfrm>
              <a:off x="11431080" y="6258960"/>
              <a:ext cx="397800" cy="397800"/>
            </a:xfrm>
            <a:prstGeom prst="ellipse">
              <a:avLst/>
            </a:pr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0" name="CustomShape 4"/>
          <p:cNvSpPr/>
          <p:nvPr/>
        </p:nvSpPr>
        <p:spPr>
          <a:xfrm>
            <a:off x="8303760" y="0"/>
            <a:ext cx="3887280" cy="6856920"/>
          </a:xfrm>
          <a:prstGeom prst="rect">
            <a:avLst/>
          </a:prstGeom>
          <a:blipFill rotWithShape="0">
            <a:blip r:embed="rId15">
              <a:alphaModFix amt="60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1" name="Group 5"/>
          <p:cNvGrpSpPr/>
          <p:nvPr/>
        </p:nvGrpSpPr>
        <p:grpSpPr>
          <a:xfrm>
            <a:off x="11401560" y="6229800"/>
            <a:ext cx="456120" cy="456120"/>
            <a:chOff x="11401560" y="6229800"/>
            <a:chExt cx="456120" cy="456120"/>
          </a:xfrm>
        </p:grpSpPr>
        <p:sp>
          <p:nvSpPr>
            <p:cNvPr id="142" name="CustomShape 6"/>
            <p:cNvSpPr/>
            <p:nvPr/>
          </p:nvSpPr>
          <p:spPr>
            <a:xfrm>
              <a:off x="11401560" y="6229800"/>
              <a:ext cx="456120" cy="456120"/>
            </a:xfrm>
            <a:prstGeom prst="ellipse">
              <a:avLst/>
            </a:prstGeom>
            <a:blipFill rotWithShape="0">
              <a:blip r:embed="rId14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7"/>
            <p:cNvSpPr/>
            <p:nvPr/>
          </p:nvSpPr>
          <p:spPr>
            <a:xfrm>
              <a:off x="11431080" y="6258960"/>
              <a:ext cx="397800" cy="397800"/>
            </a:xfrm>
            <a:prstGeom prst="ellipse">
              <a:avLst/>
            </a:pr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45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.it/cultura/storia/usa-stati-uniti-400-anni-fa-nasceva-la-schiavit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hrw.org/" TargetMode="External"/><Relationship Id="rId4" Type="http://schemas.openxmlformats.org/officeDocument/2006/relationships/hyperlink" Target="https://www.humanrights.com/what-are-human-rights/violations-of-human-rights/slavery-and-tortur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049400" y="1353600"/>
            <a:ext cx="9965880" cy="30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9600" b="0" strike="noStrike" cap="all" spc="-1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ARTICLE 4</a:t>
            </a:r>
            <a:endParaRPr lang="it-IT" sz="9600" b="0" strike="noStrike" spc="-1">
              <a:solidFill>
                <a:srgbClr val="000000"/>
              </a:solidFill>
              <a:highlight>
                <a:srgbClr val="B2B2B2"/>
              </a:highlight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466165" y="4389120"/>
            <a:ext cx="9287435" cy="22626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2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Group 1: </a:t>
            </a:r>
            <a:r>
              <a:rPr lang="en-US" sz="25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Budai</a:t>
            </a:r>
            <a:r>
              <a:rPr lang="en-US" sz="2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Daniele, </a:t>
            </a:r>
            <a:r>
              <a:rPr lang="en-US" sz="25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Cicogna</a:t>
            </a:r>
            <a:r>
              <a:rPr lang="en-US" sz="2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Riccardo, </a:t>
            </a:r>
            <a:r>
              <a:rPr lang="en-US" sz="25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Cignola</a:t>
            </a:r>
            <a:r>
              <a:rPr lang="en-US" sz="2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5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Emma</a:t>
            </a: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2500" b="1" spc="-1" dirty="0" smtClean="0">
                <a:solidFill>
                  <a:srgbClr val="000000"/>
                </a:solidFill>
                <a:latin typeface="Arial"/>
              </a:rPr>
              <a:t>Lingua e </a:t>
            </a:r>
            <a:r>
              <a:rPr lang="en-US" sz="2500" b="1" spc="-1" dirty="0" err="1" smtClean="0">
                <a:solidFill>
                  <a:srgbClr val="000000"/>
                </a:solidFill>
                <a:latin typeface="Arial"/>
              </a:rPr>
              <a:t>cultura</a:t>
            </a:r>
            <a:r>
              <a:rPr lang="en-US" sz="2500" b="1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b="1" spc="-1" dirty="0" err="1" smtClean="0">
                <a:solidFill>
                  <a:srgbClr val="000000"/>
                </a:solidFill>
                <a:latin typeface="Arial"/>
              </a:rPr>
              <a:t>inglese</a:t>
            </a:r>
            <a:r>
              <a:rPr lang="en-US" sz="2500" b="1" spc="-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2500" b="1" strike="noStrike" spc="-1" dirty="0" smtClean="0">
                <a:solidFill>
                  <a:srgbClr val="000000"/>
                </a:solidFill>
                <a:latin typeface="Arial"/>
              </a:rPr>
              <a:t>Ed. </a:t>
            </a:r>
            <a:r>
              <a:rPr lang="en-US" sz="2500" b="1" strike="noStrike" spc="-1" dirty="0" err="1" smtClean="0">
                <a:solidFill>
                  <a:srgbClr val="000000"/>
                </a:solidFill>
                <a:latin typeface="Arial"/>
              </a:rPr>
              <a:t>Civica</a:t>
            </a:r>
            <a:endParaRPr lang="en-US" sz="2500" b="1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2500" b="1" spc="-1" dirty="0" err="1" smtClean="0">
                <a:solidFill>
                  <a:srgbClr val="000000"/>
                </a:solidFill>
                <a:latin typeface="Arial"/>
              </a:rPr>
              <a:t>Prof.ssa</a:t>
            </a:r>
            <a:r>
              <a:rPr lang="en-US" sz="2500" b="1" spc="-1" dirty="0" smtClean="0">
                <a:solidFill>
                  <a:srgbClr val="000000"/>
                </a:solidFill>
                <a:latin typeface="Arial"/>
              </a:rPr>
              <a:t> M. Beltramini</a:t>
            </a:r>
            <a:endParaRPr lang="en-US" sz="2500" b="1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it-IT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58840" y="152280"/>
            <a:ext cx="7484040" cy="252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Arial"/>
                <a:ea typeface="Rockwell"/>
              </a:rPr>
              <a:t>"No one shall be held in slavery or servitude; slavery and the slave trade shall be prohibited in all their forms"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8486280" y="200520"/>
            <a:ext cx="35524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"/>
          <p:cNvSpPr/>
          <p:nvPr/>
        </p:nvSpPr>
        <p:spPr>
          <a:xfrm>
            <a:off x="8496000" y="144000"/>
            <a:ext cx="3552480" cy="31070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The </a:t>
            </a:r>
            <a:r>
              <a:rPr lang="en-US" sz="2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article is necessary because every life has the same value, and </a:t>
            </a:r>
            <a:r>
              <a:rPr lang="en" sz="2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it is not right for people to be exploited without being properly paid</a:t>
            </a:r>
            <a:endParaRPr lang="it-IT" sz="2800" b="0" strike="noStrike" spc="-1" dirty="0">
              <a:highlight>
                <a:srgbClr val="B2B2B2"/>
              </a:highlight>
              <a:latin typeface="Arial"/>
            </a:endParaRPr>
          </a:p>
        </p:txBody>
      </p:sp>
      <p:pic>
        <p:nvPicPr>
          <p:cNvPr id="187" name="Picture 9"/>
          <p:cNvPicPr/>
          <p:nvPr/>
        </p:nvPicPr>
        <p:blipFill>
          <a:blip r:embed="rId2"/>
          <a:stretch/>
        </p:blipFill>
        <p:spPr>
          <a:xfrm>
            <a:off x="6705720" y="3341520"/>
            <a:ext cx="4381920" cy="3210120"/>
          </a:xfrm>
          <a:prstGeom prst="rect">
            <a:avLst/>
          </a:prstGeom>
          <a:ln>
            <a:noFill/>
          </a:ln>
        </p:spPr>
      </p:pic>
      <p:pic>
        <p:nvPicPr>
          <p:cNvPr id="188" name="Picture 11"/>
          <p:cNvPicPr/>
          <p:nvPr/>
        </p:nvPicPr>
        <p:blipFill>
          <a:blip r:embed="rId3"/>
          <a:stretch/>
        </p:blipFill>
        <p:spPr>
          <a:xfrm>
            <a:off x="412920" y="3288600"/>
            <a:ext cx="4941360" cy="321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920880" y="1347120"/>
            <a:ext cx="10221840" cy="79560"/>
          </a:xfrm>
          <a:prstGeom prst="rect">
            <a:avLst/>
          </a:prstGeom>
          <a:blipFill rotWithShape="0">
            <a:blip r:embed="rId2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920880" y="4299840"/>
            <a:ext cx="10221840" cy="79560"/>
          </a:xfrm>
          <a:prstGeom prst="rect">
            <a:avLst/>
          </a:prstGeom>
          <a:blipFill rotWithShape="0">
            <a:blip r:embed="rId2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920880" y="1484640"/>
            <a:ext cx="10221840" cy="2742120"/>
          </a:xfrm>
          <a:prstGeom prst="rect">
            <a:avLst/>
          </a:prstGeom>
          <a:blipFill rotWithShape="0">
            <a:blip r:embed="rId2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2" name="Group 4"/>
          <p:cNvGrpSpPr/>
          <p:nvPr/>
        </p:nvGrpSpPr>
        <p:grpSpPr>
          <a:xfrm>
            <a:off x="9649080" y="4069080"/>
            <a:ext cx="1080000" cy="1080000"/>
            <a:chOff x="9649080" y="4069080"/>
            <a:chExt cx="1080000" cy="1080000"/>
          </a:xfrm>
        </p:grpSpPr>
        <p:sp>
          <p:nvSpPr>
            <p:cNvPr id="193" name="CustomShape 5"/>
            <p:cNvSpPr/>
            <p:nvPr/>
          </p:nvSpPr>
          <p:spPr>
            <a:xfrm>
              <a:off x="9649080" y="4069080"/>
              <a:ext cx="1080000" cy="1080000"/>
            </a:xfrm>
            <a:prstGeom prst="ellipse">
              <a:avLst/>
            </a:prstGeom>
            <a:blipFill rotWithShape="0">
              <a:blip r:embed="rId3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CustomShape 6"/>
            <p:cNvSpPr/>
            <p:nvPr/>
          </p:nvSpPr>
          <p:spPr>
            <a:xfrm>
              <a:off x="9757440" y="4177080"/>
              <a:ext cx="863640" cy="86364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5" name="CustomShape 7"/>
          <p:cNvSpPr/>
          <p:nvPr/>
        </p:nvSpPr>
        <p:spPr>
          <a:xfrm>
            <a:off x="0" y="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8"/>
          <p:cNvSpPr/>
          <p:nvPr/>
        </p:nvSpPr>
        <p:spPr>
          <a:xfrm>
            <a:off x="-383040" y="4536000"/>
            <a:ext cx="12191040" cy="2294640"/>
          </a:xfrm>
          <a:prstGeom prst="rect">
            <a:avLst/>
          </a:prstGeom>
          <a:blipFill rotWithShape="0">
            <a:blip r:embed="rId2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7" name="Group 9"/>
          <p:cNvGrpSpPr/>
          <p:nvPr/>
        </p:nvGrpSpPr>
        <p:grpSpPr>
          <a:xfrm>
            <a:off x="10245600" y="5111640"/>
            <a:ext cx="1080000" cy="1080000"/>
            <a:chOff x="10245600" y="5111640"/>
            <a:chExt cx="1080000" cy="1080000"/>
          </a:xfrm>
        </p:grpSpPr>
        <p:sp>
          <p:nvSpPr>
            <p:cNvPr id="198" name="CustomShape 10"/>
            <p:cNvSpPr/>
            <p:nvPr/>
          </p:nvSpPr>
          <p:spPr>
            <a:xfrm>
              <a:off x="10245600" y="5111640"/>
              <a:ext cx="1080000" cy="1080000"/>
            </a:xfrm>
            <a:prstGeom prst="ellipse">
              <a:avLst/>
            </a:prstGeom>
            <a:blipFill rotWithShape="0">
              <a:blip r:embed="rId3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CustomShape 11"/>
            <p:cNvSpPr/>
            <p:nvPr/>
          </p:nvSpPr>
          <p:spPr>
            <a:xfrm>
              <a:off x="10353600" y="5219640"/>
              <a:ext cx="863640" cy="86364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0" name="CustomShape 12"/>
          <p:cNvSpPr/>
          <p:nvPr/>
        </p:nvSpPr>
        <p:spPr>
          <a:xfrm>
            <a:off x="200520" y="5312880"/>
            <a:ext cx="411192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There is still slavery in Uzbekistan. Women and children are </a:t>
            </a:r>
            <a:r>
              <a:rPr lang="en-US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obliged </a:t>
            </a:r>
            <a:r>
              <a:rPr lang="en-US" sz="1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to forced labor such as picking cotton or fruit.</a:t>
            </a:r>
            <a:endParaRPr lang="it-IT" sz="1800" b="0" strike="noStrike" spc="-1" dirty="0">
              <a:highlight>
                <a:srgbClr val="B2B2B2"/>
              </a:highlight>
              <a:latin typeface="Arial"/>
            </a:endParaRPr>
          </a:p>
        </p:txBody>
      </p:sp>
      <p:sp>
        <p:nvSpPr>
          <p:cNvPr id="201" name="CustomShape 13"/>
          <p:cNvSpPr/>
          <p:nvPr/>
        </p:nvSpPr>
        <p:spPr>
          <a:xfrm>
            <a:off x="4521960" y="4377240"/>
            <a:ext cx="2742120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In Senegal there are </a:t>
            </a:r>
            <a:r>
              <a:rPr lang="en-US" sz="1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children</a:t>
            </a:r>
            <a:r>
              <a:rPr lang="en-US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, </a:t>
            </a:r>
            <a:r>
              <a:rPr lang="en-US" sz="1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descendants of </a:t>
            </a:r>
            <a:r>
              <a:rPr lang="en-US" sz="1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slaves,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who are discriminated </a:t>
            </a:r>
            <a:r>
              <a:rPr lang="en-US" sz="1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for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their origins and because of this they do not have the right to education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02" name="CustomShape 14"/>
          <p:cNvSpPr/>
          <p:nvPr/>
        </p:nvSpPr>
        <p:spPr>
          <a:xfrm>
            <a:off x="7503480" y="5110200"/>
            <a:ext cx="274212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In Kenya children are kidnapped and enrolled in criminal gangs or in the army, against their will</a:t>
            </a:r>
            <a:endParaRPr lang="it-IT" sz="1800" b="0" strike="noStrike" spc="-1" dirty="0">
              <a:highlight>
                <a:srgbClr val="999999"/>
              </a:highlight>
              <a:latin typeface="Arial"/>
            </a:endParaRPr>
          </a:p>
        </p:txBody>
      </p:sp>
      <p:pic>
        <p:nvPicPr>
          <p:cNvPr id="203" name="Picture 5"/>
          <p:cNvPicPr/>
          <p:nvPr/>
        </p:nvPicPr>
        <p:blipFill>
          <a:blip r:embed="rId4"/>
          <a:stretch/>
        </p:blipFill>
        <p:spPr>
          <a:xfrm>
            <a:off x="277920" y="1879200"/>
            <a:ext cx="3861000" cy="2548800"/>
          </a:xfrm>
          <a:prstGeom prst="rect">
            <a:avLst/>
          </a:prstGeom>
          <a:ln>
            <a:noFill/>
          </a:ln>
        </p:spPr>
      </p:pic>
      <p:pic>
        <p:nvPicPr>
          <p:cNvPr id="204" name="Picture 6"/>
          <p:cNvPicPr/>
          <p:nvPr/>
        </p:nvPicPr>
        <p:blipFill>
          <a:blip r:embed="rId5"/>
          <a:stretch/>
        </p:blipFill>
        <p:spPr>
          <a:xfrm>
            <a:off x="4599000" y="1880640"/>
            <a:ext cx="2780640" cy="2545920"/>
          </a:xfrm>
          <a:prstGeom prst="rect">
            <a:avLst/>
          </a:prstGeom>
          <a:ln>
            <a:noFill/>
          </a:ln>
        </p:spPr>
      </p:pic>
      <p:pic>
        <p:nvPicPr>
          <p:cNvPr id="205" name="Picture 7"/>
          <p:cNvPicPr/>
          <p:nvPr/>
        </p:nvPicPr>
        <p:blipFill>
          <a:blip r:embed="rId6"/>
          <a:stretch/>
        </p:blipFill>
        <p:spPr>
          <a:xfrm>
            <a:off x="7589160" y="1877760"/>
            <a:ext cx="4420440" cy="2552040"/>
          </a:xfrm>
          <a:prstGeom prst="rect">
            <a:avLst/>
          </a:prstGeom>
          <a:ln>
            <a:noFill/>
          </a:ln>
        </p:spPr>
      </p:pic>
      <p:sp>
        <p:nvSpPr>
          <p:cNvPr id="206" name="CustomShape 15"/>
          <p:cNvSpPr/>
          <p:nvPr/>
        </p:nvSpPr>
        <p:spPr>
          <a:xfrm>
            <a:off x="219960" y="432000"/>
            <a:ext cx="1176084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Abuses and violations </a:t>
            </a:r>
            <a:r>
              <a:rPr lang="en-US" sz="4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of Article </a:t>
            </a:r>
            <a:r>
              <a:rPr lang="en-US" sz="4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lang="it-IT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1"/>
          <p:cNvGrpSpPr/>
          <p:nvPr/>
        </p:nvGrpSpPr>
        <p:grpSpPr>
          <a:xfrm>
            <a:off x="11401560" y="6229800"/>
            <a:ext cx="456120" cy="456120"/>
            <a:chOff x="11401560" y="6229800"/>
            <a:chExt cx="456120" cy="456120"/>
          </a:xfrm>
        </p:grpSpPr>
        <p:sp>
          <p:nvSpPr>
            <p:cNvPr id="208" name="CustomShape 2"/>
            <p:cNvSpPr/>
            <p:nvPr/>
          </p:nvSpPr>
          <p:spPr>
            <a:xfrm>
              <a:off x="11401560" y="6229800"/>
              <a:ext cx="456120" cy="456120"/>
            </a:xfrm>
            <a:prstGeom prst="ellipse">
              <a:avLst/>
            </a:prstGeom>
            <a:blipFill rotWithShape="0">
              <a:blip r:embed="rId2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3"/>
            <p:cNvSpPr/>
            <p:nvPr/>
          </p:nvSpPr>
          <p:spPr>
            <a:xfrm>
              <a:off x="11431080" y="6258960"/>
              <a:ext cx="397800" cy="397800"/>
            </a:xfrm>
            <a:prstGeom prst="ellipse">
              <a:avLst/>
            </a:pr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0" name="CustomShape 4"/>
          <p:cNvSpPr/>
          <p:nvPr/>
        </p:nvSpPr>
        <p:spPr>
          <a:xfrm>
            <a:off x="404280" y="209880"/>
            <a:ext cx="5549400" cy="163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en-US" sz="4400" b="1" strike="noStrike" cap="all" spc="-1">
                <a:solidFill>
                  <a:srgbClr val="000000"/>
                </a:solidFill>
                <a:latin typeface="Arial"/>
                <a:ea typeface="DejaVu Sans"/>
              </a:rPr>
              <a:t>Slavery in North America</a:t>
            </a:r>
            <a:endParaRPr lang="it-IT" sz="4400" b="0" strike="noStrike" spc="-1">
              <a:latin typeface="Arial"/>
            </a:endParaRPr>
          </a:p>
        </p:txBody>
      </p:sp>
      <p:pic>
        <p:nvPicPr>
          <p:cNvPr id="211" name="Picture 11"/>
          <p:cNvPicPr/>
          <p:nvPr/>
        </p:nvPicPr>
        <p:blipFill>
          <a:blip r:embed="rId3"/>
          <a:srcRect l="12687" r="35813"/>
          <a:stretch/>
        </p:blipFill>
        <p:spPr>
          <a:xfrm>
            <a:off x="5913000" y="0"/>
            <a:ext cx="6277680" cy="6856920"/>
          </a:xfrm>
          <a:prstGeom prst="rect">
            <a:avLst/>
          </a:prstGeom>
          <a:ln>
            <a:noFill/>
          </a:ln>
        </p:spPr>
      </p:pic>
      <p:sp>
        <p:nvSpPr>
          <p:cNvPr id="212" name="CustomShape 5"/>
          <p:cNvSpPr/>
          <p:nvPr/>
        </p:nvSpPr>
        <p:spPr>
          <a:xfrm>
            <a:off x="5913000" y="0"/>
            <a:ext cx="6277680" cy="685692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rotWithShape="0">
            <a:blip r:embed="rId4">
              <a:alphaModFix amt="30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690888525"/>
              </p:ext>
            </p:extLst>
          </p:nvPr>
        </p:nvGraphicFramePr>
        <p:xfrm>
          <a:off x="-192960" y="2071080"/>
          <a:ext cx="6060600" cy="428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20880" y="1347120"/>
            <a:ext cx="10221840" cy="79560"/>
          </a:xfrm>
          <a:prstGeom prst="rect">
            <a:avLst/>
          </a:prstGeom>
          <a:blipFill rotWithShape="0">
            <a:blip r:embed="rId2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920880" y="4299840"/>
            <a:ext cx="10221840" cy="79560"/>
          </a:xfrm>
          <a:prstGeom prst="rect">
            <a:avLst/>
          </a:prstGeom>
          <a:blipFill rotWithShape="0">
            <a:blip r:embed="rId2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920880" y="1484640"/>
            <a:ext cx="10221840" cy="2742120"/>
          </a:xfrm>
          <a:prstGeom prst="rect">
            <a:avLst/>
          </a:prstGeom>
          <a:blipFill rotWithShape="0">
            <a:blip r:embed="rId2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16" name="Group 4"/>
          <p:cNvGrpSpPr/>
          <p:nvPr/>
        </p:nvGrpSpPr>
        <p:grpSpPr>
          <a:xfrm>
            <a:off x="9649080" y="4069080"/>
            <a:ext cx="1080000" cy="1080000"/>
            <a:chOff x="9649080" y="4069080"/>
            <a:chExt cx="1080000" cy="1080000"/>
          </a:xfrm>
        </p:grpSpPr>
        <p:sp>
          <p:nvSpPr>
            <p:cNvPr id="217" name="CustomShape 5"/>
            <p:cNvSpPr/>
            <p:nvPr/>
          </p:nvSpPr>
          <p:spPr>
            <a:xfrm>
              <a:off x="9649080" y="4069080"/>
              <a:ext cx="1080000" cy="1080000"/>
            </a:xfrm>
            <a:prstGeom prst="ellipse">
              <a:avLst/>
            </a:prstGeom>
            <a:blipFill rotWithShape="0">
              <a:blip r:embed="rId3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6"/>
            <p:cNvSpPr/>
            <p:nvPr/>
          </p:nvSpPr>
          <p:spPr>
            <a:xfrm>
              <a:off x="9757440" y="4177080"/>
              <a:ext cx="863640" cy="86364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9" name="CustomShape 7"/>
          <p:cNvSpPr/>
          <p:nvPr/>
        </p:nvSpPr>
        <p:spPr>
          <a:xfrm>
            <a:off x="0" y="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8"/>
          <p:cNvSpPr/>
          <p:nvPr/>
        </p:nvSpPr>
        <p:spPr>
          <a:xfrm>
            <a:off x="-5040" y="4536000"/>
            <a:ext cx="12191040" cy="2294640"/>
          </a:xfrm>
          <a:prstGeom prst="rect">
            <a:avLst/>
          </a:prstGeom>
          <a:blipFill rotWithShape="0">
            <a:blip r:embed="rId2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9"/>
          <p:cNvSpPr/>
          <p:nvPr/>
        </p:nvSpPr>
        <p:spPr>
          <a:xfrm>
            <a:off x="120600" y="330120"/>
            <a:ext cx="12065400" cy="619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  <a:ea typeface="DejaVu Sans"/>
              </a:rPr>
              <a:t>Even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if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article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4 is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not close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to us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it is important because it is not acceptable that even today there are people who are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badly treated including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children.</a:t>
            </a:r>
            <a:endParaRPr lang="it-IT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it-IT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it-IT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it-IT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it-IT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it-IT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it-IT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One thing that we all can do is </a:t>
            </a:r>
            <a:r>
              <a:rPr lang="en-US" sz="2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informing </a:t>
            </a:r>
            <a:r>
              <a:rPr lang="en-US" sz="2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 people about the </a:t>
            </a:r>
            <a:r>
              <a:rPr lang="en-US" sz="2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problem because </a:t>
            </a:r>
            <a:r>
              <a:rPr lang="en-US" sz="2800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even </a:t>
            </a:r>
            <a:r>
              <a:rPr lang="en-US" sz="2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if article </a:t>
            </a:r>
            <a:r>
              <a:rPr lang="en-US" sz="2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4 prohibits slavery and </a:t>
            </a:r>
            <a:r>
              <a:rPr lang="en-US" sz="2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servitude, </a:t>
            </a:r>
            <a:r>
              <a:rPr lang="en-US" sz="2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in the world a lot of people </a:t>
            </a:r>
            <a:r>
              <a:rPr lang="en-US" sz="2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are treated </a:t>
            </a:r>
            <a:r>
              <a:rPr lang="en-US" sz="2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as </a:t>
            </a:r>
            <a:r>
              <a:rPr lang="en-US" sz="2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slaves </a:t>
            </a:r>
            <a:r>
              <a:rPr lang="en-US" sz="2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or as </a:t>
            </a:r>
            <a:r>
              <a:rPr lang="en-US" sz="2800" b="0" strike="noStrike" spc="-1" dirty="0" smtClean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if they owed  </a:t>
            </a:r>
            <a:r>
              <a:rPr lang="en-US" sz="2800" b="0" strike="noStrike" spc="-1" dirty="0">
                <a:solidFill>
                  <a:srgbClr val="000000"/>
                </a:solidFill>
                <a:highlight>
                  <a:srgbClr val="B2B2B2"/>
                </a:highlight>
                <a:latin typeface="Arial"/>
                <a:ea typeface="DejaVu Sans"/>
              </a:rPr>
              <a:t>servitude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it-IT" sz="2800" b="0" strike="noStrike" spc="-1" dirty="0">
              <a:latin typeface="Arial"/>
            </a:endParaRPr>
          </a:p>
        </p:txBody>
      </p:sp>
      <p:grpSp>
        <p:nvGrpSpPr>
          <p:cNvPr id="222" name="Group 10"/>
          <p:cNvGrpSpPr/>
          <p:nvPr/>
        </p:nvGrpSpPr>
        <p:grpSpPr>
          <a:xfrm>
            <a:off x="10245600" y="5111640"/>
            <a:ext cx="1080000" cy="1080000"/>
            <a:chOff x="10245600" y="5111640"/>
            <a:chExt cx="1080000" cy="1080000"/>
          </a:xfrm>
        </p:grpSpPr>
        <p:sp>
          <p:nvSpPr>
            <p:cNvPr id="223" name="CustomShape 11"/>
            <p:cNvSpPr/>
            <p:nvPr/>
          </p:nvSpPr>
          <p:spPr>
            <a:xfrm>
              <a:off x="10245600" y="5111640"/>
              <a:ext cx="1080000" cy="1080000"/>
            </a:xfrm>
            <a:prstGeom prst="ellipse">
              <a:avLst/>
            </a:prstGeom>
            <a:blipFill rotWithShape="0">
              <a:blip r:embed="rId3"/>
              <a:tile/>
            </a:blip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12"/>
            <p:cNvSpPr/>
            <p:nvPr/>
          </p:nvSpPr>
          <p:spPr>
            <a:xfrm>
              <a:off x="10353600" y="5219640"/>
              <a:ext cx="863640" cy="86364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25" name="Picture 9"/>
          <p:cNvPicPr/>
          <p:nvPr/>
        </p:nvPicPr>
        <p:blipFill>
          <a:blip r:embed="rId4"/>
          <a:stretch/>
        </p:blipFill>
        <p:spPr>
          <a:xfrm>
            <a:off x="237600" y="1560240"/>
            <a:ext cx="4696560" cy="2724480"/>
          </a:xfrm>
          <a:prstGeom prst="rect">
            <a:avLst/>
          </a:prstGeom>
          <a:ln>
            <a:noFill/>
          </a:ln>
        </p:spPr>
      </p:pic>
      <p:pic>
        <p:nvPicPr>
          <p:cNvPr id="226" name="Picture 11"/>
          <p:cNvPicPr/>
          <p:nvPr/>
        </p:nvPicPr>
        <p:blipFill>
          <a:blip r:embed="rId5"/>
          <a:stretch/>
        </p:blipFill>
        <p:spPr>
          <a:xfrm>
            <a:off x="6154560" y="1407600"/>
            <a:ext cx="4346280" cy="287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0" y="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2"/>
          <p:cNvSpPr/>
          <p:nvPr/>
        </p:nvSpPr>
        <p:spPr>
          <a:xfrm>
            <a:off x="965160" y="0"/>
            <a:ext cx="10271520" cy="4807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3"/>
          <p:cNvSpPr/>
          <p:nvPr/>
        </p:nvSpPr>
        <p:spPr>
          <a:xfrm>
            <a:off x="958320" y="4808520"/>
            <a:ext cx="10267560" cy="79560"/>
          </a:xfrm>
          <a:prstGeom prst="rect">
            <a:avLst/>
          </a:prstGeom>
          <a:blipFill rotWithShape="0">
            <a:blip r:embed="rId2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4"/>
          <p:cNvSpPr/>
          <p:nvPr/>
        </p:nvSpPr>
        <p:spPr>
          <a:xfrm>
            <a:off x="1179000" y="272520"/>
            <a:ext cx="9812160" cy="393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Rockwell"/>
                <a:ea typeface="DejaVu Sans"/>
              </a:rPr>
              <a:t>URLS: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CC9900"/>
                </a:solidFill>
                <a:uFillTx/>
                <a:latin typeface="Rockwell"/>
                <a:ea typeface="Rockwell"/>
                <a:hlinkClick r:id="rId3"/>
              </a:rPr>
              <a:t>https://www.focus.it/cultura/storia/usa-stati-uniti-400-anni-fa-nasceva-la-schiavitu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CC9900"/>
                </a:solidFill>
                <a:uFillTx/>
                <a:latin typeface="Rockwell"/>
                <a:ea typeface="Rockwell"/>
                <a:hlinkClick r:id="rId4"/>
              </a:rPr>
              <a:t>https://www.humanrights.com/what-are-human-rights/violations-of-human-rights/slavery-and-torture.html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CC9900"/>
                </a:solidFill>
                <a:uFillTx/>
                <a:latin typeface="Rockwell"/>
                <a:ea typeface="Rockwell"/>
                <a:hlinkClick r:id="rId5"/>
              </a:rPr>
              <a:t>https://www.hrw.org/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</TotalTime>
  <Words>199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Arial</vt:lpstr>
      <vt:lpstr>DejaVu Sans</vt:lpstr>
      <vt:lpstr>Rockwell</vt:lpstr>
      <vt:lpstr>Symbol</vt:lpstr>
      <vt:lpstr>Wingdings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Marilena</dc:creator>
  <dc:description/>
  <cp:lastModifiedBy>Beltramini Marilena</cp:lastModifiedBy>
  <cp:revision>412</cp:revision>
  <dcterms:created xsi:type="dcterms:W3CDTF">2021-05-14T19:33:07Z</dcterms:created>
  <dcterms:modified xsi:type="dcterms:W3CDTF">2021-05-15T18:45:34Z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