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4" r:id="rId2"/>
    <p:sldId id="265" r:id="rId3"/>
    <p:sldId id="256" r:id="rId4"/>
    <p:sldId id="259" r:id="rId5"/>
    <p:sldId id="261" r:id="rId6"/>
    <p:sldId id="257" r:id="rId7"/>
    <p:sldId id="263" r:id="rId8"/>
    <p:sldId id="262" r:id="rId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106" d="100"/>
          <a:sy n="106" d="100"/>
        </p:scale>
        <p:origin x="1278" y="96"/>
      </p:cViewPr>
      <p:guideLst>
        <p:guide orient="horz" pos="2160"/>
        <p:guide pos="2880"/>
      </p:guideLst>
    </p:cSldViewPr>
  </p:slideViewPr>
  <p:outlineViewPr>
    <p:cViewPr>
      <p:scale>
        <a:sx n="33" d="100"/>
        <a:sy n="33" d="100"/>
      </p:scale>
      <p:origin x="0" y="73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4B6055F8-1D02-4417-9241-55C834FD9970}" type="datetimeFigureOut">
              <a:rPr lang="it-IT" smtClean="0"/>
              <a:pPr/>
              <a:t>16/05/2021</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16/05/2021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16/05/2021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4B6055F8-1D02-4417-9241-55C834FD9970}" type="datetimeFigureOut">
              <a:rPr lang="it-IT" smtClean="0"/>
              <a:pPr/>
              <a:t>16/05/2021</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4B6055F8-1D02-4417-9241-55C834FD9970}" type="datetimeFigureOut">
              <a:rPr lang="it-IT" smtClean="0"/>
              <a:pPr/>
              <a:t>16/05/2021</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B007B441-5312-499D-93C3-6E37886527FA}"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4B6055F8-1D02-4417-9241-55C834FD9970}" type="datetimeFigureOut">
              <a:rPr lang="it-IT" smtClean="0"/>
              <a:pPr/>
              <a:t>16/05/2021</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4B6055F8-1D02-4417-9241-55C834FD9970}" type="datetimeFigureOut">
              <a:rPr lang="it-IT" smtClean="0"/>
              <a:pPr/>
              <a:t>16/05/2021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B007B441-5312-499D-93C3-6E37886527FA}"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4B6055F8-1D02-4417-9241-55C834FD9970}" type="datetimeFigureOut">
              <a:rPr lang="it-IT" smtClean="0"/>
              <a:pPr/>
              <a:t>16/05/2021</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4B6055F8-1D02-4417-9241-55C834FD9970}" type="datetimeFigureOut">
              <a:rPr lang="it-IT" smtClean="0"/>
              <a:pPr/>
              <a:t>16/05/2021</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4B6055F8-1D02-4417-9241-55C834FD9970}" type="datetimeFigureOut">
              <a:rPr lang="it-IT" smtClean="0"/>
              <a:pPr/>
              <a:t>16/05/2021</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4B6055F8-1D02-4417-9241-55C834FD9970}" type="datetimeFigureOut">
              <a:rPr lang="it-IT" smtClean="0"/>
              <a:pPr/>
              <a:t>16/05/2021</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B007B441-5312-499D-93C3-6E37886527FA}"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B6055F8-1D02-4417-9241-55C834FD9970}" type="datetimeFigureOut">
              <a:rPr lang="it-IT" smtClean="0"/>
              <a:pPr/>
              <a:t>16/05/2021</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007B441-5312-499D-93C3-6E37886527FA}"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it/url?sa=i&amp;url=https://www.azionenonviolenta.it/lettera-aperta-di-alcune-associazioni-della-rete-in-difesa-di-e-della-rete-per-la-pace-per-la-liberazione-di-patrick-zaky/&amp;psig=AOvVaw3DvLpVDgODFR7JxoqZSakI&amp;ust=1620926875997000&amp;source=images&amp;cd=vfe&amp;ved=0CAIQjRxqFwoTCND4irnVxPACFQAAAAAdAAAAABAI" TargetMode="Externa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hyperlink" Target="https://www.google.it/url?sa=i&amp;url=https://bologna.repubblica.it/cronaca/2020/02/11/foto/artista_zaky-248314116/1/&amp;psig=AOvVaw2dBz7tKbNHuPiq864MzNCX&amp;ust=1621021332071000&amp;source=images&amp;cd=vfe&amp;ved=0CAIQjRxqFwoTCMDG6KS1x_ACFQAAAAAdAAAAABA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it/url?sa=i&amp;url=https://www.avvenire.it/attualita/pagine/amnesti-denuncia-governi-ue&amp;psig=AOvVaw3NzvH2549Vs9B6sV6U4NzB&amp;ust=1621104196247000&amp;source=images&amp;cd=vfe&amp;ved=0CAIQjRxqFwoTCNjv_v_pyfACFQAAAAAdAAAAABAK" TargetMode="Externa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hyperlink" Target="https://www.google.it/url?sa=i&amp;url=https://www.meltingpot.org/HRW-Libia-l-incubo-della-detenzione-per-migranti-e.html&amp;psig=AOvVaw3NzvH2549Vs9B6sV6U4NzB&amp;ust=1621104196247000&amp;source=images&amp;cd=vfe&amp;ved=0CAIQjRxqFwoTCNjv_v_pyfACFQAAAAAdAAAAABAV"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google.it/url?sa=i&amp;url=http://www.me-dia-re.it/desaparecidos/&amp;psig=AOvVaw34-NiNJK4-sp-PAUV-i1h6&amp;ust=1621018156391000&amp;source=images&amp;cd=vfe&amp;ved=0CAIQjRxqFwoTCKjxpL-px_ACFQAAAAAdAAAAABAs" TargetMode="External"/><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hyperlink" Target="https://www.google.it/url?sa=i&amp;url=https://espresso.repubblica.it/idee/2021/03/18/news/bechis_il_sopravvissuto_in_lotta_per_la_memoria_dei_desaparecidos-291964002/&amp;psig=AOvVaw18UV9OqJr85gQoSe4wfNhC&amp;ust=1620995734757000&amp;source=images&amp;cd=vfe&amp;ved=0CAIQjRxqFwoTCIjZzfjVxvACFQAAAAAdAAAAABAD" TargetMode="External"/><Relationship Id="rId1" Type="http://schemas.openxmlformats.org/officeDocument/2006/relationships/slideLayout" Target="../slideLayouts/slideLayout7.xml"/><Relationship Id="rId6" Type="http://schemas.openxmlformats.org/officeDocument/2006/relationships/hyperlink" Target="https://www.google.it/url?sa=i&amp;url=https://lindro.it/accadde-oggi-argentina-un-velo-per-i-desaparecidos/&amp;psig=AOvVaw34-NiNJK4-sp-PAUV-i1h6&amp;ust=1621018156391000&amp;source=images&amp;cd=vfe&amp;ved=0CAIQjRxqFwoTCKjxpL-px_ACFQAAAAAdAAAAABAE" TargetMode="External"/><Relationship Id="rId5" Type="http://schemas.openxmlformats.org/officeDocument/2006/relationships/image" Target="../media/image14.png"/><Relationship Id="rId4" Type="http://schemas.openxmlformats.org/officeDocument/2006/relationships/hyperlink" Target="https://www.google.it/url?sa=i&amp;url=https://events.grv.it/desaparecidos/ambientazione.html&amp;psig=AOvVaw18UV9OqJr85gQoSe4wfNhC&amp;ust=1620995734757000&amp;source=images&amp;cd=vfe&amp;ved=0CAIQjRxqFwoTCIjZzfjVxvACFQAAAAAdAAAAABAJ" TargetMode="External"/><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ogle.it/url?sa=i&amp;url=https://www.sardegnareporter.it/2021/02/giornata-internazionale-contro-la-discriminazione-1-marzo/375428/&amp;psig=AOvVaw1DkiXboROkecoBj8aDeZs4&amp;ust=1621180613336000&amp;source=images&amp;cd=vfe&amp;ved=0CAIQjRxqFwoTCKDO4tiGzPACFQAAAAAdAAAAABAD" TargetMode="Externa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hyperlink" Target="https://www.google.it/url?sa=i&amp;url=http://www.comune.torino.it/pass/informadisabile/2017/01/09/lorganizzazione-esprime-preoccupazione-per-la-discriminazione/&amp;psig=AOvVaw1DkiXboROkecoBj8aDeZs4&amp;ust=1621180613336000&amp;source=images&amp;cd=vfe&amp;ved=0CAIQjRxqFwoTCKDO4tiGzPACFQAAAAAdAAAAABA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79512" y="1"/>
            <a:ext cx="9137694" cy="6858000"/>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6012160" y="1"/>
            <a:ext cx="2952328" cy="1716772"/>
          </a:xfrm>
          <a:prstGeom prst="rect">
            <a:avLst/>
          </a:prstGeom>
          <a:noFill/>
          <a:ln w="9525">
            <a:noFill/>
            <a:miter lim="800000"/>
            <a:headEnd/>
            <a:tailEnd/>
          </a:ln>
          <a:effectLst/>
        </p:spPr>
      </p:pic>
      <p:sp>
        <p:nvSpPr>
          <p:cNvPr id="6" name="Rettangolo 5"/>
          <p:cNvSpPr/>
          <p:nvPr/>
        </p:nvSpPr>
        <p:spPr>
          <a:xfrm>
            <a:off x="5591617" y="2132856"/>
            <a:ext cx="1080120" cy="369332"/>
          </a:xfrm>
          <a:prstGeom prst="rect">
            <a:avLst/>
          </a:prstGeom>
        </p:spPr>
        <p:txBody>
          <a:bodyPr wrap="square">
            <a:spAutoFit/>
          </a:bodyPr>
          <a:lstStyle/>
          <a:p>
            <a:r>
              <a:rPr lang="it-IT" b="1" dirty="0" smtClean="0"/>
              <a:t>GROUP 2</a:t>
            </a:r>
          </a:p>
        </p:txBody>
      </p:sp>
      <p:sp>
        <p:nvSpPr>
          <p:cNvPr id="3" name="CasellaDiTesto 2"/>
          <p:cNvSpPr txBox="1"/>
          <p:nvPr/>
        </p:nvSpPr>
        <p:spPr>
          <a:xfrm>
            <a:off x="6660232" y="1901439"/>
            <a:ext cx="3744416" cy="1384995"/>
          </a:xfrm>
          <a:prstGeom prst="rect">
            <a:avLst/>
          </a:prstGeom>
          <a:noFill/>
        </p:spPr>
        <p:txBody>
          <a:bodyPr wrap="square" rtlCol="0">
            <a:spAutoFit/>
          </a:bodyPr>
          <a:lstStyle/>
          <a:p>
            <a:r>
              <a:rPr lang="it-IT" sz="1200" b="1" dirty="0" err="1" smtClean="0">
                <a:latin typeface="Arial" panose="020B0604020202020204" pitchFamily="34" charset="0"/>
                <a:cs typeface="Arial" panose="020B0604020202020204" pitchFamily="34" charset="0"/>
              </a:rPr>
              <a:t>Members</a:t>
            </a:r>
            <a:r>
              <a:rPr lang="it-IT" sz="1200" b="1" dirty="0" smtClean="0">
                <a:latin typeface="Arial" panose="020B0604020202020204" pitchFamily="34" charset="0"/>
                <a:cs typeface="Arial" panose="020B0604020202020204" pitchFamily="34" charset="0"/>
              </a:rPr>
              <a:t>:</a:t>
            </a:r>
          </a:p>
          <a:p>
            <a:r>
              <a:rPr lang="it-IT" sz="1200" b="1" dirty="0" smtClean="0">
                <a:latin typeface="Arial" panose="020B0604020202020204" pitchFamily="34" charset="0"/>
                <a:cs typeface="Arial" panose="020B0604020202020204" pitchFamily="34" charset="0"/>
              </a:rPr>
              <a:t>- </a:t>
            </a:r>
            <a:r>
              <a:rPr lang="it-IT" sz="1200" b="1" dirty="0" err="1" smtClean="0">
                <a:latin typeface="Arial" panose="020B0604020202020204" pitchFamily="34" charset="0"/>
                <a:cs typeface="Arial" panose="020B0604020202020204" pitchFamily="34" charset="0"/>
              </a:rPr>
              <a:t>Tanieli</a:t>
            </a:r>
            <a:endParaRPr lang="it-IT" sz="1200" b="1" dirty="0" smtClean="0">
              <a:latin typeface="Arial" panose="020B0604020202020204" pitchFamily="34" charset="0"/>
              <a:cs typeface="Arial" panose="020B0604020202020204" pitchFamily="34" charset="0"/>
            </a:endParaRPr>
          </a:p>
          <a:p>
            <a:r>
              <a:rPr lang="it-IT" sz="1200" b="1" dirty="0" smtClean="0">
                <a:latin typeface="Arial" panose="020B0604020202020204" pitchFamily="34" charset="0"/>
                <a:cs typeface="Arial" panose="020B0604020202020204" pitchFamily="34" charset="0"/>
              </a:rPr>
              <a:t>- </a:t>
            </a:r>
            <a:r>
              <a:rPr lang="it-IT" sz="1200" b="1" dirty="0" err="1" smtClean="0">
                <a:latin typeface="Arial" panose="020B0604020202020204" pitchFamily="34" charset="0"/>
                <a:cs typeface="Arial" panose="020B0604020202020204" pitchFamily="34" charset="0"/>
              </a:rPr>
              <a:t>Titton</a:t>
            </a:r>
            <a:r>
              <a:rPr lang="it-IT" sz="1200" b="1" dirty="0" smtClean="0">
                <a:latin typeface="Arial" panose="020B0604020202020204" pitchFamily="34" charset="0"/>
                <a:cs typeface="Arial" panose="020B0604020202020204" pitchFamily="34" charset="0"/>
              </a:rPr>
              <a:t> </a:t>
            </a:r>
          </a:p>
          <a:p>
            <a:r>
              <a:rPr lang="it-IT" sz="1200" b="1" dirty="0" smtClean="0">
                <a:latin typeface="Arial" panose="020B0604020202020204" pitchFamily="34" charset="0"/>
                <a:cs typeface="Arial" panose="020B0604020202020204" pitchFamily="34" charset="0"/>
              </a:rPr>
              <a:t>- Zamparo</a:t>
            </a:r>
          </a:p>
          <a:p>
            <a:r>
              <a:rPr lang="it-IT" sz="1200" b="1" dirty="0" smtClean="0">
                <a:latin typeface="Arial" panose="020B0604020202020204" pitchFamily="34" charset="0"/>
                <a:cs typeface="Arial" panose="020B0604020202020204" pitchFamily="34" charset="0"/>
              </a:rPr>
              <a:t>Lingua e cultura </a:t>
            </a:r>
            <a:r>
              <a:rPr lang="it-IT" sz="1200" b="1" dirty="0" err="1" smtClean="0">
                <a:latin typeface="Arial" panose="020B0604020202020204" pitchFamily="34" charset="0"/>
                <a:cs typeface="Arial" panose="020B0604020202020204" pitchFamily="34" charset="0"/>
              </a:rPr>
              <a:t>inglese-ED.CIVICA</a:t>
            </a:r>
            <a:endParaRPr lang="it-IT" sz="1200" b="1" dirty="0" smtClean="0">
              <a:latin typeface="Arial" panose="020B0604020202020204" pitchFamily="34" charset="0"/>
              <a:cs typeface="Arial" panose="020B0604020202020204" pitchFamily="34" charset="0"/>
            </a:endParaRPr>
          </a:p>
          <a:p>
            <a:r>
              <a:rPr lang="it-IT" sz="1200" b="1" dirty="0" err="1" smtClean="0">
                <a:latin typeface="Arial" panose="020B0604020202020204" pitchFamily="34" charset="0"/>
                <a:cs typeface="Arial" panose="020B0604020202020204" pitchFamily="34" charset="0"/>
              </a:rPr>
              <a:t>Fom</a:t>
            </a:r>
            <a:r>
              <a:rPr lang="it-IT" sz="1200" b="1" dirty="0" smtClean="0">
                <a:latin typeface="Arial" panose="020B0604020202020204" pitchFamily="34" charset="0"/>
                <a:cs typeface="Arial" panose="020B0604020202020204" pitchFamily="34" charset="0"/>
              </a:rPr>
              <a:t>: 1LSCA</a:t>
            </a:r>
          </a:p>
          <a:p>
            <a:r>
              <a:rPr lang="it-IT" sz="1200" b="1" dirty="0" smtClean="0">
                <a:latin typeface="Arial" panose="020B0604020202020204" pitchFamily="34" charset="0"/>
                <a:cs typeface="Arial" panose="020B0604020202020204" pitchFamily="34" charset="0"/>
              </a:rPr>
              <a:t>Prof.ssa MBeltramini</a:t>
            </a:r>
            <a:endParaRPr lang="it-IT" sz="12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 y="2510596"/>
            <a:ext cx="4283968" cy="4347403"/>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395536" y="188640"/>
            <a:ext cx="3457575" cy="2000250"/>
          </a:xfrm>
          <a:prstGeom prst="rect">
            <a:avLst/>
          </a:prstGeom>
          <a:noFill/>
          <a:ln w="9525">
            <a:noFill/>
            <a:miter lim="800000"/>
            <a:headEnd/>
            <a:tailEnd/>
          </a:ln>
          <a:effectLst/>
        </p:spPr>
      </p:pic>
      <p:sp>
        <p:nvSpPr>
          <p:cNvPr id="9" name="Rettangolo 8"/>
          <p:cNvSpPr/>
          <p:nvPr/>
        </p:nvSpPr>
        <p:spPr>
          <a:xfrm>
            <a:off x="4139952" y="548681"/>
            <a:ext cx="5004048" cy="1384995"/>
          </a:xfrm>
          <a:prstGeom prst="rect">
            <a:avLst/>
          </a:prstGeom>
        </p:spPr>
        <p:txBody>
          <a:bodyPr wrap="square">
            <a:spAutoFit/>
          </a:bodyPr>
          <a:lstStyle/>
          <a:p>
            <a:pPr algn="ctr"/>
            <a:r>
              <a:rPr lang="it-IT" sz="2800" b="1" i="1" dirty="0" smtClean="0">
                <a:solidFill>
                  <a:srgbClr val="FF0000"/>
                </a:solidFill>
                <a:latin typeface="+mj-lt"/>
              </a:rPr>
              <a:t>NO ONE SHALL BE SUBJECTED TO ARBITRARY ARREST, DETENTION OR EXILE.</a:t>
            </a:r>
          </a:p>
        </p:txBody>
      </p:sp>
      <p:sp>
        <p:nvSpPr>
          <p:cNvPr id="10" name="Rettangolo 9"/>
          <p:cNvSpPr/>
          <p:nvPr/>
        </p:nvSpPr>
        <p:spPr>
          <a:xfrm>
            <a:off x="4499992" y="2492896"/>
            <a:ext cx="4176464" cy="4062651"/>
          </a:xfrm>
          <a:prstGeom prst="rect">
            <a:avLst/>
          </a:prstGeom>
        </p:spPr>
        <p:txBody>
          <a:bodyPr wrap="square">
            <a:spAutoFit/>
          </a:bodyPr>
          <a:lstStyle/>
          <a:p>
            <a:r>
              <a:rPr lang="it-IT" sz="2000" dirty="0" smtClean="0"/>
              <a:t>The article states that no one can be </a:t>
            </a:r>
            <a:r>
              <a:rPr lang="it-IT" sz="2000" dirty="0" err="1" smtClean="0"/>
              <a:t>subjected</a:t>
            </a:r>
            <a:r>
              <a:rPr lang="it-IT" sz="2000" dirty="0" smtClean="0"/>
              <a:t> to unjustified arrests by law.</a:t>
            </a:r>
          </a:p>
          <a:p>
            <a:endParaRPr lang="it-IT" sz="2000" dirty="0" smtClean="0"/>
          </a:p>
          <a:p>
            <a:r>
              <a:rPr lang="it-IT" sz="2000" dirty="0" smtClean="0"/>
              <a:t>In our opinion the General Assembly of the United Nations considered it </a:t>
            </a:r>
            <a:r>
              <a:rPr lang="it-IT" sz="2000" dirty="0" err="1" smtClean="0"/>
              <a:t>necessary</a:t>
            </a:r>
            <a:r>
              <a:rPr lang="it-IT" sz="2000" dirty="0" smtClean="0"/>
              <a:t> to include the article because all people are </a:t>
            </a:r>
            <a:r>
              <a:rPr lang="it-IT" sz="2000" dirty="0" err="1" smtClean="0"/>
              <a:t>equal</a:t>
            </a:r>
            <a:r>
              <a:rPr lang="it-IT" sz="2000" dirty="0" smtClean="0"/>
              <a:t>. </a:t>
            </a:r>
          </a:p>
          <a:p>
            <a:endParaRPr lang="it-IT" sz="2000" dirty="0" smtClean="0"/>
          </a:p>
          <a:p>
            <a:r>
              <a:rPr lang="it-IT" sz="2000" dirty="0" err="1" smtClean="0"/>
              <a:t>Everyone</a:t>
            </a:r>
            <a:r>
              <a:rPr lang="it-IT" sz="2000" dirty="0" smtClean="0"/>
              <a:t> must be </a:t>
            </a:r>
            <a:r>
              <a:rPr lang="it-IT" sz="2000" dirty="0" err="1" smtClean="0"/>
              <a:t>considered</a:t>
            </a:r>
            <a:r>
              <a:rPr lang="it-IT" sz="2000" dirty="0" smtClean="0"/>
              <a:t> in the same way in front of the law and must have a fair </a:t>
            </a:r>
            <a:r>
              <a:rPr lang="it-IT" sz="2000" dirty="0" err="1" smtClean="0"/>
              <a:t>trail</a:t>
            </a:r>
            <a:r>
              <a:rPr lang="it-IT" sz="2000" dirty="0" smtClean="0"/>
              <a:t> to be </a:t>
            </a:r>
            <a:r>
              <a:rPr lang="it-IT" sz="2000" dirty="0" err="1" smtClean="0"/>
              <a:t>convicted</a:t>
            </a:r>
            <a:r>
              <a:rPr lang="it-IT" sz="2000" dirty="0" smtClean="0"/>
              <a:t>.</a:t>
            </a:r>
          </a:p>
          <a:p>
            <a:endParaRPr lang="it-IT"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107504" y="980728"/>
            <a:ext cx="3672301" cy="5832649"/>
          </a:xfrm>
        </p:spPr>
        <p:txBody>
          <a:bodyPr>
            <a:normAutofit fontScale="90000"/>
          </a:bodyPr>
          <a:lstStyle/>
          <a:p>
            <a:pPr>
              <a:lnSpc>
                <a:spcPct val="150000"/>
              </a:lnSpc>
            </a:pPr>
            <a:r>
              <a:rPr lang="it-IT" sz="1100" dirty="0" smtClean="0">
                <a:latin typeface="Andalus" pitchFamily="18" charset="-78"/>
                <a:cs typeface="Andalus" pitchFamily="18" charset="-78"/>
              </a:rPr>
              <a:t/>
            </a:r>
            <a:br>
              <a:rPr lang="it-IT" sz="1100" dirty="0" smtClean="0">
                <a:latin typeface="Andalus" pitchFamily="18" charset="-78"/>
                <a:cs typeface="Andalus" pitchFamily="18" charset="-78"/>
              </a:rPr>
            </a:br>
            <a:r>
              <a:rPr lang="en-US" sz="1200" dirty="0" smtClean="0">
                <a:latin typeface="Comic Sans MS" pitchFamily="66" charset="0"/>
                <a:cs typeface="Andalus" pitchFamily="18" charset="-78"/>
              </a:rPr>
              <a:t>On the 7</a:t>
            </a:r>
            <a:r>
              <a:rPr lang="en-US" sz="1200" baseline="30000" dirty="0" smtClean="0">
                <a:latin typeface="Comic Sans MS" pitchFamily="66" charset="0"/>
                <a:cs typeface="Andalus" pitchFamily="18" charset="-78"/>
              </a:rPr>
              <a:t>th</a:t>
            </a:r>
            <a:r>
              <a:rPr lang="en-US" sz="1200" dirty="0" smtClean="0">
                <a:latin typeface="Comic Sans MS" pitchFamily="66" charset="0"/>
                <a:cs typeface="Andalus" pitchFamily="18" charset="-78"/>
              </a:rPr>
              <a:t> of February 2020 Patrick Zaki, </a:t>
            </a:r>
            <a:r>
              <a:rPr lang="it-IT" sz="1200" dirty="0" smtClean="0">
                <a:latin typeface="Comic Sans MS" pitchFamily="66" charset="0"/>
                <a:cs typeface="Andalus" pitchFamily="18" charset="-78"/>
              </a:rPr>
              <a:t>a young Egyptian </a:t>
            </a:r>
            <a:r>
              <a:rPr lang="it-IT" sz="1200" b="1" dirty="0" smtClean="0">
                <a:latin typeface="Comic Sans MS" pitchFamily="66" charset="0"/>
                <a:cs typeface="Andalus" pitchFamily="18" charset="-78"/>
              </a:rPr>
              <a:t>human rights researcher, was captured by the secret services. </a:t>
            </a:r>
            <a:br>
              <a:rPr lang="it-IT" sz="1200" b="1" dirty="0" smtClean="0">
                <a:latin typeface="Comic Sans MS" pitchFamily="66" charset="0"/>
                <a:cs typeface="Andalus" pitchFamily="18" charset="-78"/>
              </a:rPr>
            </a:br>
            <a:r>
              <a:rPr lang="it-IT" sz="1200" b="1" dirty="0" err="1" smtClean="0">
                <a:latin typeface="Comic Sans MS" pitchFamily="66" charset="0"/>
                <a:cs typeface="Andalus" pitchFamily="18" charset="-78"/>
              </a:rPr>
              <a:t>Accused</a:t>
            </a:r>
            <a:r>
              <a:rPr lang="it-IT" sz="1200" b="1" dirty="0" smtClean="0">
                <a:latin typeface="Comic Sans MS" pitchFamily="66" charset="0"/>
                <a:cs typeface="Andalus" pitchFamily="18" charset="-78"/>
              </a:rPr>
              <a:t> of attempting to overthrow the ruling regime and for his master's thesis on homosexuality</a:t>
            </a:r>
            <a:r>
              <a:rPr lang="it-IT" sz="1200" dirty="0" smtClean="0">
                <a:latin typeface="Comic Sans MS" pitchFamily="66" charset="0"/>
                <a:cs typeface="Andalus" pitchFamily="18" charset="-78"/>
              </a:rPr>
              <a:t>, </a:t>
            </a:r>
            <a:br>
              <a:rPr lang="it-IT" sz="1200" dirty="0" smtClean="0">
                <a:latin typeface="Comic Sans MS" pitchFamily="66" charset="0"/>
                <a:cs typeface="Andalus" pitchFamily="18" charset="-78"/>
              </a:rPr>
            </a:br>
            <a:r>
              <a:rPr lang="it-IT" sz="1200" dirty="0" smtClean="0">
                <a:latin typeface="Comic Sans MS" pitchFamily="66" charset="0"/>
                <a:cs typeface="Andalus" pitchFamily="18" charset="-78"/>
              </a:rPr>
              <a:t>once arrested, </a:t>
            </a:r>
            <a:r>
              <a:rPr lang="it-IT" sz="1200" b="1" dirty="0" smtClean="0">
                <a:latin typeface="Comic Sans MS" pitchFamily="66" charset="0"/>
                <a:cs typeface="Andalus" pitchFamily="18" charset="-78"/>
              </a:rPr>
              <a:t>Patrick Zaki will be tortured for 17 consecutive hours </a:t>
            </a:r>
            <a:r>
              <a:rPr lang="it-IT" sz="1200" dirty="0" smtClean="0">
                <a:latin typeface="Comic Sans MS" pitchFamily="66" charset="0"/>
                <a:cs typeface="Andalus" pitchFamily="18" charset="-78"/>
              </a:rPr>
              <a:t>with blows to the stomach, back, and electric shocks inflicted </a:t>
            </a:r>
            <a:r>
              <a:rPr lang="it-IT" sz="1200" b="1" dirty="0" smtClean="0">
                <a:latin typeface="Comic Sans MS" pitchFamily="66" charset="0"/>
                <a:cs typeface="Andalus" pitchFamily="18" charset="-78"/>
              </a:rPr>
              <a:t>by </a:t>
            </a:r>
            <a:r>
              <a:rPr lang="it-IT" sz="1200" b="1" dirty="0" err="1" smtClean="0">
                <a:latin typeface="Comic Sans MS" pitchFamily="66" charset="0"/>
                <a:cs typeface="Andalus" pitchFamily="18" charset="-78"/>
              </a:rPr>
              <a:t>Egyptian</a:t>
            </a:r>
            <a:r>
              <a:rPr lang="it-IT" sz="1200" b="1" dirty="0" smtClean="0">
                <a:latin typeface="Comic Sans MS" pitchFamily="66" charset="0"/>
                <a:cs typeface="Andalus" pitchFamily="18" charset="-78"/>
              </a:rPr>
              <a:t> </a:t>
            </a:r>
            <a:r>
              <a:rPr lang="it-IT" sz="1200" b="1" dirty="0">
                <a:latin typeface="Comic Sans MS" pitchFamily="66" charset="0"/>
                <a:cs typeface="Andalus" pitchFamily="18" charset="-78"/>
              </a:rPr>
              <a:t>security </a:t>
            </a:r>
            <a:r>
              <a:rPr lang="it-IT" sz="1200" b="1" dirty="0" err="1" smtClean="0">
                <a:latin typeface="Comic Sans MS" pitchFamily="66" charset="0"/>
                <a:cs typeface="Andalus" pitchFamily="18" charset="-78"/>
              </a:rPr>
              <a:t>forces</a:t>
            </a:r>
            <a:r>
              <a:rPr lang="it-IT" sz="1200" dirty="0" smtClean="0">
                <a:latin typeface="Comic Sans MS" pitchFamily="66" charset="0"/>
                <a:cs typeface="Andalus" pitchFamily="18" charset="-78"/>
              </a:rPr>
              <a:t>, as well as being questioned about his stay in Italy and </a:t>
            </a:r>
            <a:r>
              <a:rPr lang="it-IT" sz="1200" b="1" dirty="0" smtClean="0">
                <a:latin typeface="Comic Sans MS" pitchFamily="66" charset="0"/>
                <a:cs typeface="Andalus" pitchFamily="18" charset="-78"/>
              </a:rPr>
              <a:t>his alleged link with Giulio </a:t>
            </a:r>
            <a:r>
              <a:rPr lang="it-IT" sz="1200" b="1" dirty="0" err="1" smtClean="0">
                <a:latin typeface="Comic Sans MS" pitchFamily="66" charset="0"/>
                <a:cs typeface="Andalus" pitchFamily="18" charset="-78"/>
              </a:rPr>
              <a:t>Regeni's</a:t>
            </a:r>
            <a:r>
              <a:rPr lang="it-IT" sz="1200" b="1" dirty="0" smtClean="0">
                <a:latin typeface="Comic Sans MS" pitchFamily="66" charset="0"/>
                <a:cs typeface="Andalus" pitchFamily="18" charset="-78"/>
              </a:rPr>
              <a:t> family</a:t>
            </a:r>
            <a:r>
              <a:rPr lang="it-IT" sz="1200" dirty="0" smtClean="0">
                <a:latin typeface="Comic Sans MS" pitchFamily="66" charset="0"/>
                <a:cs typeface="Andalus" pitchFamily="18" charset="-78"/>
              </a:rPr>
              <a:t/>
            </a:r>
            <a:br>
              <a:rPr lang="it-IT" sz="1200" dirty="0" smtClean="0">
                <a:latin typeface="Comic Sans MS" pitchFamily="66" charset="0"/>
                <a:cs typeface="Andalus" pitchFamily="18" charset="-78"/>
              </a:rPr>
            </a:br>
            <a:r>
              <a:rPr lang="it-IT" sz="1200" dirty="0" smtClean="0">
                <a:latin typeface="Comic Sans MS" pitchFamily="66" charset="0"/>
                <a:cs typeface="Andalus" pitchFamily="18" charset="-78"/>
              </a:rPr>
              <a:t>. After a brief detention in </a:t>
            </a:r>
            <a:r>
              <a:rPr lang="it-IT" sz="1200" dirty="0" err="1" smtClean="0">
                <a:latin typeface="Comic Sans MS" pitchFamily="66" charset="0"/>
                <a:cs typeface="Andalus" pitchFamily="18" charset="-78"/>
              </a:rPr>
              <a:t>Talkha’s</a:t>
            </a:r>
            <a:r>
              <a:rPr lang="it-IT" sz="1200" dirty="0" smtClean="0">
                <a:latin typeface="Comic Sans MS" pitchFamily="66" charset="0"/>
                <a:cs typeface="Andalus" pitchFamily="18" charset="-78"/>
              </a:rPr>
              <a:t>  prison, he was transferred to Tora prison. </a:t>
            </a:r>
            <a:br>
              <a:rPr lang="it-IT" sz="1200" dirty="0" smtClean="0">
                <a:latin typeface="Comic Sans MS" pitchFamily="66" charset="0"/>
                <a:cs typeface="Andalus" pitchFamily="18" charset="-78"/>
              </a:rPr>
            </a:br>
            <a:r>
              <a:rPr lang="it-IT" sz="1200" b="1" dirty="0" smtClean="0">
                <a:latin typeface="Comic Sans MS" pitchFamily="66" charset="0"/>
                <a:cs typeface="Andalus" pitchFamily="18" charset="-78"/>
              </a:rPr>
              <a:t>His preventive, arbitrary, illegal, unjustified and cruel detention will be sometimes extended for successive periods of 45 days</a:t>
            </a:r>
            <a:r>
              <a:rPr lang="it-IT" sz="1200" dirty="0" smtClean="0">
                <a:latin typeface="Comic Sans MS" pitchFamily="66" charset="0"/>
                <a:cs typeface="Andalus" pitchFamily="18" charset="-78"/>
              </a:rPr>
              <a:t>. </a:t>
            </a:r>
            <a:br>
              <a:rPr lang="it-IT" sz="1200" dirty="0" smtClean="0">
                <a:latin typeface="Comic Sans MS" pitchFamily="66" charset="0"/>
                <a:cs typeface="Andalus" pitchFamily="18" charset="-78"/>
              </a:rPr>
            </a:br>
            <a:r>
              <a:rPr lang="it-IT" sz="1200" dirty="0" err="1" smtClean="0">
                <a:latin typeface="Comic Sans MS" pitchFamily="66" charset="0"/>
                <a:cs typeface="Andalus" pitchFamily="18" charset="-78"/>
              </a:rPr>
              <a:t>After</a:t>
            </a:r>
            <a:r>
              <a:rPr lang="it-IT" sz="1200" dirty="0" smtClean="0">
                <a:latin typeface="Comic Sans MS" pitchFamily="66" charset="0"/>
                <a:cs typeface="Andalus" pitchFamily="18" charset="-78"/>
              </a:rPr>
              <a:t> a year, </a:t>
            </a:r>
            <a:r>
              <a:rPr lang="it-IT" sz="1200" b="1" dirty="0" smtClean="0">
                <a:latin typeface="Comic Sans MS" pitchFamily="66" charset="0"/>
                <a:cs typeface="Andalus" pitchFamily="18" charset="-78"/>
              </a:rPr>
              <a:t>Patrick Zaki is still in </a:t>
            </a:r>
            <a:r>
              <a:rPr lang="it-IT" sz="1200" b="1" dirty="0" err="1" smtClean="0">
                <a:latin typeface="Comic Sans MS" pitchFamily="66" charset="0"/>
                <a:cs typeface="Andalus" pitchFamily="18" charset="-78"/>
              </a:rPr>
              <a:t>in</a:t>
            </a:r>
            <a:r>
              <a:rPr lang="it-IT" sz="1200" b="1" dirty="0" smtClean="0">
                <a:latin typeface="Comic Sans MS" pitchFamily="66" charset="0"/>
                <a:cs typeface="Andalus" pitchFamily="18" charset="-78"/>
              </a:rPr>
              <a:t> </a:t>
            </a:r>
            <a:r>
              <a:rPr lang="it-IT" sz="1200" b="1" dirty="0">
                <a:latin typeface="Comic Sans MS" pitchFamily="66" charset="0"/>
                <a:cs typeface="Andalus" pitchFamily="18" charset="-78"/>
              </a:rPr>
              <a:t>AN </a:t>
            </a:r>
            <a:r>
              <a:rPr lang="it-IT" sz="1200" b="1" dirty="0" err="1">
                <a:latin typeface="Comic Sans MS" pitchFamily="66" charset="0"/>
                <a:cs typeface="Andalus" pitchFamily="18" charset="-78"/>
              </a:rPr>
              <a:t>Egyptian</a:t>
            </a:r>
            <a:r>
              <a:rPr lang="it-IT" sz="1200" b="1" dirty="0">
                <a:latin typeface="Comic Sans MS" pitchFamily="66" charset="0"/>
                <a:cs typeface="Andalus" pitchFamily="18" charset="-78"/>
              </a:rPr>
              <a:t> </a:t>
            </a:r>
            <a:r>
              <a:rPr lang="it-IT" sz="1200" b="1" dirty="0" err="1" smtClean="0">
                <a:latin typeface="Comic Sans MS" pitchFamily="66" charset="0"/>
                <a:cs typeface="Andalus" pitchFamily="18" charset="-78"/>
              </a:rPr>
              <a:t>prison</a:t>
            </a:r>
            <a:r>
              <a:rPr lang="it-IT" sz="1200" b="1" dirty="0" smtClean="0">
                <a:latin typeface="Comic Sans MS" pitchFamily="66" charset="0"/>
                <a:cs typeface="Andalus" pitchFamily="18" charset="-78"/>
              </a:rPr>
              <a:t>.</a:t>
            </a:r>
            <a:r>
              <a:rPr lang="it-IT" sz="1200" dirty="0" smtClean="0">
                <a:latin typeface="Comic Sans MS" pitchFamily="66" charset="0"/>
                <a:cs typeface="Andalus" pitchFamily="18" charset="-78"/>
              </a:rPr>
              <a:t/>
            </a:r>
            <a:br>
              <a:rPr lang="it-IT" sz="1200" dirty="0" smtClean="0">
                <a:latin typeface="Comic Sans MS" pitchFamily="66" charset="0"/>
                <a:cs typeface="Andalus" pitchFamily="18" charset="-78"/>
              </a:rPr>
            </a:br>
            <a:r>
              <a:rPr lang="it-IT" sz="1200" dirty="0" smtClean="0">
                <a:latin typeface="Comic Sans MS" pitchFamily="66" charset="0"/>
                <a:cs typeface="Andalus" pitchFamily="18" charset="-78"/>
              </a:rPr>
              <a:t/>
            </a:r>
            <a:br>
              <a:rPr lang="it-IT" sz="1200" dirty="0" smtClean="0">
                <a:latin typeface="Comic Sans MS" pitchFamily="66" charset="0"/>
                <a:cs typeface="Andalus" pitchFamily="18" charset="-78"/>
              </a:rPr>
            </a:br>
            <a:r>
              <a:rPr lang="it-IT" sz="1100" dirty="0" smtClean="0">
                <a:latin typeface="Comic Sans MS" pitchFamily="66" charset="0"/>
              </a:rPr>
              <a:t/>
            </a:r>
            <a:br>
              <a:rPr lang="it-IT" sz="1100" dirty="0" smtClean="0">
                <a:latin typeface="Comic Sans MS" pitchFamily="66" charset="0"/>
              </a:rPr>
            </a:br>
            <a:r>
              <a:rPr lang="it-IT" sz="1100" dirty="0" smtClean="0"/>
              <a:t/>
            </a:r>
            <a:br>
              <a:rPr lang="it-IT" sz="1100" dirty="0" smtClean="0"/>
            </a:br>
            <a:endParaRPr lang="it-IT" sz="1100" dirty="0">
              <a:latin typeface="Comic Sans MS" pitchFamily="66" charset="0"/>
            </a:endParaRPr>
          </a:p>
        </p:txBody>
      </p:sp>
      <p:sp>
        <p:nvSpPr>
          <p:cNvPr id="3" name="Sottotitolo 2"/>
          <p:cNvSpPr>
            <a:spLocks noGrp="1"/>
          </p:cNvSpPr>
          <p:nvPr>
            <p:ph type="subTitle" idx="4294967295"/>
          </p:nvPr>
        </p:nvSpPr>
        <p:spPr>
          <a:xfrm>
            <a:off x="1" y="188913"/>
            <a:ext cx="9144000" cy="576262"/>
          </a:xfrm>
        </p:spPr>
        <p:txBody>
          <a:bodyPr>
            <a:normAutofit/>
          </a:bodyPr>
          <a:lstStyle/>
          <a:p>
            <a:pPr algn="ctr">
              <a:buNone/>
            </a:pPr>
            <a:r>
              <a:rPr lang="it-IT" sz="2400" b="1" cap="all" dirty="0" smtClean="0">
                <a:solidFill>
                  <a:srgbClr val="FF0000"/>
                </a:solidFill>
                <a:effectLst>
                  <a:reflection blurRad="12700" stA="48000" endA="300" endPos="55000" dir="5400000" sy="-90000" algn="bl" rotWithShape="0"/>
                </a:effectLst>
              </a:rPr>
              <a:t>EXAMPLE</a:t>
            </a:r>
            <a:r>
              <a:rPr lang="it-IT" sz="2400" b="1" dirty="0" smtClean="0">
                <a:solidFill>
                  <a:srgbClr val="FF0000"/>
                </a:solidFill>
              </a:rPr>
              <a:t> </a:t>
            </a:r>
            <a:r>
              <a:rPr lang="it-IT" sz="2400" b="1" cap="all" dirty="0" smtClean="0">
                <a:solidFill>
                  <a:srgbClr val="FF0000"/>
                </a:solidFill>
                <a:effectLst>
                  <a:reflection blurRad="12700" stA="48000" endA="300" endPos="55000" dir="5400000" sy="-90000" algn="bl" rotWithShape="0"/>
                </a:effectLst>
              </a:rPr>
              <a:t>OF ARTICLE 9 VIOLATION</a:t>
            </a:r>
            <a:endParaRPr lang="it-IT" sz="2400" b="1" cap="all" dirty="0">
              <a:solidFill>
                <a:srgbClr val="FF0000"/>
              </a:solidFill>
              <a:effectLst>
                <a:reflection blurRad="12700" stA="48000" endA="300" endPos="55000" dir="5400000" sy="-90000" algn="bl" rotWithShape="0"/>
              </a:effectLst>
            </a:endParaRPr>
          </a:p>
        </p:txBody>
      </p:sp>
      <p:pic>
        <p:nvPicPr>
          <p:cNvPr id="13314" name="Picture 2" descr="Lettera aperta di alcune associazioni della rete &quot;In Difesa Di&quot; e della  Rete per la Pace per la liberazione di Patrick Zaky - Azione nonviolenta">
            <a:hlinkClick r:id="rId2"/>
          </p:cNvPr>
          <p:cNvPicPr>
            <a:picLocks noChangeAspect="1" noChangeArrowheads="1"/>
          </p:cNvPicPr>
          <p:nvPr/>
        </p:nvPicPr>
        <p:blipFill>
          <a:blip r:embed="rId3" cstate="print"/>
          <a:srcRect/>
          <a:stretch>
            <a:fillRect/>
          </a:stretch>
        </p:blipFill>
        <p:spPr bwMode="auto">
          <a:xfrm>
            <a:off x="4355976" y="980728"/>
            <a:ext cx="4391578" cy="2425825"/>
          </a:xfrm>
          <a:prstGeom prst="rect">
            <a:avLst/>
          </a:prstGeom>
          <a:noFill/>
        </p:spPr>
      </p:pic>
      <p:pic>
        <p:nvPicPr>
          <p:cNvPr id="15362" name="Picture 2" descr="Stavolta andrà tutto bene&quot;: Giulio Regeni abbraccia Patrick Zaky nell'opera  della street artist Laika - la Repubblica">
            <a:hlinkClick r:id="rId4"/>
          </p:cNvPr>
          <p:cNvPicPr>
            <a:picLocks noChangeAspect="1" noChangeArrowheads="1"/>
          </p:cNvPicPr>
          <p:nvPr/>
        </p:nvPicPr>
        <p:blipFill>
          <a:blip r:embed="rId5" cstate="print"/>
          <a:srcRect/>
          <a:stretch>
            <a:fillRect/>
          </a:stretch>
        </p:blipFill>
        <p:spPr bwMode="auto">
          <a:xfrm>
            <a:off x="4463586" y="3717032"/>
            <a:ext cx="4283968" cy="285597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0" y="457200"/>
            <a:ext cx="9144000" cy="739552"/>
          </a:xfrm>
        </p:spPr>
        <p:txBody>
          <a:bodyPr>
            <a:normAutofit fontScale="90000"/>
          </a:bodyPr>
          <a:lstStyle/>
          <a:p>
            <a:pPr marL="342900" indent="-342900" algn="ctr">
              <a:spcBef>
                <a:spcPct val="20000"/>
              </a:spcBef>
              <a:buClr>
                <a:schemeClr val="accent1"/>
              </a:buClr>
              <a:buSzPct val="70000"/>
            </a:pPr>
            <a:r>
              <a:rPr lang="it-IT" sz="2400" b="1" dirty="0">
                <a:solidFill>
                  <a:srgbClr val="FF0000"/>
                </a:solidFill>
              </a:rPr>
              <a:t>EXAMPLE OF ARTICLE 9 VIOLATION</a:t>
            </a:r>
            <a:br>
              <a:rPr lang="it-IT" sz="2400" b="1" dirty="0">
                <a:solidFill>
                  <a:srgbClr val="FF0000"/>
                </a:solidFill>
              </a:rPr>
            </a:br>
            <a:endParaRPr lang="it-IT" sz="2400" b="1" u="sng" dirty="0">
              <a:solidFill>
                <a:srgbClr val="FF0000"/>
              </a:solidFill>
              <a:latin typeface="+mn-lt"/>
              <a:ea typeface="+mn-ea"/>
              <a:cs typeface="+mn-cs"/>
            </a:endParaRPr>
          </a:p>
        </p:txBody>
      </p:sp>
      <p:sp>
        <p:nvSpPr>
          <p:cNvPr id="3" name="Segnaposto contenuto 2"/>
          <p:cNvSpPr>
            <a:spLocks noGrp="1"/>
          </p:cNvSpPr>
          <p:nvPr>
            <p:ph idx="4294967295"/>
          </p:nvPr>
        </p:nvSpPr>
        <p:spPr>
          <a:xfrm>
            <a:off x="0" y="1554163"/>
            <a:ext cx="4699000" cy="4525962"/>
          </a:xfrm>
        </p:spPr>
        <p:txBody>
          <a:bodyPr>
            <a:normAutofit fontScale="85000" lnSpcReduction="20000"/>
          </a:bodyPr>
          <a:lstStyle/>
          <a:p>
            <a:pPr>
              <a:buNone/>
            </a:pPr>
            <a:r>
              <a:rPr lang="it-IT" dirty="0" smtClean="0">
                <a:latin typeface="Andalus" pitchFamily="18" charset="-78"/>
                <a:cs typeface="Andalus" pitchFamily="18" charset="-78"/>
              </a:rPr>
              <a:t/>
            </a:r>
            <a:br>
              <a:rPr lang="it-IT" dirty="0" smtClean="0">
                <a:latin typeface="Andalus" pitchFamily="18" charset="-78"/>
                <a:cs typeface="Andalus" pitchFamily="18" charset="-78"/>
              </a:rPr>
            </a:br>
            <a:r>
              <a:rPr lang="en-US" sz="1700" dirty="0" smtClean="0">
                <a:latin typeface="Comic Sans MS" pitchFamily="66" charset="0"/>
                <a:cs typeface="Andalus" pitchFamily="18" charset="-78"/>
              </a:rPr>
              <a:t>Even today the cultural scene in Belarus is stifled by </a:t>
            </a:r>
            <a:r>
              <a:rPr lang="en-US" sz="1700" b="1" dirty="0" smtClean="0">
                <a:latin typeface="Comic Sans MS" pitchFamily="66" charset="0"/>
                <a:cs typeface="Andalus" pitchFamily="18" charset="-78"/>
              </a:rPr>
              <a:t>the government brutal repression of dissent following protests against the re-election of President Aleksandr </a:t>
            </a:r>
            <a:r>
              <a:rPr lang="en-US" sz="1700" b="1" dirty="0" err="1" smtClean="0">
                <a:latin typeface="Comic Sans MS" pitchFamily="66" charset="0"/>
                <a:cs typeface="Andalus" pitchFamily="18" charset="-78"/>
              </a:rPr>
              <a:t>Lukashenko</a:t>
            </a:r>
            <a:r>
              <a:rPr lang="en-US" sz="1700" b="1" dirty="0" smtClean="0">
                <a:latin typeface="Comic Sans MS" pitchFamily="66" charset="0"/>
                <a:cs typeface="Andalus" pitchFamily="18" charset="-78"/>
              </a:rPr>
              <a:t>.</a:t>
            </a:r>
          </a:p>
          <a:p>
            <a:pPr>
              <a:buNone/>
            </a:pPr>
            <a:r>
              <a:rPr lang="en-US" sz="1700" b="1" dirty="0" smtClean="0">
                <a:latin typeface="Comic Sans MS" pitchFamily="66" charset="0"/>
                <a:cs typeface="Andalus" pitchFamily="18" charset="-78"/>
              </a:rPr>
              <a:t/>
            </a:r>
            <a:br>
              <a:rPr lang="en-US" sz="1700" b="1" dirty="0" smtClean="0">
                <a:latin typeface="Comic Sans MS" pitchFamily="66" charset="0"/>
                <a:cs typeface="Andalus" pitchFamily="18" charset="-78"/>
              </a:rPr>
            </a:br>
            <a:r>
              <a:rPr lang="en-US" sz="1700" b="1" dirty="0" smtClean="0">
                <a:latin typeface="Comic Sans MS" pitchFamily="66" charset="0"/>
                <a:cs typeface="Andalus" pitchFamily="18" charset="-78"/>
              </a:rPr>
              <a:t>Belarusian authorities arbitrarily detain and torture artists, musicians, writers and actors for expressing criticism of law enforcement by creative and artistic means</a:t>
            </a:r>
            <a:r>
              <a:rPr lang="en-US" sz="1700" dirty="0" smtClean="0">
                <a:latin typeface="Comic Sans MS" pitchFamily="66" charset="0"/>
                <a:cs typeface="Andalus" pitchFamily="18" charset="-78"/>
              </a:rPr>
              <a:t>. While others force them to leave their jobs. </a:t>
            </a:r>
          </a:p>
          <a:p>
            <a:pPr>
              <a:buNone/>
            </a:pPr>
            <a:r>
              <a:rPr lang="en-US" sz="1700" dirty="0" smtClean="0">
                <a:latin typeface="Comic Sans MS" pitchFamily="66" charset="0"/>
                <a:cs typeface="Andalus" pitchFamily="18" charset="-78"/>
              </a:rPr>
              <a:t/>
            </a:r>
            <a:br>
              <a:rPr lang="en-US" sz="1700" dirty="0" smtClean="0">
                <a:latin typeface="Comic Sans MS" pitchFamily="66" charset="0"/>
                <a:cs typeface="Andalus" pitchFamily="18" charset="-78"/>
              </a:rPr>
            </a:br>
            <a:r>
              <a:rPr lang="en-US" sz="1700" dirty="0" smtClean="0">
                <a:latin typeface="Comic Sans MS" pitchFamily="66" charset="0"/>
                <a:cs typeface="Andalus" pitchFamily="18" charset="-78"/>
              </a:rPr>
              <a:t>Despite the </a:t>
            </a:r>
            <a:r>
              <a:rPr lang="en-US" sz="1700" b="1" dirty="0" smtClean="0">
                <a:latin typeface="Comic Sans MS" pitchFamily="66" charset="0"/>
                <a:cs typeface="Andalus" pitchFamily="18" charset="-78"/>
              </a:rPr>
              <a:t>complaints against the law </a:t>
            </a:r>
            <a:r>
              <a:rPr lang="en-US" sz="1700" dirty="0" smtClean="0">
                <a:latin typeface="Comic Sans MS" pitchFamily="66" charset="0"/>
                <a:cs typeface="Andalus" pitchFamily="18" charset="-78"/>
              </a:rPr>
              <a:t>enforcement criminal investigation have not been launched, conversely hundreds have been opened against peaceful protesters</a:t>
            </a:r>
            <a:r>
              <a:rPr lang="en-US" sz="1700" b="1" dirty="0" smtClean="0">
                <a:latin typeface="Comic Sans MS" pitchFamily="66" charset="0"/>
                <a:cs typeface="Andalus" pitchFamily="18" charset="-78"/>
              </a:rPr>
              <a:t>; many of which are victims of torture and ill-treatment.</a:t>
            </a:r>
            <a:br>
              <a:rPr lang="en-US" sz="1700" b="1" dirty="0" smtClean="0">
                <a:latin typeface="Comic Sans MS" pitchFamily="66" charset="0"/>
                <a:cs typeface="Andalus" pitchFamily="18" charset="-78"/>
              </a:rPr>
            </a:br>
            <a:endParaRPr lang="en-US" sz="1700" b="1" dirty="0" smtClean="0">
              <a:latin typeface="Comic Sans MS" pitchFamily="66" charset="0"/>
              <a:cs typeface="Andalus" pitchFamily="18" charset="-78"/>
            </a:endParaRPr>
          </a:p>
          <a:p>
            <a:pPr>
              <a:buNone/>
            </a:pPr>
            <a:r>
              <a:rPr lang="en-US" sz="1700" dirty="0">
                <a:latin typeface="Comic Sans MS" pitchFamily="66" charset="0"/>
                <a:cs typeface="Andalus" pitchFamily="18" charset="-78"/>
              </a:rPr>
              <a:t>	</a:t>
            </a:r>
            <a:r>
              <a:rPr lang="en-US" sz="1700" dirty="0" smtClean="0">
                <a:latin typeface="Comic Sans MS" pitchFamily="66" charset="0"/>
                <a:cs typeface="Andalus" pitchFamily="18" charset="-78"/>
              </a:rPr>
              <a:t>At the beginning of December 2020, there were already </a:t>
            </a:r>
            <a:r>
              <a:rPr lang="en-US" sz="1700" b="1" dirty="0" smtClean="0">
                <a:latin typeface="Comic Sans MS" pitchFamily="66" charset="0"/>
                <a:cs typeface="Andalus" pitchFamily="18" charset="-78"/>
              </a:rPr>
              <a:t>27,000 people illegally detained in Belarus.</a:t>
            </a:r>
            <a:r>
              <a:rPr lang="en-US" sz="1700" dirty="0" smtClean="0">
                <a:latin typeface="Comic Sans MS" pitchFamily="66" charset="0"/>
              </a:rPr>
              <a:t/>
            </a:r>
            <a:br>
              <a:rPr lang="en-US" sz="1700" dirty="0" smtClean="0">
                <a:latin typeface="Comic Sans MS" pitchFamily="66" charset="0"/>
              </a:rPr>
            </a:br>
            <a:endParaRPr lang="it-IT" sz="1700" dirty="0">
              <a:latin typeface="Comic Sans MS" pitchFamily="66" charset="0"/>
            </a:endParaRPr>
          </a:p>
        </p:txBody>
      </p:sp>
      <p:pic>
        <p:nvPicPr>
          <p:cNvPr id="5" name="Picture 2"/>
          <p:cNvPicPr>
            <a:picLocks noChangeAspect="1" noChangeArrowheads="1"/>
          </p:cNvPicPr>
          <p:nvPr/>
        </p:nvPicPr>
        <p:blipFill>
          <a:blip r:embed="rId2" cstate="print"/>
          <a:srcRect/>
          <a:stretch>
            <a:fillRect/>
          </a:stretch>
        </p:blipFill>
        <p:spPr bwMode="auto">
          <a:xfrm>
            <a:off x="5220072" y="1412776"/>
            <a:ext cx="3528392" cy="2232248"/>
          </a:xfrm>
          <a:prstGeom prst="rect">
            <a:avLst/>
          </a:prstGeom>
          <a:noFill/>
          <a:ln w="9525">
            <a:noFill/>
            <a:miter lim="800000"/>
            <a:headEnd/>
            <a:tailEnd/>
          </a:ln>
          <a:effectLst/>
        </p:spPr>
      </p:pic>
      <p:pic>
        <p:nvPicPr>
          <p:cNvPr id="6" name="Picture 3"/>
          <p:cNvPicPr>
            <a:picLocks noChangeAspect="1" noChangeArrowheads="1"/>
          </p:cNvPicPr>
          <p:nvPr/>
        </p:nvPicPr>
        <p:blipFill>
          <a:blip r:embed="rId3" cstate="print"/>
          <a:srcRect/>
          <a:stretch>
            <a:fillRect/>
          </a:stretch>
        </p:blipFill>
        <p:spPr bwMode="auto">
          <a:xfrm>
            <a:off x="5436096" y="4221088"/>
            <a:ext cx="3312368" cy="22577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323528" y="109833"/>
            <a:ext cx="7776864" cy="647700"/>
          </a:xfrm>
        </p:spPr>
        <p:txBody>
          <a:bodyPr>
            <a:normAutofit/>
          </a:bodyPr>
          <a:lstStyle/>
          <a:p>
            <a:pPr algn="ctr"/>
            <a:r>
              <a:rPr lang="it-IT" sz="2400" b="1" dirty="0">
                <a:solidFill>
                  <a:srgbClr val="FF0000"/>
                </a:solidFill>
              </a:rPr>
              <a:t>EXAMPLE OF ARTICLE 9 VIOLATION</a:t>
            </a:r>
          </a:p>
        </p:txBody>
      </p:sp>
      <p:sp>
        <p:nvSpPr>
          <p:cNvPr id="3" name="Segnaposto contenuto 2"/>
          <p:cNvSpPr>
            <a:spLocks noGrp="1"/>
          </p:cNvSpPr>
          <p:nvPr>
            <p:ph idx="4294967295"/>
          </p:nvPr>
        </p:nvSpPr>
        <p:spPr>
          <a:xfrm>
            <a:off x="323528" y="707638"/>
            <a:ext cx="3168352" cy="6840859"/>
          </a:xfrm>
        </p:spPr>
        <p:txBody>
          <a:bodyPr>
            <a:noAutofit/>
          </a:bodyPr>
          <a:lstStyle/>
          <a:p>
            <a:pPr marL="88900" indent="-88900">
              <a:buNone/>
            </a:pPr>
            <a:r>
              <a:rPr lang="en-US" sz="1400" dirty="0" smtClean="0">
                <a:latin typeface="Calibri" panose="020F0502020204030204" pitchFamily="34" charset="0"/>
                <a:cs typeface="Calibri" panose="020F0502020204030204" pitchFamily="34" charset="0"/>
              </a:rPr>
              <a:t>	</a:t>
            </a:r>
            <a:r>
              <a:rPr lang="en-US" sz="1300" dirty="0" smtClean="0">
                <a:latin typeface="Calibri" panose="020F0502020204030204" pitchFamily="34" charset="0"/>
                <a:cs typeface="Calibri" panose="020F0502020204030204" pitchFamily="34" charset="0"/>
              </a:rPr>
              <a:t>Thousands of people are </a:t>
            </a:r>
            <a:r>
              <a:rPr lang="en-US" sz="1300" b="1" dirty="0" smtClean="0">
                <a:latin typeface="Calibri" panose="020F0502020204030204" pitchFamily="34" charset="0"/>
                <a:cs typeface="Calibri" panose="020F0502020204030204" pitchFamily="34" charset="0"/>
              </a:rPr>
              <a:t>arbitrarily detained and subjected to "torture, abuse and other human rights violations</a:t>
            </a:r>
            <a:r>
              <a:rPr lang="en-US" sz="1300" dirty="0" smtClean="0">
                <a:latin typeface="Calibri" panose="020F0502020204030204" pitchFamily="34" charset="0"/>
                <a:cs typeface="Calibri" panose="020F0502020204030204" pitchFamily="34" charset="0"/>
              </a:rPr>
              <a:t> in prisons run by armed groups </a:t>
            </a:r>
            <a:r>
              <a:rPr lang="en-US" sz="1300" b="1" dirty="0" smtClean="0">
                <a:latin typeface="Calibri" panose="020F0502020204030204" pitchFamily="34" charset="0"/>
                <a:cs typeface="Calibri" panose="020F0502020204030204" pitchFamily="34" charset="0"/>
              </a:rPr>
              <a:t>in Libya</a:t>
            </a:r>
            <a:r>
              <a:rPr lang="en-US" sz="1300" dirty="0" smtClean="0">
                <a:latin typeface="Calibri" panose="020F0502020204030204" pitchFamily="34" charset="0"/>
                <a:cs typeface="Calibri" panose="020F0502020204030204" pitchFamily="34" charset="0"/>
              </a:rPr>
              <a:t>,  including those affiliated with the current government.</a:t>
            </a:r>
          </a:p>
          <a:p>
            <a:pPr marL="88900" indent="-88900">
              <a:buNone/>
            </a:pPr>
            <a:r>
              <a:rPr lang="en-US" sz="1300" dirty="0">
                <a:latin typeface="Calibri" panose="020F0502020204030204" pitchFamily="34" charset="0"/>
                <a:cs typeface="Calibri" panose="020F0502020204030204" pitchFamily="34" charset="0"/>
              </a:rPr>
              <a:t>	</a:t>
            </a:r>
            <a:r>
              <a:rPr lang="en-US" sz="1300" dirty="0" smtClean="0">
                <a:latin typeface="Calibri" panose="020F0502020204030204" pitchFamily="34" charset="0"/>
                <a:cs typeface="Calibri" panose="020F0502020204030204" pitchFamily="34" charset="0"/>
              </a:rPr>
              <a:t>This was denounced by a United Nations report, published today and produced the UN mission in Libya. </a:t>
            </a:r>
          </a:p>
          <a:p>
            <a:pPr marL="88900" indent="-88900">
              <a:buNone/>
            </a:pPr>
            <a:endParaRPr lang="en-US" sz="1300" dirty="0">
              <a:latin typeface="Calibri" panose="020F0502020204030204" pitchFamily="34" charset="0"/>
              <a:cs typeface="Calibri" panose="020F0502020204030204" pitchFamily="34" charset="0"/>
            </a:endParaRPr>
          </a:p>
          <a:p>
            <a:pPr marL="88900" indent="-88900">
              <a:buNone/>
            </a:pPr>
            <a:r>
              <a:rPr lang="en-US" sz="1300" dirty="0" smtClean="0">
                <a:latin typeface="Calibri" panose="020F0502020204030204" pitchFamily="34" charset="0"/>
                <a:cs typeface="Calibri" panose="020F0502020204030204" pitchFamily="34" charset="0"/>
              </a:rPr>
              <a:t>	"Men, women and children throughout Libya are </a:t>
            </a:r>
            <a:r>
              <a:rPr lang="en-US" sz="1300" b="1" dirty="0" smtClean="0">
                <a:latin typeface="Calibri" panose="020F0502020204030204" pitchFamily="34" charset="0"/>
                <a:cs typeface="Calibri" panose="020F0502020204030204" pitchFamily="34" charset="0"/>
              </a:rPr>
              <a:t>arbitrarily detained and deprived of their freedoms on the basis of their tribal or family ties or political affiliations</a:t>
            </a:r>
            <a:r>
              <a:rPr lang="en-US" sz="1300" dirty="0" smtClean="0">
                <a:latin typeface="Calibri" panose="020F0502020204030204" pitchFamily="34" charset="0"/>
                <a:cs typeface="Calibri" panose="020F0502020204030204" pitchFamily="34" charset="0"/>
              </a:rPr>
              <a:t>", </a:t>
            </a:r>
            <a:r>
              <a:rPr lang="en-US" sz="1300" b="1" dirty="0" smtClean="0">
                <a:latin typeface="Calibri" panose="020F0502020204030204" pitchFamily="34" charset="0"/>
                <a:cs typeface="Calibri" panose="020F0502020204030204" pitchFamily="34" charset="0"/>
              </a:rPr>
              <a:t>denounces the UN human rights office</a:t>
            </a:r>
            <a:r>
              <a:rPr lang="en-US" sz="1300" dirty="0" smtClean="0">
                <a:latin typeface="Calibri" panose="020F0502020204030204" pitchFamily="34" charset="0"/>
                <a:cs typeface="Calibri" panose="020F0502020204030204" pitchFamily="34" charset="0"/>
              </a:rPr>
              <a:t>:</a:t>
            </a:r>
          </a:p>
          <a:p>
            <a:pPr marL="88900" indent="-88900">
              <a:buNone/>
            </a:pPr>
            <a:r>
              <a:rPr lang="en-US" sz="1300" dirty="0">
                <a:latin typeface="Calibri" panose="020F0502020204030204" pitchFamily="34" charset="0"/>
                <a:cs typeface="Calibri" panose="020F0502020204030204" pitchFamily="34" charset="0"/>
              </a:rPr>
              <a:t>	</a:t>
            </a:r>
            <a:r>
              <a:rPr lang="en-US" sz="1300" dirty="0" smtClean="0">
                <a:latin typeface="Calibri" panose="020F0502020204030204" pitchFamily="34" charset="0"/>
                <a:cs typeface="Calibri" panose="020F0502020204030204" pitchFamily="34" charset="0"/>
              </a:rPr>
              <a:t> "The victims have little or no access to judicial remedies or reparations, while members of armed groups operate in total unity ”. </a:t>
            </a:r>
            <a:r>
              <a:rPr lang="en-US" sz="1300" dirty="0">
                <a:latin typeface="Calibri" panose="020F0502020204030204" pitchFamily="34" charset="0"/>
                <a:cs typeface="Calibri" panose="020F0502020204030204" pitchFamily="34" charset="0"/>
              </a:rPr>
              <a:t/>
            </a:r>
            <a:br>
              <a:rPr lang="en-US" sz="1300" dirty="0">
                <a:latin typeface="Calibri" panose="020F0502020204030204" pitchFamily="34" charset="0"/>
                <a:cs typeface="Calibri" panose="020F0502020204030204" pitchFamily="34" charset="0"/>
              </a:rPr>
            </a:br>
            <a:r>
              <a:rPr lang="en-US" sz="1300" dirty="0" smtClean="0">
                <a:latin typeface="Calibri" panose="020F0502020204030204" pitchFamily="34" charset="0"/>
                <a:cs typeface="Calibri" panose="020F0502020204030204" pitchFamily="34" charset="0"/>
              </a:rPr>
              <a:t>There are also </a:t>
            </a:r>
            <a:r>
              <a:rPr lang="en-US" sz="1300" b="1" dirty="0" smtClean="0">
                <a:latin typeface="Calibri" panose="020F0502020204030204" pitchFamily="34" charset="0"/>
                <a:cs typeface="Calibri" panose="020F0502020204030204" pitchFamily="34" charset="0"/>
              </a:rPr>
              <a:t>many accusations of people who died during detention</a:t>
            </a:r>
            <a:r>
              <a:rPr lang="en-US" sz="1300" dirty="0" smtClean="0">
                <a:latin typeface="Calibri" panose="020F0502020204030204" pitchFamily="34" charset="0"/>
                <a:cs typeface="Calibri" panose="020F0502020204030204" pitchFamily="34" charset="0"/>
              </a:rPr>
              <a:t>: "The bodies of hundreds of people captured by armed groups were found in the streets, in hospitals and in landfills, many with amputated limbs, with sigs of torture and gunshot wounds.”</a:t>
            </a:r>
            <a:endParaRPr lang="it-IT" sz="1300" dirty="0">
              <a:latin typeface="Calibri" panose="020F0502020204030204" pitchFamily="34" charset="0"/>
              <a:cs typeface="Calibri" panose="020F0502020204030204" pitchFamily="34" charset="0"/>
            </a:endParaRPr>
          </a:p>
        </p:txBody>
      </p:sp>
      <p:pic>
        <p:nvPicPr>
          <p:cNvPr id="2050" name="Picture 2" descr="Rapporto di Amnesty: «I governi dell'Ue complici delle torture in Libia»">
            <a:hlinkClick r:id="rId2"/>
          </p:cNvPr>
          <p:cNvPicPr>
            <a:picLocks noChangeAspect="1" noChangeArrowheads="1"/>
          </p:cNvPicPr>
          <p:nvPr/>
        </p:nvPicPr>
        <p:blipFill>
          <a:blip r:embed="rId3" cstate="print"/>
          <a:srcRect/>
          <a:stretch>
            <a:fillRect/>
          </a:stretch>
        </p:blipFill>
        <p:spPr bwMode="auto">
          <a:xfrm>
            <a:off x="3995936" y="801752"/>
            <a:ext cx="4896544" cy="3261175"/>
          </a:xfrm>
          <a:prstGeom prst="rect">
            <a:avLst/>
          </a:prstGeom>
          <a:noFill/>
        </p:spPr>
      </p:pic>
      <p:pic>
        <p:nvPicPr>
          <p:cNvPr id="2052" name="Picture 4" descr="HRW - Libia: l'incubo della detenzione per migranti e richiedenti asilo -  Progetto Melting Pot Europa">
            <a:hlinkClick r:id="rId4"/>
          </p:cNvPr>
          <p:cNvPicPr>
            <a:picLocks noChangeAspect="1" noChangeArrowheads="1"/>
          </p:cNvPicPr>
          <p:nvPr/>
        </p:nvPicPr>
        <p:blipFill>
          <a:blip r:embed="rId5" cstate="print"/>
          <a:srcRect/>
          <a:stretch>
            <a:fillRect/>
          </a:stretch>
        </p:blipFill>
        <p:spPr bwMode="auto">
          <a:xfrm>
            <a:off x="3995936" y="4221088"/>
            <a:ext cx="4191000" cy="2362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4211960" y="188640"/>
            <a:ext cx="4932040" cy="863873"/>
          </a:xfrm>
        </p:spPr>
        <p:txBody>
          <a:bodyPr>
            <a:normAutofit/>
          </a:bodyPr>
          <a:lstStyle/>
          <a:p>
            <a:pPr algn="ctr"/>
            <a:r>
              <a:rPr lang="it-IT" sz="3200" b="1" dirty="0" smtClean="0">
                <a:solidFill>
                  <a:srgbClr val="FF0000"/>
                </a:solidFill>
                <a:latin typeface="Calibri" panose="020F0502020204030204" pitchFamily="34" charset="0"/>
                <a:cs typeface="Calibri" panose="020F0502020204030204" pitchFamily="34" charset="0"/>
              </a:rPr>
              <a:t>DESAPARECIDOS</a:t>
            </a:r>
            <a:endParaRPr lang="it-IT" sz="3200" b="1" dirty="0">
              <a:solidFill>
                <a:srgbClr val="FF0000"/>
              </a:solidFill>
              <a:latin typeface="Calibri" panose="020F0502020204030204" pitchFamily="34" charset="0"/>
              <a:cs typeface="Calibri" panose="020F0502020204030204" pitchFamily="34" charset="0"/>
            </a:endParaRPr>
          </a:p>
        </p:txBody>
      </p:sp>
      <p:sp>
        <p:nvSpPr>
          <p:cNvPr id="3" name="Segnaposto contenuto 2"/>
          <p:cNvSpPr>
            <a:spLocks noGrp="1"/>
          </p:cNvSpPr>
          <p:nvPr>
            <p:ph idx="4294967295"/>
          </p:nvPr>
        </p:nvSpPr>
        <p:spPr>
          <a:xfrm>
            <a:off x="34452" y="833855"/>
            <a:ext cx="3762375" cy="5472112"/>
          </a:xfrm>
        </p:spPr>
        <p:txBody>
          <a:bodyPr>
            <a:noAutofit/>
          </a:bodyPr>
          <a:lstStyle/>
          <a:p>
            <a:pPr marL="179388" indent="-179388">
              <a:buNone/>
            </a:pPr>
            <a:r>
              <a:rPr lang="it-IT" sz="1400" dirty="0" smtClean="0">
                <a:latin typeface="Calibri" panose="020F0502020204030204" pitchFamily="34" charset="0"/>
                <a:cs typeface="Calibri" panose="020F0502020204030204" pitchFamily="34" charset="0"/>
              </a:rPr>
              <a:t>     </a:t>
            </a:r>
            <a:r>
              <a:rPr lang="it-IT" sz="1200" dirty="0" smtClean="0">
                <a:latin typeface="Calibri" panose="020F0502020204030204" pitchFamily="34" charset="0"/>
                <a:cs typeface="Calibri" panose="020F0502020204030204" pitchFamily="34" charset="0"/>
              </a:rPr>
              <a:t>Desaparecidos in Spanish means "missing people " and refers to all those who, men and women, the elderly and children, in various Latin American countries, were </a:t>
            </a:r>
            <a:r>
              <a:rPr lang="it-IT" sz="1200" b="1" dirty="0" smtClean="0">
                <a:latin typeface="Calibri" panose="020F0502020204030204" pitchFamily="34" charset="0"/>
                <a:cs typeface="Calibri" panose="020F0502020204030204" pitchFamily="34" charset="0"/>
              </a:rPr>
              <a:t>kidnapped by military regimes, tortured, killed and finally thrown into </a:t>
            </a:r>
            <a:r>
              <a:rPr lang="it-IT" sz="1200" b="1" dirty="0" err="1" smtClean="0">
                <a:latin typeface="Calibri" panose="020F0502020204030204" pitchFamily="34" charset="0"/>
                <a:cs typeface="Calibri" panose="020F0502020204030204" pitchFamily="34" charset="0"/>
              </a:rPr>
              <a:t>nothingness</a:t>
            </a:r>
            <a:r>
              <a:rPr lang="it-IT" sz="1200" b="1" dirty="0" smtClean="0">
                <a:latin typeface="Calibri" panose="020F0502020204030204" pitchFamily="34" charset="0"/>
                <a:cs typeface="Calibri" panose="020F0502020204030204" pitchFamily="34" charset="0"/>
              </a:rPr>
              <a:t>.</a:t>
            </a:r>
          </a:p>
          <a:p>
            <a:pPr marL="179388" indent="-179388">
              <a:buNone/>
            </a:pPr>
            <a:endParaRPr lang="it-IT" sz="1200" dirty="0" smtClean="0">
              <a:latin typeface="Calibri" panose="020F0502020204030204" pitchFamily="34" charset="0"/>
              <a:cs typeface="Calibri" panose="020F0502020204030204" pitchFamily="34" charset="0"/>
            </a:endParaRPr>
          </a:p>
          <a:p>
            <a:pPr marL="179388" indent="-179388" algn="just">
              <a:buNone/>
            </a:pPr>
            <a:r>
              <a:rPr lang="it-IT" sz="1200" dirty="0" smtClean="0">
                <a:latin typeface="Calibri" panose="020F0502020204030204" pitchFamily="34" charset="0"/>
                <a:cs typeface="Calibri" panose="020F0502020204030204" pitchFamily="34" charset="0"/>
              </a:rPr>
              <a:t>      In 1973 </a:t>
            </a:r>
            <a:r>
              <a:rPr lang="it-IT" sz="1200" b="1" dirty="0" smtClean="0">
                <a:latin typeface="Calibri" panose="020F0502020204030204" pitchFamily="34" charset="0"/>
                <a:cs typeface="Calibri" panose="020F0502020204030204" pitchFamily="34" charset="0"/>
              </a:rPr>
              <a:t>Augusto Pinochet </a:t>
            </a:r>
            <a:r>
              <a:rPr lang="it-IT" sz="1200" b="1" dirty="0" err="1" smtClean="0">
                <a:latin typeface="Calibri" panose="020F0502020204030204" pitchFamily="34" charset="0"/>
                <a:cs typeface="Calibri" panose="020F0502020204030204" pitchFamily="34" charset="0"/>
              </a:rPr>
              <a:t>Ugarte</a:t>
            </a:r>
            <a:r>
              <a:rPr lang="it-IT" sz="1200" b="1" dirty="0" smtClean="0">
                <a:latin typeface="Calibri" panose="020F0502020204030204" pitchFamily="34" charset="0"/>
                <a:cs typeface="Calibri" panose="020F0502020204030204" pitchFamily="34" charset="0"/>
              </a:rPr>
              <a:t> </a:t>
            </a:r>
            <a:r>
              <a:rPr lang="it-IT" sz="1200" dirty="0">
                <a:latin typeface="Calibri" panose="020F0502020204030204" pitchFamily="34" charset="0"/>
                <a:cs typeface="Calibri" panose="020F0502020204030204" pitchFamily="34" charset="0"/>
              </a:rPr>
              <a:t>come to </a:t>
            </a:r>
            <a:r>
              <a:rPr lang="it-IT" sz="1200" dirty="0" err="1" smtClean="0">
                <a:latin typeface="Calibri" panose="020F0502020204030204" pitchFamily="34" charset="0"/>
                <a:cs typeface="Calibri" panose="020F0502020204030204" pitchFamily="34" charset="0"/>
              </a:rPr>
              <a:t>power</a:t>
            </a:r>
            <a:r>
              <a:rPr lang="it-IT" sz="1200" dirty="0" smtClean="0">
                <a:latin typeface="Calibri" panose="020F0502020204030204" pitchFamily="34" charset="0"/>
                <a:cs typeface="Calibri" panose="020F0502020204030204" pitchFamily="34" charset="0"/>
              </a:rPr>
              <a:t>, one of </a:t>
            </a:r>
            <a:r>
              <a:rPr lang="it-IT" sz="1200" b="1" dirty="0" smtClean="0">
                <a:latin typeface="Calibri" panose="020F0502020204030204" pitchFamily="34" charset="0"/>
                <a:cs typeface="Calibri" panose="020F0502020204030204" pitchFamily="34" charset="0"/>
              </a:rPr>
              <a:t>the most inhuman dictators of the twentieth century</a:t>
            </a:r>
            <a:r>
              <a:rPr lang="it-IT" sz="1200" dirty="0" smtClean="0">
                <a:latin typeface="Calibri" panose="020F0502020204030204" pitchFamily="34" charset="0"/>
                <a:cs typeface="Calibri" panose="020F0502020204030204" pitchFamily="34" charset="0"/>
              </a:rPr>
              <a:t>,</a:t>
            </a:r>
            <a:r>
              <a:rPr lang="it-IT" sz="1200" b="1" dirty="0" smtClean="0">
                <a:latin typeface="Calibri" panose="020F0502020204030204" pitchFamily="34" charset="0"/>
                <a:cs typeface="Calibri" panose="020F0502020204030204" pitchFamily="34" charset="0"/>
              </a:rPr>
              <a:t> </a:t>
            </a:r>
            <a:r>
              <a:rPr lang="it-IT" sz="1200" dirty="0" smtClean="0">
                <a:latin typeface="Calibri" panose="020F0502020204030204" pitchFamily="34" charset="0"/>
                <a:cs typeface="Calibri" panose="020F0502020204030204" pitchFamily="34" charset="0"/>
              </a:rPr>
              <a:t>sadly famous for the barbaric elimination of his opponents.</a:t>
            </a:r>
          </a:p>
          <a:p>
            <a:pPr marL="179388" indent="-179388" algn="just">
              <a:buNone/>
            </a:pPr>
            <a:r>
              <a:rPr lang="it-IT" sz="1200" dirty="0" smtClean="0">
                <a:latin typeface="Calibri" panose="020F0502020204030204" pitchFamily="34" charset="0"/>
                <a:cs typeface="Calibri" panose="020F0502020204030204" pitchFamily="34" charset="0"/>
              </a:rPr>
              <a:t>        He then set up </a:t>
            </a:r>
            <a:r>
              <a:rPr lang="it-IT" sz="1200" b="1" dirty="0" smtClean="0">
                <a:latin typeface="Calibri" panose="020F0502020204030204" pitchFamily="34" charset="0"/>
                <a:cs typeface="Calibri" panose="020F0502020204030204" pitchFamily="34" charset="0"/>
              </a:rPr>
              <a:t>a repressive police body </a:t>
            </a:r>
            <a:r>
              <a:rPr lang="it-IT" sz="1200" dirty="0" smtClean="0">
                <a:latin typeface="Calibri" panose="020F0502020204030204" pitchFamily="34" charset="0"/>
                <a:cs typeface="Calibri" panose="020F0502020204030204" pitchFamily="34" charset="0"/>
              </a:rPr>
              <a:t>which, during its ferocious dictatorship, from 1973 to 1990, </a:t>
            </a:r>
            <a:r>
              <a:rPr lang="it-IT" sz="1200" b="1" dirty="0" smtClean="0">
                <a:latin typeface="Calibri" panose="020F0502020204030204" pitchFamily="34" charset="0"/>
                <a:cs typeface="Calibri" panose="020F0502020204030204" pitchFamily="34" charset="0"/>
              </a:rPr>
              <a:t>kidnapped, tortured and made disappear thousands of people</a:t>
            </a:r>
            <a:r>
              <a:rPr lang="it-IT" sz="1200" dirty="0" smtClean="0">
                <a:latin typeface="Calibri" panose="020F0502020204030204" pitchFamily="34" charset="0"/>
                <a:cs typeface="Calibri" panose="020F0502020204030204" pitchFamily="34" charset="0"/>
              </a:rPr>
              <a:t>, most of them </a:t>
            </a:r>
            <a:r>
              <a:rPr lang="it-IT" sz="1200" b="1" dirty="0" smtClean="0">
                <a:latin typeface="Calibri" panose="020F0502020204030204" pitchFamily="34" charset="0"/>
                <a:cs typeface="Calibri" panose="020F0502020204030204" pitchFamily="34" charset="0"/>
              </a:rPr>
              <a:t>left-wing political opponents, academics, professionals, religious, students and workers. </a:t>
            </a:r>
          </a:p>
          <a:p>
            <a:pPr marL="179388" indent="-179388" algn="just">
              <a:buNone/>
            </a:pPr>
            <a:r>
              <a:rPr lang="it-IT" sz="1200" dirty="0" smtClean="0">
                <a:latin typeface="Calibri" panose="020F0502020204030204" pitchFamily="34" charset="0"/>
                <a:cs typeface="Calibri" panose="020F0502020204030204" pitchFamily="34" charset="0"/>
              </a:rPr>
              <a:t>        The victims of that Holocaust locked up in secret places, prisons and concentration camps, tortured even for months, often drugged, loaded onto military aircraft and thrown to drown in the ocean during the now infamous "</a:t>
            </a:r>
            <a:r>
              <a:rPr lang="it-IT" sz="1200" b="1" dirty="0" smtClean="0">
                <a:latin typeface="Calibri" panose="020F0502020204030204" pitchFamily="34" charset="0"/>
                <a:cs typeface="Calibri" panose="020F0502020204030204" pitchFamily="34" charset="0"/>
              </a:rPr>
              <a:t>death flights</a:t>
            </a:r>
            <a:r>
              <a:rPr lang="it-IT" sz="1200" dirty="0" smtClean="0">
                <a:latin typeface="Calibri" panose="020F0502020204030204" pitchFamily="34" charset="0"/>
                <a:cs typeface="Calibri" panose="020F0502020204030204" pitchFamily="34" charset="0"/>
              </a:rPr>
              <a:t>". </a:t>
            </a:r>
          </a:p>
          <a:p>
            <a:pPr marL="179388" indent="-179388" algn="just">
              <a:buNone/>
            </a:pPr>
            <a:r>
              <a:rPr lang="it-IT" sz="1200" dirty="0" smtClean="0">
                <a:latin typeface="Calibri" panose="020F0502020204030204" pitchFamily="34" charset="0"/>
                <a:cs typeface="Calibri" panose="020F0502020204030204" pitchFamily="34" charset="0"/>
              </a:rPr>
              <a:t>         Hundreds of children, along with their parents, were kidnapped, or were given birth in detention centers where pregnant girls were brought, who gave birth during the days of imprisonment. </a:t>
            </a:r>
          </a:p>
          <a:p>
            <a:pPr marL="179388" indent="-179388" algn="just">
              <a:buNone/>
            </a:pPr>
            <a:r>
              <a:rPr lang="it-IT" sz="1200" b="1" dirty="0" smtClean="0">
                <a:latin typeface="Calibri" panose="020F0502020204030204" pitchFamily="34" charset="0"/>
                <a:cs typeface="Calibri" panose="020F0502020204030204" pitchFamily="34" charset="0"/>
              </a:rPr>
              <a:t>         Amnesty International and other organizations demanded his arrest for human rights violations</a:t>
            </a:r>
            <a:r>
              <a:rPr lang="it-IT" sz="1200" dirty="0" smtClean="0">
                <a:latin typeface="Calibri" panose="020F0502020204030204" pitchFamily="34" charset="0"/>
                <a:cs typeface="Calibri" panose="020F0502020204030204" pitchFamily="34" charset="0"/>
              </a:rPr>
              <a:t> but he died in Santiago in 2006 </a:t>
            </a:r>
            <a:r>
              <a:rPr lang="en-US" sz="1200" dirty="0" smtClean="0">
                <a:latin typeface="Calibri" panose="020F0502020204030204" pitchFamily="34" charset="0"/>
                <a:cs typeface="Calibri" panose="020F0502020204030204" pitchFamily="34" charset="0"/>
              </a:rPr>
              <a:t>without the crimes he had committed being punished.</a:t>
            </a:r>
            <a:endParaRPr lang="it-IT" sz="1200" dirty="0">
              <a:latin typeface="Calibri" panose="020F0502020204030204" pitchFamily="34" charset="0"/>
              <a:cs typeface="Calibri" panose="020F0502020204030204" pitchFamily="34" charset="0"/>
            </a:endParaRPr>
          </a:p>
        </p:txBody>
      </p:sp>
      <p:grpSp>
        <p:nvGrpSpPr>
          <p:cNvPr id="6" name="Gruppo 5"/>
          <p:cNvGrpSpPr/>
          <p:nvPr/>
        </p:nvGrpSpPr>
        <p:grpSpPr>
          <a:xfrm>
            <a:off x="3796827" y="833855"/>
            <a:ext cx="5347173" cy="5481619"/>
            <a:chOff x="3796827" y="833855"/>
            <a:chExt cx="5347173" cy="5481619"/>
          </a:xfrm>
        </p:grpSpPr>
        <p:pic>
          <p:nvPicPr>
            <p:cNvPr id="4" name="Picture 2" descr="Marco Bechis, il sopravvissuto in lotta per la memoria dei desaparecidos -  L'Espresso">
              <a:hlinkClick r:id="rId2"/>
            </p:cNvPr>
            <p:cNvPicPr>
              <a:picLocks noChangeAspect="1" noChangeArrowheads="1"/>
            </p:cNvPicPr>
            <p:nvPr/>
          </p:nvPicPr>
          <p:blipFill>
            <a:blip r:embed="rId3" cstate="print"/>
            <a:srcRect/>
            <a:stretch>
              <a:fillRect/>
            </a:stretch>
          </p:blipFill>
          <p:spPr bwMode="auto">
            <a:xfrm>
              <a:off x="3796827" y="833855"/>
              <a:ext cx="4337395" cy="2376264"/>
            </a:xfrm>
            <a:prstGeom prst="rect">
              <a:avLst/>
            </a:prstGeom>
            <a:noFill/>
          </p:spPr>
        </p:pic>
        <p:pic>
          <p:nvPicPr>
            <p:cNvPr id="5" name="Picture 4" descr="Desaparecidos">
              <a:hlinkClick r:id="rId4"/>
            </p:cNvPr>
            <p:cNvPicPr>
              <a:picLocks noChangeAspect="1" noChangeArrowheads="1"/>
            </p:cNvPicPr>
            <p:nvPr/>
          </p:nvPicPr>
          <p:blipFill>
            <a:blip r:embed="rId5" cstate="print"/>
            <a:srcRect/>
            <a:stretch>
              <a:fillRect/>
            </a:stretch>
          </p:blipFill>
          <p:spPr bwMode="auto">
            <a:xfrm>
              <a:off x="5687616" y="4593492"/>
              <a:ext cx="3456384" cy="1721982"/>
            </a:xfrm>
            <a:prstGeom prst="rect">
              <a:avLst/>
            </a:prstGeom>
            <a:noFill/>
          </p:spPr>
        </p:pic>
        <p:pic>
          <p:nvPicPr>
            <p:cNvPr id="1026" name="Picture 2" descr="Accadde Oggi: Argentina, un velo per i desaparecidos — L'Indro">
              <a:hlinkClick r:id="rId6"/>
            </p:cNvPr>
            <p:cNvPicPr>
              <a:picLocks noChangeAspect="1" noChangeArrowheads="1"/>
            </p:cNvPicPr>
            <p:nvPr/>
          </p:nvPicPr>
          <p:blipFill>
            <a:blip r:embed="rId7" cstate="print"/>
            <a:srcRect/>
            <a:stretch>
              <a:fillRect/>
            </a:stretch>
          </p:blipFill>
          <p:spPr bwMode="auto">
            <a:xfrm>
              <a:off x="3864224" y="3210119"/>
              <a:ext cx="3096344" cy="1789905"/>
            </a:xfrm>
            <a:prstGeom prst="rect">
              <a:avLst/>
            </a:prstGeom>
            <a:noFill/>
          </p:spPr>
        </p:pic>
        <p:pic>
          <p:nvPicPr>
            <p:cNvPr id="1028" name="Picture 4" descr="Desaparecidos - Me.Dia.Re. Mediazione, Dialogo, Relazione">
              <a:hlinkClick r:id="rId8"/>
            </p:cNvPr>
            <p:cNvPicPr>
              <a:picLocks noChangeAspect="1" noChangeArrowheads="1"/>
            </p:cNvPicPr>
            <p:nvPr/>
          </p:nvPicPr>
          <p:blipFill>
            <a:blip r:embed="rId9" cstate="print"/>
            <a:srcRect/>
            <a:stretch>
              <a:fillRect/>
            </a:stretch>
          </p:blipFill>
          <p:spPr bwMode="auto">
            <a:xfrm>
              <a:off x="6956285" y="3179338"/>
              <a:ext cx="2042122" cy="1383373"/>
            </a:xfrm>
            <a:prstGeom prst="rect">
              <a:avLst/>
            </a:prstGeom>
            <a:noFill/>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457200" y="457200"/>
            <a:ext cx="8686800" cy="838200"/>
          </a:xfrm>
        </p:spPr>
        <p:txBody>
          <a:bodyPr/>
          <a:lstStyle/>
          <a:p>
            <a:r>
              <a:rPr lang="it-IT" b="1" smtClean="0">
                <a:solidFill>
                  <a:srgbClr val="FF0000"/>
                </a:solidFill>
                <a:latin typeface="Calibri" panose="020F0502020204030204" pitchFamily="34" charset="0"/>
                <a:cs typeface="Calibri" panose="020F0502020204030204" pitchFamily="34" charset="0"/>
              </a:rPr>
              <a:t>CONSIDERATIONS</a:t>
            </a:r>
            <a:endParaRPr lang="it-IT" b="1" dirty="0">
              <a:solidFill>
                <a:srgbClr val="FF0000"/>
              </a:solidFill>
              <a:latin typeface="Calibri" panose="020F0502020204030204" pitchFamily="34" charset="0"/>
              <a:cs typeface="Calibri" panose="020F0502020204030204" pitchFamily="34" charset="0"/>
            </a:endParaRPr>
          </a:p>
        </p:txBody>
      </p:sp>
      <p:sp>
        <p:nvSpPr>
          <p:cNvPr id="3" name="Segnaposto contenuto 2"/>
          <p:cNvSpPr>
            <a:spLocks noGrp="1"/>
          </p:cNvSpPr>
          <p:nvPr>
            <p:ph idx="4294967295"/>
          </p:nvPr>
        </p:nvSpPr>
        <p:spPr>
          <a:xfrm>
            <a:off x="0" y="1554163"/>
            <a:ext cx="3619500" cy="4525962"/>
          </a:xfrm>
        </p:spPr>
        <p:txBody>
          <a:bodyPr/>
          <a:lstStyle/>
          <a:p>
            <a:pPr algn="just">
              <a:buNone/>
            </a:pPr>
            <a:r>
              <a:rPr lang="en-US" sz="1400" dirty="0" smtClean="0"/>
              <a:t>	</a:t>
            </a:r>
            <a:r>
              <a:rPr lang="en-US" sz="1200" dirty="0" smtClean="0">
                <a:latin typeface="Comic Sans MS" pitchFamily="66" charset="0"/>
              </a:rPr>
              <a:t>The example of the desaparecidos teaches us that dictatorships oppress people's rights and free thinking. </a:t>
            </a:r>
          </a:p>
          <a:p>
            <a:pPr algn="just">
              <a:buNone/>
            </a:pPr>
            <a:r>
              <a:rPr lang="en-US" sz="1200" dirty="0" smtClean="0">
                <a:latin typeface="Comic Sans MS" pitchFamily="66" charset="0"/>
              </a:rPr>
              <a:t>        </a:t>
            </a:r>
          </a:p>
          <a:p>
            <a:pPr algn="just">
              <a:buNone/>
            </a:pPr>
            <a:endParaRPr lang="en-US" sz="1200" dirty="0" smtClean="0">
              <a:latin typeface="Comic Sans MS" pitchFamily="66" charset="0"/>
            </a:endParaRPr>
          </a:p>
          <a:p>
            <a:pPr algn="just">
              <a:lnSpc>
                <a:spcPct val="150000"/>
              </a:lnSpc>
              <a:buNone/>
            </a:pPr>
            <a:r>
              <a:rPr lang="en-US" sz="1200" dirty="0" smtClean="0">
                <a:latin typeface="Comic Sans MS" pitchFamily="66" charset="0"/>
              </a:rPr>
              <a:t>        </a:t>
            </a:r>
            <a:r>
              <a:rPr lang="en-US" sz="1200" b="1" dirty="0" smtClean="0">
                <a:solidFill>
                  <a:srgbClr val="FF0000"/>
                </a:solidFill>
                <a:latin typeface="Comic Sans MS" pitchFamily="66" charset="0"/>
              </a:rPr>
              <a:t>WHAT CAN WE DO IN OUR OWN SMALL WAY?</a:t>
            </a:r>
          </a:p>
          <a:p>
            <a:pPr algn="just">
              <a:buNone/>
            </a:pPr>
            <a:r>
              <a:rPr lang="en-US" sz="1200" dirty="0" smtClean="0">
                <a:latin typeface="Comic Sans MS" pitchFamily="66" charset="0"/>
              </a:rPr>
              <a:t>       </a:t>
            </a:r>
          </a:p>
          <a:p>
            <a:pPr algn="just">
              <a:buNone/>
            </a:pPr>
            <a:r>
              <a:rPr lang="en-US" sz="1200" dirty="0">
                <a:latin typeface="Comic Sans MS" pitchFamily="66" charset="0"/>
              </a:rPr>
              <a:t>	</a:t>
            </a:r>
            <a:r>
              <a:rPr lang="en-US" sz="1200" dirty="0" smtClean="0">
                <a:latin typeface="Comic Sans MS" pitchFamily="66" charset="0"/>
              </a:rPr>
              <a:t> In our own small way we can </a:t>
            </a:r>
            <a:r>
              <a:rPr lang="en-US" sz="1200" b="1" dirty="0" smtClean="0">
                <a:latin typeface="Comic Sans MS" pitchFamily="66" charset="0"/>
              </a:rPr>
              <a:t>avoid discriminating against other people of different ethnicities, cultures and religion</a:t>
            </a:r>
            <a:r>
              <a:rPr lang="en-US" sz="1200" dirty="0" smtClean="0">
                <a:latin typeface="Comic Sans MS" pitchFamily="66" charset="0"/>
              </a:rPr>
              <a:t>. </a:t>
            </a:r>
          </a:p>
          <a:p>
            <a:pPr algn="just">
              <a:buNone/>
            </a:pPr>
            <a:endParaRPr lang="en-US" sz="1200" dirty="0">
              <a:latin typeface="Comic Sans MS" pitchFamily="66" charset="0"/>
            </a:endParaRPr>
          </a:p>
          <a:p>
            <a:pPr algn="just">
              <a:buNone/>
            </a:pPr>
            <a:r>
              <a:rPr lang="en-US" sz="1200" dirty="0" smtClean="0">
                <a:latin typeface="Comic Sans MS" pitchFamily="66" charset="0"/>
              </a:rPr>
              <a:t>	We must also </a:t>
            </a:r>
            <a:r>
              <a:rPr lang="en-US" sz="1200" b="1" dirty="0" smtClean="0">
                <a:latin typeface="Comic Sans MS" pitchFamily="66" charset="0"/>
              </a:rPr>
              <a:t>defend the democratic ideas of freedom </a:t>
            </a:r>
            <a:r>
              <a:rPr lang="en-US" sz="1200" dirty="0" smtClean="0">
                <a:latin typeface="Comic Sans MS" pitchFamily="66" charset="0"/>
              </a:rPr>
              <a:t>and </a:t>
            </a:r>
            <a:r>
              <a:rPr lang="en-US" sz="1200" b="1" dirty="0" smtClean="0">
                <a:latin typeface="Comic Sans MS" pitchFamily="66" charset="0"/>
              </a:rPr>
              <a:t>the government </a:t>
            </a:r>
            <a:r>
              <a:rPr lang="en-US" sz="1200" dirty="0" smtClean="0">
                <a:latin typeface="Comic Sans MS" pitchFamily="66" charset="0"/>
              </a:rPr>
              <a:t>should guarantee </a:t>
            </a:r>
            <a:r>
              <a:rPr lang="en-US" sz="1200" b="1" dirty="0" smtClean="0">
                <a:latin typeface="Comic Sans MS" pitchFamily="66" charset="0"/>
              </a:rPr>
              <a:t>fair trials </a:t>
            </a:r>
            <a:r>
              <a:rPr lang="en-US" sz="1200" dirty="0" smtClean="0">
                <a:latin typeface="Comic Sans MS" pitchFamily="66" charset="0"/>
              </a:rPr>
              <a:t>for all people regardless of their place of origin, without arbitrarily condemning them.</a:t>
            </a:r>
            <a:endParaRPr lang="it-IT" sz="1200" dirty="0">
              <a:latin typeface="Comic Sans MS" pitchFamily="66" charset="0"/>
            </a:endParaRPr>
          </a:p>
        </p:txBody>
      </p:sp>
      <p:pic>
        <p:nvPicPr>
          <p:cNvPr id="2050" name="Picture 2" descr="Giornata internazionale contro la discriminazione: 1° marzo - Sardegna  Reporter">
            <a:hlinkClick r:id="rId2"/>
          </p:cNvPr>
          <p:cNvPicPr>
            <a:picLocks noChangeAspect="1" noChangeArrowheads="1"/>
          </p:cNvPicPr>
          <p:nvPr/>
        </p:nvPicPr>
        <p:blipFill>
          <a:blip r:embed="rId3" cstate="print"/>
          <a:srcRect/>
          <a:stretch>
            <a:fillRect/>
          </a:stretch>
        </p:blipFill>
        <p:spPr bwMode="auto">
          <a:xfrm>
            <a:off x="4644008" y="332656"/>
            <a:ext cx="3960440" cy="1732693"/>
          </a:xfrm>
          <a:prstGeom prst="rect">
            <a:avLst/>
          </a:prstGeom>
          <a:noFill/>
        </p:spPr>
      </p:pic>
      <p:pic>
        <p:nvPicPr>
          <p:cNvPr id="2052" name="Picture 4" descr="Informa disAbile » L'organizzazione esprime preoccupazione per la  discriminazione">
            <a:hlinkClick r:id="rId4"/>
          </p:cNvPr>
          <p:cNvPicPr>
            <a:picLocks noChangeAspect="1" noChangeArrowheads="1"/>
          </p:cNvPicPr>
          <p:nvPr/>
        </p:nvPicPr>
        <p:blipFill>
          <a:blip r:embed="rId5" cstate="print"/>
          <a:srcRect/>
          <a:stretch>
            <a:fillRect/>
          </a:stretch>
        </p:blipFill>
        <p:spPr bwMode="auto">
          <a:xfrm>
            <a:off x="3851920" y="2492896"/>
            <a:ext cx="4876800" cy="400392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u="sng" dirty="0" smtClean="0">
                <a:solidFill>
                  <a:srgbClr val="FF0000"/>
                </a:solidFill>
              </a:rPr>
              <a:t>List of websites</a:t>
            </a:r>
            <a:endParaRPr lang="it-IT" u="sng" dirty="0">
              <a:solidFill>
                <a:srgbClr val="FF0000"/>
              </a:solidFill>
            </a:endParaRPr>
          </a:p>
        </p:txBody>
      </p:sp>
      <p:sp>
        <p:nvSpPr>
          <p:cNvPr id="3" name="Segnaposto contenuto 2"/>
          <p:cNvSpPr>
            <a:spLocks noGrp="1"/>
          </p:cNvSpPr>
          <p:nvPr>
            <p:ph idx="1"/>
          </p:nvPr>
        </p:nvSpPr>
        <p:spPr>
          <a:xfrm>
            <a:off x="304800" y="1554162"/>
            <a:ext cx="6427440" cy="4525963"/>
          </a:xfrm>
        </p:spPr>
        <p:txBody>
          <a:bodyPr>
            <a:normAutofit/>
          </a:bodyPr>
          <a:lstStyle/>
          <a:p>
            <a:r>
              <a:rPr lang="it-IT" sz="1200" dirty="0" smtClean="0"/>
              <a:t>http://www.un.org/en/</a:t>
            </a:r>
            <a:r>
              <a:rPr lang="it-IT" sz="1200" dirty="0" err="1" smtClean="0"/>
              <a:t>documents</a:t>
            </a:r>
            <a:r>
              <a:rPr lang="it-IT" sz="1200" dirty="0" smtClean="0"/>
              <a:t>/</a:t>
            </a:r>
            <a:r>
              <a:rPr lang="it-IT" sz="1200" dirty="0" err="1" smtClean="0"/>
              <a:t>udhr</a:t>
            </a:r>
            <a:r>
              <a:rPr lang="it-IT" sz="1200" dirty="0" smtClean="0"/>
              <a:t>/</a:t>
            </a:r>
            <a:r>
              <a:rPr lang="it-IT" sz="1200" dirty="0" err="1" smtClean="0"/>
              <a:t>index.shtml</a:t>
            </a:r>
            <a:r>
              <a:rPr lang="it-IT" sz="1200" dirty="0" smtClean="0"/>
              <a:t> </a:t>
            </a:r>
          </a:p>
          <a:p>
            <a:r>
              <a:rPr lang="it-IT" sz="1200" dirty="0" smtClean="0"/>
              <a:t>http://www.amnesty.org/en </a:t>
            </a:r>
          </a:p>
          <a:p>
            <a:r>
              <a:rPr lang="it-IT" sz="1200" dirty="0" smtClean="0"/>
              <a:t>https://www.agensir.it/quotidiano </a:t>
            </a:r>
          </a:p>
          <a:p>
            <a:r>
              <a:rPr lang="it-IT" sz="1200" dirty="0" smtClean="0"/>
              <a:t>https://sites.google.com/site/esamevirgi/dittatura-di-pinochet-desaparecidos</a:t>
            </a:r>
          </a:p>
          <a:p>
            <a:endParaRPr lang="it-IT" sz="1200" dirty="0" smtClean="0"/>
          </a:p>
          <a:p>
            <a:endParaRPr lang="it-IT" sz="1200" dirty="0" smtClean="0"/>
          </a:p>
          <a:p>
            <a:pPr>
              <a:buNone/>
            </a:pPr>
            <a:endParaRPr lang="it-IT" sz="1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366</TotalTime>
  <Words>358</Words>
  <Application>Microsoft Office PowerPoint</Application>
  <PresentationFormat>Presentazione su schermo (4:3)</PresentationFormat>
  <Paragraphs>50</Paragraphs>
  <Slides>8</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8</vt:i4>
      </vt:variant>
    </vt:vector>
  </HeadingPairs>
  <TitlesOfParts>
    <vt:vector size="16" baseType="lpstr">
      <vt:lpstr>Andalus</vt:lpstr>
      <vt:lpstr>Arial</vt:lpstr>
      <vt:lpstr>Calibri</vt:lpstr>
      <vt:lpstr>Comic Sans MS</vt:lpstr>
      <vt:lpstr>Franklin Gothic Book</vt:lpstr>
      <vt:lpstr>Franklin Gothic Medium</vt:lpstr>
      <vt:lpstr>Wingdings 2</vt:lpstr>
      <vt:lpstr>Terra</vt:lpstr>
      <vt:lpstr>Presentazione standard di PowerPoint</vt:lpstr>
      <vt:lpstr>Presentazione standard di PowerPoint</vt:lpstr>
      <vt:lpstr> On the 7th of February 2020 Patrick Zaki, a young Egyptian human rights researcher, was captured by the secret services.  Accused of attempting to overthrow the ruling regime and for his master's thesis on homosexuality,  once arrested, Patrick Zaki will be tortured for 17 consecutive hours with blows to the stomach, back, and electric shocks inflicted by Egyptian security forces, as well as being questioned about his stay in Italy and his alleged link with Giulio Regeni's family . After a brief detention in Talkha’s  prison, he was transferred to Tora prison.  His preventive, arbitrary, illegal, unjustified and cruel detention will be sometimes extended for successive periods of 45 days.  After a year, Patrick Zaki is still in in AN Egyptian prison.    </vt:lpstr>
      <vt:lpstr>EXAMPLE OF ARTICLE 9 VIOLATION </vt:lpstr>
      <vt:lpstr>EXAMPLE OF ARTICLE 9 VIOLATION</vt:lpstr>
      <vt:lpstr>DESAPARECIDOS</vt:lpstr>
      <vt:lpstr>CONSIDERATIONS</vt:lpstr>
      <vt:lpstr>List of websites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Administrator</dc:creator>
  <cp:lastModifiedBy>Beltramini Marilena</cp:lastModifiedBy>
  <cp:revision>60</cp:revision>
  <dcterms:created xsi:type="dcterms:W3CDTF">2021-05-12T16:57:33Z</dcterms:created>
  <dcterms:modified xsi:type="dcterms:W3CDTF">2021-05-16T17:07:56Z</dcterms:modified>
</cp:coreProperties>
</file>