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0" r:id="rId4"/>
    <p:sldId id="257" r:id="rId5"/>
    <p:sldId id="260" r:id="rId6"/>
    <p:sldId id="258" r:id="rId7"/>
    <p:sldId id="259" r:id="rId8"/>
    <p:sldId id="261" r:id="rId9"/>
    <p:sldId id="262" r:id="rId10"/>
    <p:sldId id="264" r:id="rId11"/>
    <p:sldId id="263" r:id="rId12"/>
    <p:sldId id="273" r:id="rId13"/>
    <p:sldId id="272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381003"/>
        </a:solidFill>
        <a:latin typeface="Futura LT Medium" pitchFamily="2" charset="0"/>
        <a:ea typeface="굴림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381003"/>
        </a:solidFill>
        <a:latin typeface="Futura LT Medium" pitchFamily="2" charset="0"/>
        <a:ea typeface="굴림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381003"/>
        </a:solidFill>
        <a:latin typeface="Futura LT Medium" pitchFamily="2" charset="0"/>
        <a:ea typeface="굴림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381003"/>
        </a:solidFill>
        <a:latin typeface="Futura LT Medium" pitchFamily="2" charset="0"/>
        <a:ea typeface="굴림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381003"/>
        </a:solidFill>
        <a:latin typeface="Futura LT Medium" pitchFamily="2" charset="0"/>
        <a:ea typeface="굴림" charset="-127"/>
        <a:cs typeface="+mn-cs"/>
      </a:defRPr>
    </a:lvl5pPr>
    <a:lvl6pPr marL="2286000" algn="l" defTabSz="914400" rtl="0" eaLnBrk="1" latinLnBrk="0" hangingPunct="1">
      <a:defRPr sz="2000" kern="1200">
        <a:solidFill>
          <a:srgbClr val="381003"/>
        </a:solidFill>
        <a:latin typeface="Futura LT Medium" pitchFamily="2" charset="0"/>
        <a:ea typeface="굴림" charset="-127"/>
        <a:cs typeface="+mn-cs"/>
      </a:defRPr>
    </a:lvl6pPr>
    <a:lvl7pPr marL="2743200" algn="l" defTabSz="914400" rtl="0" eaLnBrk="1" latinLnBrk="0" hangingPunct="1">
      <a:defRPr sz="2000" kern="1200">
        <a:solidFill>
          <a:srgbClr val="381003"/>
        </a:solidFill>
        <a:latin typeface="Futura LT Medium" pitchFamily="2" charset="0"/>
        <a:ea typeface="굴림" charset="-127"/>
        <a:cs typeface="+mn-cs"/>
      </a:defRPr>
    </a:lvl7pPr>
    <a:lvl8pPr marL="3200400" algn="l" defTabSz="914400" rtl="0" eaLnBrk="1" latinLnBrk="0" hangingPunct="1">
      <a:defRPr sz="2000" kern="1200">
        <a:solidFill>
          <a:srgbClr val="381003"/>
        </a:solidFill>
        <a:latin typeface="Futura LT Medium" pitchFamily="2" charset="0"/>
        <a:ea typeface="굴림" charset="-127"/>
        <a:cs typeface="+mn-cs"/>
      </a:defRPr>
    </a:lvl8pPr>
    <a:lvl9pPr marL="3657600" algn="l" defTabSz="914400" rtl="0" eaLnBrk="1" latinLnBrk="0" hangingPunct="1">
      <a:defRPr sz="2000" kern="1200">
        <a:solidFill>
          <a:srgbClr val="381003"/>
        </a:solidFill>
        <a:latin typeface="Futura LT Medium" pitchFamily="2" charset="0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806"/>
    <a:srgbClr val="381003"/>
    <a:srgbClr val="000000"/>
    <a:srgbClr val="AB5300"/>
    <a:srgbClr val="FF9900"/>
    <a:srgbClr val="65482B"/>
    <a:srgbClr val="00499F"/>
    <a:srgbClr val="0CC1E0"/>
    <a:srgbClr val="1B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48" autoAdjust="0"/>
  </p:normalViewPr>
  <p:slideViewPr>
    <p:cSldViewPr>
      <p:cViewPr>
        <p:scale>
          <a:sx n="114" d="100"/>
          <a:sy n="114" d="100"/>
        </p:scale>
        <p:origin x="-148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191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78F600B-2A31-4956-978F-48988D3292D1}" type="slidenum">
              <a:rPr lang="ru-RU"/>
              <a:pPr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01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0338" y="2133600"/>
            <a:ext cx="4465637" cy="12239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4533900"/>
            <a:ext cx="4464050" cy="40798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>
                <a:latin typeface="Futura LT Medium" pitchFamily="2" charset="0"/>
                <a:ea typeface="굴림" charset="-127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070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7638" y="476250"/>
            <a:ext cx="1962150" cy="57610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1188" y="476250"/>
            <a:ext cx="5734050" cy="57610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891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DDED1-8EFD-45E9-AFD2-6CA63ECD02E8}" type="slidenum">
              <a:rPr lang="ru-RU"/>
              <a:pPr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06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6DF67-AD5C-47A6-BA79-F6779CE9D7AD}" type="slidenum">
              <a:rPr lang="ru-RU"/>
              <a:pPr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14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DE611-9107-4DA2-AE63-DEF861E455C9}" type="slidenum">
              <a:rPr lang="ru-RU"/>
              <a:pPr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50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F99B7-C18A-4597-A128-7622C65E2CAB}" type="slidenum">
              <a:rPr lang="ru-RU"/>
              <a:pPr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47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4A810-F8FB-44F9-894E-EA72D88CCE8A}" type="slidenum">
              <a:rPr lang="ru-RU"/>
              <a:pPr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23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1F103-B50A-4910-A359-6CA2DD308F44}" type="slidenum">
              <a:rPr lang="ru-RU"/>
              <a:pPr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329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CCBF-97A8-489D-A3B2-5965E20B53A6}" type="slidenum">
              <a:rPr lang="ru-RU"/>
              <a:pPr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77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FC583-B404-4212-A360-3485E3C97AC6}" type="slidenum">
              <a:rPr lang="ru-RU"/>
              <a:pPr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4037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162B1-AF6A-4509-871B-C4F6463C5183}" type="slidenum">
              <a:rPr lang="ru-RU"/>
              <a:pPr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04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B8028-8E7F-4BAA-85EE-1924780266E9}" type="slidenum">
              <a:rPr lang="ru-RU"/>
              <a:pPr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12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17163-98E5-40D2-8AB3-CAABE044ABF1}" type="slidenum">
              <a:rPr lang="ru-RU"/>
              <a:pPr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7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105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38481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88" y="1412875"/>
            <a:ext cx="38481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098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168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550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02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4700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595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7848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12875"/>
            <a:ext cx="78486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Futura LT Medium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Futura LT Medium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Futura LT Medium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Futura LT Medium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Futura LT Medium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Futura LT Medium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Futura LT Medium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Futura LT Medium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38100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8100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38100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8100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8100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8100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8100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8100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8100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675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8E0D0C3-DF62-4484-9AD4-5DCE1AE26BDF}" type="slidenum">
              <a:rPr lang="ru-RU"/>
              <a:pPr/>
              <a:t>‹N›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Futura LT Medium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Futura LT Medium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Futura LT Medium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Futura LT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Futura LT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Futura LT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Futura LT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AB5300"/>
          </a:solidFill>
          <a:latin typeface="Futura LT Medium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Article%2026.doc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x-RHqCool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hrlibrary.umn.edu/" TargetMode="External"/><Relationship Id="rId3" Type="http://schemas.openxmlformats.org/officeDocument/2006/relationships/hyperlink" Target="https://www.unicef.org/laos/education-during-corona-virus-outbreak" TargetMode="External"/><Relationship Id="rId7" Type="http://schemas.openxmlformats.org/officeDocument/2006/relationships/hyperlink" Target="http://en.unesco.org/" TargetMode="External"/><Relationship Id="rId2" Type="http://schemas.openxmlformats.org/officeDocument/2006/relationships/hyperlink" Target="https://en.wikipedia.org/wiki/Impact_of_the_COVID-19_pandemic_on_education#Consequences_of_school_closur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urihanamission.org/2018/08/an-education-of-hatred/" TargetMode="External"/><Relationship Id="rId11" Type="http://schemas.openxmlformats.org/officeDocument/2006/relationships/image" Target="../media/image29.svg"/><Relationship Id="rId5" Type="http://schemas.openxmlformats.org/officeDocument/2006/relationships/hyperlink" Target="https://www.hrw.org/report/1993/01/12/eritrea-freedom-expression-and-ethnic-discrimination-educational-system/past-and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en.wikipedia.org/wiki/Another_Brick_in_the_Wall" TargetMode="External"/><Relationship Id="rId9" Type="http://schemas.openxmlformats.org/officeDocument/2006/relationships/hyperlink" Target="http://www.globalpartnership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zAO8k9K11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31640" y="2422202"/>
            <a:ext cx="6912768" cy="1006798"/>
          </a:xfrm>
        </p:spPr>
        <p:txBody>
          <a:bodyPr/>
          <a:lstStyle/>
          <a:p>
            <a:pPr algn="ctr"/>
            <a:r>
              <a:rPr lang="en-US" sz="8000" i="1" dirty="0">
                <a:solidFill>
                  <a:srgbClr val="C75806"/>
                </a:solidFill>
                <a:hlinkClick r:id="rId2" action="ppaction://hlinkfile"/>
              </a:rPr>
              <a:t>Article 26</a:t>
            </a:r>
            <a:r>
              <a:rPr lang="en-US" sz="8800" i="1" dirty="0"/>
              <a:t/>
            </a:r>
            <a:br>
              <a:rPr lang="en-US" sz="8800" i="1" dirty="0"/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in the Universal Declaration of Human Rights </a:t>
            </a:r>
            <a:r>
              <a:rPr lang="en-US" sz="8800" dirty="0">
                <a:solidFill>
                  <a:schemeClr val="accent1"/>
                </a:solidFill>
              </a:rPr>
              <a:t/>
            </a:r>
            <a:br>
              <a:rPr lang="en-US" sz="88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1331640" y="3789040"/>
            <a:ext cx="69127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Group n° 5</a:t>
            </a:r>
          </a:p>
          <a:p>
            <a:r>
              <a:rPr lang="en-US" b="1" dirty="0" smtClean="0"/>
              <a:t>Credits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r>
              <a:rPr lang="en-US" b="1" dirty="0"/>
              <a:t>Serena </a:t>
            </a:r>
            <a:r>
              <a:rPr lang="en-US" b="1" dirty="0" err="1" smtClean="0"/>
              <a:t>Giorgia</a:t>
            </a:r>
            <a:r>
              <a:rPr lang="en-US" b="1" dirty="0" smtClean="0"/>
              <a:t> - </a:t>
            </a:r>
            <a:r>
              <a:rPr lang="en-US" b="1" dirty="0" err="1" smtClean="0"/>
              <a:t>Sponza</a:t>
            </a:r>
            <a:r>
              <a:rPr lang="en-US" b="1" dirty="0" smtClean="0"/>
              <a:t> </a:t>
            </a:r>
            <a:r>
              <a:rPr lang="en-US" b="1" dirty="0" err="1"/>
              <a:t>Odilla</a:t>
            </a:r>
            <a:r>
              <a:rPr lang="en-US" b="1"/>
              <a:t> </a:t>
            </a:r>
            <a:r>
              <a:rPr lang="en-US" b="1" smtClean="0"/>
              <a:t>- Stabile </a:t>
            </a:r>
            <a:r>
              <a:rPr lang="en-US" b="1" dirty="0"/>
              <a:t>Tecla </a:t>
            </a:r>
          </a:p>
          <a:p>
            <a:r>
              <a:rPr lang="en-US" b="1" dirty="0"/>
              <a:t>Typology: WebQuest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/>
      <p:bldP spid="348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934BE8-E91D-4854-A519-ABD48B03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Education</a:t>
            </a:r>
            <a:r>
              <a:rPr lang="it-IT" dirty="0" smtClean="0"/>
              <a:t> in the 70’s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185AD8-8B51-4073-87D5-73B18B46F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7" y="1686105"/>
            <a:ext cx="4029439" cy="4551183"/>
          </a:xfrm>
        </p:spPr>
        <p:txBody>
          <a:bodyPr/>
          <a:lstStyle/>
          <a:p>
            <a:pPr marL="0" indent="0" algn="ctr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Second part of the song</a:t>
            </a:r>
          </a:p>
          <a:p>
            <a:pPr marL="0" indent="0">
              <a:buNone/>
            </a:pP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 Protest against strict education </a:t>
            </a:r>
          </a:p>
          <a:p>
            <a:pPr marL="0" indent="0" algn="ctr">
              <a:buNone/>
            </a:pPr>
            <a:endParaRPr lang="it-I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Hymn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of black students during a Elie’s River revolt</a:t>
            </a:r>
          </a:p>
          <a:p>
            <a:pPr marL="0" indent="0">
              <a:buNone/>
            </a:pPr>
            <a:endParaRPr lang="it-I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Decree of 1974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: English as        		                   language 		                   of instruction</a:t>
            </a:r>
          </a:p>
          <a:p>
            <a:pPr marL="0" indent="0">
              <a:buNone/>
            </a:pP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-&gt;  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English =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language of the  	           oppressor</a:t>
            </a:r>
          </a:p>
          <a:p>
            <a:pPr marL="0" indent="0">
              <a:buNone/>
            </a:pPr>
            <a:endParaRPr lang="it-IT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-&gt; 30 April 1976: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strike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of students</a:t>
            </a:r>
          </a:p>
          <a:p>
            <a:pPr marL="0" indent="0">
              <a:buNone/>
            </a:pP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3EBC30-E3D3-424F-97C5-D58819DB8E91}"/>
              </a:ext>
            </a:extLst>
          </p:cNvPr>
          <p:cNvSpPr txBox="1"/>
          <p:nvPr/>
        </p:nvSpPr>
        <p:spPr>
          <a:xfrm>
            <a:off x="539552" y="1038405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rgbClr val="AB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«Another Brick in the Wall»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B61BA58-F73B-4897-AD1C-083113E72B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5991" y="3846594"/>
            <a:ext cx="3599923" cy="2159954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E56ABD06-8018-454E-85A1-A2A1F243C870}"/>
              </a:ext>
            </a:extLst>
          </p:cNvPr>
          <p:cNvSpPr/>
          <p:nvPr/>
        </p:nvSpPr>
        <p:spPr bwMode="auto">
          <a:xfrm>
            <a:off x="2535238" y="2039731"/>
            <a:ext cx="154476" cy="3236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rgbClr val="381003"/>
              </a:solidFill>
              <a:effectLst/>
              <a:latin typeface="Futura LT Medium" pitchFamily="2" charset="0"/>
              <a:ea typeface="굴림" charset="-127"/>
            </a:endParaRPr>
          </a:p>
        </p:txBody>
      </p:sp>
      <p:pic>
        <p:nvPicPr>
          <p:cNvPr id="13" name="Graphic 12" descr="Music">
            <a:hlinkClick r:id="rId3"/>
            <a:extLst>
              <a:ext uri="{FF2B5EF4-FFF2-40B4-BE49-F238E27FC236}">
                <a16:creationId xmlns:a16="http://schemas.microsoft.com/office/drawing/2014/main" xmlns="" id="{CC00CF0E-B6EF-4F09-BD4F-DEE2E775F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30008" y="1228905"/>
            <a:ext cx="9144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2F1C9DF-C379-4511-8AE0-90EA61D35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647" y="1015543"/>
            <a:ext cx="1964277" cy="26088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80E03D-B694-4615-90D7-ED5F9A470CA4}"/>
              </a:ext>
            </a:extLst>
          </p:cNvPr>
          <p:cNvSpPr txBox="1"/>
          <p:nvPr/>
        </p:nvSpPr>
        <p:spPr>
          <a:xfrm>
            <a:off x="7164288" y="800100"/>
            <a:ext cx="1080120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For the song, touch it</a:t>
            </a:r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xmlns="" id="{D0895978-F684-459C-B04D-DCBCBCF1CB20}"/>
              </a:ext>
            </a:extLst>
          </p:cNvPr>
          <p:cNvSpPr/>
          <p:nvPr/>
        </p:nvSpPr>
        <p:spPr bwMode="auto">
          <a:xfrm>
            <a:off x="8334672" y="1062211"/>
            <a:ext cx="310480" cy="447328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rgbClr val="381003"/>
              </a:solidFill>
              <a:effectLst/>
              <a:latin typeface="Futura LT Medium" pitchFamily="2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129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FDFFE-7580-43A4-91A7-630820EE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FASCIST REGIME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E7556E-0BD8-48FF-9742-F5BC7F2FA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1268760"/>
            <a:ext cx="4392860" cy="5112567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1922: DICTATORSHIP IN ITALY </a:t>
            </a:r>
          </a:p>
          <a:p>
            <a:pPr marL="0" indent="0">
              <a:buNone/>
            </a:pP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lnSpc>
                <a:spcPts val="27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§"/>
            </a:pPr>
            <a:r>
              <a:rPr lang="it-IT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Totalitarian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society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seizing control of Italy = focus on education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lnSpc>
                <a:spcPts val="27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§"/>
            </a:pP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Fascist ideology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: superiority of Aryan race</a:t>
            </a:r>
            <a:endParaRPr lang="it-IT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lnSpc>
                <a:spcPts val="27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§"/>
            </a:pP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School books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used to instill their ideology among young people</a:t>
            </a:r>
          </a:p>
          <a:p>
            <a:pPr marL="360000">
              <a:lnSpc>
                <a:spcPts val="27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§"/>
            </a:pPr>
            <a:r>
              <a:rPr lang="it-IT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Classroom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posters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touched on a range of Fascist issues</a:t>
            </a:r>
          </a:p>
          <a:p>
            <a:pPr marL="360000">
              <a:lnSpc>
                <a:spcPts val="27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§"/>
            </a:pP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Effectiveness of </a:t>
            </a:r>
            <a:r>
              <a:rPr lang="it-IT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Fascist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Indoctrination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: create </a:t>
            </a:r>
            <a:r>
              <a:rPr lang="en-US" sz="2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 martial spirit to motivate Italian soldiers to institute a new Italian empire</a:t>
            </a:r>
            <a:r>
              <a:rPr lang="it-IT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14F8B74-E051-43F7-8DB7-B32960957A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4048" y="3834334"/>
            <a:ext cx="3455740" cy="230157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DD4E15-734C-467D-AE2E-EE228E2AD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101" y="1123950"/>
            <a:ext cx="2961633" cy="25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CEDE01-63ED-42E0-9AD2-F10A6CE5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ERITREA: EDUCATION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3BFE2D-C2DC-4C21-8B7E-B7123798D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1844824"/>
            <a:ext cx="3848100" cy="385241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</a:rPr>
              <a:t>Ethiopian rule in Eritrea </a:t>
            </a:r>
            <a:r>
              <a:rPr lang="en-US" sz="2000" dirty="0">
                <a:latin typeface="Calibri" panose="020F0502020204030204" pitchFamily="34" charset="0"/>
              </a:rPr>
              <a:t>(1962-91)</a:t>
            </a:r>
          </a:p>
          <a:p>
            <a:pPr marL="0" indent="0">
              <a:buNone/>
            </a:pPr>
            <a:endParaRPr lang="en-US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</a:rPr>
              <a:t>Consequences: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</a:rPr>
              <a:t>Deny</a:t>
            </a:r>
            <a:r>
              <a:rPr lang="en-US" sz="2000" dirty="0">
                <a:latin typeface="Calibri" panose="020F0502020204030204" pitchFamily="34" charset="0"/>
              </a:rPr>
              <a:t> educational</a:t>
            </a:r>
            <a:r>
              <a:rPr lang="it-IT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freedoms to Eritreans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</a:rPr>
              <a:t>Suppress</a:t>
            </a:r>
            <a:r>
              <a:rPr lang="en-US" sz="2000" dirty="0">
                <a:latin typeface="Calibri" panose="020F0502020204030204" pitchFamily="34" charset="0"/>
              </a:rPr>
              <a:t> freedom of thought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</a:rPr>
              <a:t>Suppress</a:t>
            </a:r>
            <a:r>
              <a:rPr lang="en-US" sz="2000" dirty="0">
                <a:latin typeface="Calibri" panose="020F0502020204030204" pitchFamily="34" charset="0"/>
              </a:rPr>
              <a:t> manifestation of Eritrean dissent or nationalism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</a:rPr>
              <a:t>Keep</a:t>
            </a:r>
            <a:r>
              <a:rPr lang="en-US" sz="2000" dirty="0">
                <a:latin typeface="Calibri" panose="020F0502020204030204" pitchFamily="34" charset="0"/>
              </a:rPr>
              <a:t> the educational system in quiescent conformity with the government. </a:t>
            </a:r>
          </a:p>
          <a:p>
            <a:endParaRPr lang="it-IT" sz="2000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ED8B957-58DF-43D3-B1D5-D091CB76F2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11688" y="2382044"/>
            <a:ext cx="3848100" cy="2886075"/>
          </a:xfrm>
        </p:spPr>
      </p:pic>
    </p:spTree>
    <p:extLst>
      <p:ext uri="{BB962C8B-B14F-4D97-AF65-F5344CB8AC3E}">
        <p14:creationId xmlns:p14="http://schemas.microsoft.com/office/powerpoint/2010/main" val="247145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3EF449-D7C5-464F-AD2A-AD88D851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55724"/>
            <a:ext cx="8230840" cy="1800622"/>
          </a:xfrm>
        </p:spPr>
        <p:txBody>
          <a:bodyPr/>
          <a:lstStyle/>
          <a:p>
            <a:r>
              <a:rPr lang="en-US" dirty="0"/>
              <a:t>How does </a:t>
            </a:r>
            <a:r>
              <a:rPr lang="en-US" dirty="0" smtClean="0"/>
              <a:t>the article </a:t>
            </a:r>
            <a:r>
              <a:rPr lang="en-US" dirty="0"/>
              <a:t>and the examples from history relate to you?</a:t>
            </a:r>
            <a:endParaRPr lang="it-IT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1F28ED2-0B98-4DAC-94DE-DDAE9BA1FA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63688" y="1988840"/>
            <a:ext cx="5876777" cy="44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1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B2752-126F-437C-851E-1DA8F77D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Source: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417CF55-744A-45D2-B7BA-936EA9ED0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https://en.wikipedia.org/wiki/Impact_of_the_COVID-19_pandemic_on_education#Consequences_of_school_closures</a:t>
            </a: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r>
              <a:rPr lang="it-IT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https://www.unicef.org/laos/education-during-corona-virus-outbreak</a:t>
            </a: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r>
              <a:rPr lang="it-IT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https://en.wikipedia.org/wiki/Another_Brick_in_the_Wall</a:t>
            </a: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r>
              <a:rPr lang="it-IT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https://www.hrw.org/report/1993/01/12/eritrea-freedom-expression-and-ethnic-discrimination-educational-system/past-and</a:t>
            </a:r>
            <a:r>
              <a:rPr lang="it-IT" sz="1600" dirty="0"/>
              <a:t> </a:t>
            </a:r>
          </a:p>
          <a:p>
            <a:pPr marL="0" indent="0">
              <a:buNone/>
            </a:pPr>
            <a:endParaRPr lang="it-IT" sz="1600" dirty="0"/>
          </a:p>
          <a:p>
            <a:r>
              <a:rPr lang="it-IT" sz="1600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https://www.durihanamission.org/2018/08/an-education-of-hatred/</a:t>
            </a:r>
            <a:endParaRPr lang="it-IT" sz="1600" u="sng" dirty="0"/>
          </a:p>
          <a:p>
            <a:endParaRPr lang="it-IT" sz="1600" u="sng" dirty="0"/>
          </a:p>
          <a:p>
            <a:r>
              <a:rPr lang="it-IT" sz="1600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http://en.unesco.org/</a:t>
            </a:r>
            <a:r>
              <a:rPr lang="it-IT" sz="1600" dirty="0"/>
              <a:t> </a:t>
            </a:r>
          </a:p>
          <a:p>
            <a:endParaRPr lang="it-IT" sz="1600" dirty="0"/>
          </a:p>
          <a:p>
            <a:r>
              <a:rPr lang="it-IT" sz="1600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http://hrlibrary.umn.edu/</a:t>
            </a:r>
            <a:endParaRPr lang="it-IT" sz="1600" dirty="0"/>
          </a:p>
          <a:p>
            <a:endParaRPr lang="it-IT" sz="1600" dirty="0"/>
          </a:p>
          <a:p>
            <a:r>
              <a:rPr lang="it-IT" sz="1600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http://www.globalpartnership.org/</a:t>
            </a:r>
            <a:r>
              <a:rPr lang="it-IT" sz="1600" dirty="0"/>
              <a:t> </a:t>
            </a:r>
          </a:p>
          <a:p>
            <a:endParaRPr lang="it-IT" sz="1800" dirty="0">
              <a:solidFill>
                <a:srgbClr val="000000"/>
              </a:solidFill>
            </a:endParaRPr>
          </a:p>
          <a:p>
            <a:endParaRPr lang="it-IT" sz="1800" dirty="0">
              <a:solidFill>
                <a:srgbClr val="000000"/>
              </a:solidFill>
            </a:endParaRPr>
          </a:p>
          <a:p>
            <a:endParaRPr lang="it-IT" sz="18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Graphic 3" descr="Presentation with media">
            <a:extLst>
              <a:ext uri="{FF2B5EF4-FFF2-40B4-BE49-F238E27FC236}">
                <a16:creationId xmlns:a16="http://schemas.microsoft.com/office/drawing/2014/main" xmlns="" id="{39DEAB8B-D71E-4EEA-BFEE-CFB8EFAECB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236296" y="5063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7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85980A-20A2-41AC-90AE-71DFC5B5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1FC763-FE29-4259-ADF8-FFA48C8B2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12776"/>
            <a:ext cx="7848600" cy="48244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Article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Three different ways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article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has been abused/violated or might be abused/violated by a person, group, or country:</a:t>
            </a:r>
          </a:p>
          <a:p>
            <a:pPr lvl="1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Story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of Malala</a:t>
            </a:r>
          </a:p>
          <a:p>
            <a:pPr lvl="1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The North Korea Government</a:t>
            </a:r>
          </a:p>
          <a:p>
            <a:pPr lvl="1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Education during Covid-19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examples from history when this article has been violated or abused</a:t>
            </a:r>
          </a:p>
          <a:p>
            <a:pPr lvl="1" indent="-342900"/>
            <a:r>
              <a:rPr lang="en-US" sz="2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in the 70’s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/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Fascist regime</a:t>
            </a:r>
          </a:p>
          <a:p>
            <a:pPr lvl="1" indent="-342900"/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Eritrea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education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How does this article and the examples from history relate to you?</a:t>
            </a: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Classroom">
            <a:extLst>
              <a:ext uri="{FF2B5EF4-FFF2-40B4-BE49-F238E27FC236}">
                <a16:creationId xmlns:a16="http://schemas.microsoft.com/office/drawing/2014/main" xmlns="" id="{D262FF91-5F47-40A3-BD25-95994DB569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04248" y="427298"/>
            <a:ext cx="1393304" cy="13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1DB6FC-6EAA-46EF-BD0A-ED13F636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64" y="4437112"/>
            <a:ext cx="3493535" cy="1743252"/>
          </a:xfrm>
          <a:prstGeom prst="rect">
            <a:avLst/>
          </a:prstGeom>
        </p:spPr>
      </p:pic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981" y="978341"/>
            <a:ext cx="7920038" cy="475297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AB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Everyone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has the right to education. </a:t>
            </a:r>
            <a:r>
              <a:rPr lang="en-US" b="1" dirty="0">
                <a:solidFill>
                  <a:srgbClr val="AB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shall be free, above all the fundamental stages, which must be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compulsory.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Any kind of education shall be freely available. In order to choose who can attend higher education </a:t>
            </a:r>
            <a:r>
              <a:rPr lang="en-US" b="1" dirty="0" smtClean="0">
                <a:solidFill>
                  <a:srgbClr val="AB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merit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must be consider.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AB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the human personality reinforce respect of human rights and fundamental freedoms are education goals. In order to help United Nations in the </a:t>
            </a:r>
            <a:r>
              <a:rPr lang="en-US" b="1" dirty="0">
                <a:solidFill>
                  <a:srgbClr val="AB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preservation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peace, education should encourage to flourish understanding, tolerance and friendship among all nations, racial or religious group.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AB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are the leading voice in the choice education’s kind that shall be given to their children.</a:t>
            </a:r>
          </a:p>
          <a:p>
            <a:pPr>
              <a:lnSpc>
                <a:spcPct val="80000"/>
              </a:lnSpc>
            </a:pP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042D86-773D-48E0-AF44-91A0489DD3C1}"/>
              </a:ext>
            </a:extLst>
          </p:cNvPr>
          <p:cNvSpPr txBox="1"/>
          <p:nvPr/>
        </p:nvSpPr>
        <p:spPr>
          <a:xfrm>
            <a:off x="605724" y="4869160"/>
            <a:ext cx="424805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dirty="0"/>
              <a:t>Source:</a:t>
            </a:r>
          </a:p>
          <a:p>
            <a:r>
              <a:rPr lang="it-IT" sz="1400" dirty="0">
                <a:solidFill>
                  <a:srgbClr val="AB53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https://www.youtube.com/watch?v=WzAO8k9K11c</a:t>
            </a:r>
            <a:r>
              <a:rPr lang="it-IT" sz="1400" dirty="0">
                <a:solidFill>
                  <a:srgbClr val="AB5300"/>
                </a:solidFill>
              </a:rPr>
              <a:t> </a:t>
            </a:r>
          </a:p>
        </p:txBody>
      </p:sp>
      <p:pic>
        <p:nvPicPr>
          <p:cNvPr id="5" name="Graphic 4" descr="Scales of justice">
            <a:extLst>
              <a:ext uri="{FF2B5EF4-FFF2-40B4-BE49-F238E27FC236}">
                <a16:creationId xmlns:a16="http://schemas.microsoft.com/office/drawing/2014/main" xmlns="" id="{98D3212B-98AB-494B-928F-BFDCF28525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9592" y="5584274"/>
            <a:ext cx="745232" cy="745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835696" y="2708920"/>
            <a:ext cx="5904655" cy="1006798"/>
          </a:xfrm>
        </p:spPr>
        <p:txBody>
          <a:bodyPr/>
          <a:lstStyle/>
          <a:p>
            <a:r>
              <a:rPr lang="en-US" sz="3600" dirty="0"/>
              <a:t>Three different ways </a:t>
            </a:r>
            <a:r>
              <a:rPr lang="en-US" sz="3600" dirty="0" smtClean="0"/>
              <a:t>the  </a:t>
            </a:r>
            <a:r>
              <a:rPr lang="en-US" sz="3600" dirty="0"/>
              <a:t>article has been abused/violated or might be abused/violated by a person, group, or country.</a:t>
            </a:r>
            <a:endParaRPr lang="en-US" sz="3600" dirty="0">
              <a:solidFill>
                <a:srgbClr val="381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FE3BB-EEFB-4FBC-8C2B-DD324443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STORY OF MALALA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CCA55F-5A0C-430D-936D-D48A8A63A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1268760"/>
            <a:ext cx="3848100" cy="5256584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Why her story is an example?</a:t>
            </a:r>
          </a:p>
          <a:p>
            <a:pPr marL="0" indent="0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Example of fight against denial of girl’s education</a:t>
            </a:r>
          </a:p>
          <a:p>
            <a:pPr marL="0" indent="0">
              <a:buNone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1997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-&gt; Birth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2009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-&gt; She began blogging for the BBC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2011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-&gt; Nomination for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International Children's Peace Prize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-&gt; Gunman shot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-&gt; Speech at United Nation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-&gt; She published her first book “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I am Malala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80000"/>
              <a:buFont typeface="Wingdings" panose="05000000000000000000" pitchFamily="2" charset="2"/>
              <a:buChar char="§"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Malala Yousafzai - Wikipedia">
            <a:extLst>
              <a:ext uri="{FF2B5EF4-FFF2-40B4-BE49-F238E27FC236}">
                <a16:creationId xmlns:a16="http://schemas.microsoft.com/office/drawing/2014/main" xmlns="" id="{CC454D66-E6B3-4CC4-8A40-8019F541A9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22208"/>
            <a:ext cx="3312367" cy="42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394936-B858-4099-B16E-0DC339145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708920"/>
            <a:ext cx="7848600" cy="1296144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/>
              <a:t>“One child, one teacher, one book, one pen can change the world.”</a:t>
            </a:r>
            <a:endParaRPr lang="it-IT" sz="3600" b="1" i="1" dirty="0"/>
          </a:p>
        </p:txBody>
      </p:sp>
      <p:pic>
        <p:nvPicPr>
          <p:cNvPr id="12" name="Graphic 11" descr="Books">
            <a:extLst>
              <a:ext uri="{FF2B5EF4-FFF2-40B4-BE49-F238E27FC236}">
                <a16:creationId xmlns:a16="http://schemas.microsoft.com/office/drawing/2014/main" xmlns="" id="{AB0D344C-4508-4358-A9E3-D8E90E6CE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7584" y="692696"/>
            <a:ext cx="1249288" cy="1249288"/>
          </a:xfrm>
          <a:prstGeom prst="rect">
            <a:avLst/>
          </a:prstGeom>
        </p:spPr>
      </p:pic>
      <p:pic>
        <p:nvPicPr>
          <p:cNvPr id="14" name="Graphic 13" descr="Pencil">
            <a:extLst>
              <a:ext uri="{FF2B5EF4-FFF2-40B4-BE49-F238E27FC236}">
                <a16:creationId xmlns:a16="http://schemas.microsoft.com/office/drawing/2014/main" xmlns="" id="{FACA3550-7AC9-47CA-B98F-65F9E8FA4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24328" y="51571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3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AC05F5-614E-496B-8E3F-C165BA22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NORTH KOREA GOVERNAMENT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8B7307-EEF6-4816-AD08-2A8CB4BF8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900" y="1844824"/>
            <a:ext cx="3902084" cy="3816326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North Korea Educational </a:t>
            </a:r>
            <a:r>
              <a:rPr lang="it-IT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it-I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Example of the violation of the article’s second </a:t>
            </a:r>
            <a:r>
              <a:rPr lang="en-US" sz="2000" dirty="0" smtClean="0">
                <a:latin typeface="Calibri" panose="020F0502020204030204" pitchFamily="34" charset="0"/>
              </a:rPr>
              <a:t>point.</a:t>
            </a: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Goals of North Korean education: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Teach about the greatness of the Kim family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Teach children to hate Japanese and American people 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Teach the superiority of North Korea</a:t>
            </a:r>
            <a:endParaRPr lang="it-IT" sz="2000" dirty="0">
              <a:latin typeface="Calibri" panose="020F050202020403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345248" cy="4824413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56881" r="2733"/>
          <a:stretch/>
        </p:blipFill>
        <p:spPr>
          <a:xfrm>
            <a:off x="4545639" y="3068960"/>
            <a:ext cx="4135773" cy="295711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0" b="49255"/>
          <a:stretch/>
        </p:blipFill>
        <p:spPr>
          <a:xfrm>
            <a:off x="4825133" y="1196752"/>
            <a:ext cx="3576786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9BC83-00B3-4A6B-8D28-228C3B6E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72" y="799388"/>
            <a:ext cx="7848600" cy="647700"/>
          </a:xfrm>
        </p:spPr>
        <p:txBody>
          <a:bodyPr/>
          <a:lstStyle/>
          <a:p>
            <a:r>
              <a:rPr lang="it-IT" dirty="0"/>
              <a:t>EDUCATION DURING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27C701-3C27-4152-B342-0B5201858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072" y="1808869"/>
            <a:ext cx="3848100" cy="3672309"/>
          </a:xfrm>
        </p:spPr>
        <p:txBody>
          <a:bodyPr/>
          <a:lstStyle/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it-I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Schools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shut all across the world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Education has changed dramatically:</a:t>
            </a:r>
          </a:p>
          <a:p>
            <a:pPr marL="0" indent="0">
              <a:buNone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- e-learning</a:t>
            </a:r>
          </a:p>
          <a:p>
            <a:pPr marL="0" indent="0">
              <a:buNone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-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platforms</a:t>
            </a: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 mean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future of learning?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Negatively impact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Literacy slowly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Human interaction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A4BFD35-59D8-4FC3-9036-B3E6DC3722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4742" y="3645024"/>
            <a:ext cx="3270826" cy="244784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5F9F3A-F8FE-4B14-8544-614A501C7EC3}"/>
              </a:ext>
            </a:extLst>
          </p:cNvPr>
          <p:cNvSpPr txBox="1"/>
          <p:nvPr/>
        </p:nvSpPr>
        <p:spPr>
          <a:xfrm>
            <a:off x="4860032" y="2136822"/>
            <a:ext cx="3960440" cy="118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challenges of online learning: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without reliable internet access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xmlns="" id="{D5D5BCD0-27CE-423F-B688-01ED0924CB88}"/>
              </a:ext>
            </a:extLst>
          </p:cNvPr>
          <p:cNvSpPr/>
          <p:nvPr/>
        </p:nvSpPr>
        <p:spPr bwMode="auto">
          <a:xfrm>
            <a:off x="3203848" y="5862149"/>
            <a:ext cx="322151" cy="57453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rgbClr val="381003"/>
              </a:solidFill>
              <a:effectLst/>
              <a:latin typeface="Futura LT Medium" pitchFamily="2" charset="0"/>
              <a:ea typeface="굴림" charset="-127"/>
            </a:endParaRPr>
          </a:p>
        </p:txBody>
      </p:sp>
      <p:pic>
        <p:nvPicPr>
          <p:cNvPr id="10" name="Graphic 9" descr="No sign">
            <a:extLst>
              <a:ext uri="{FF2B5EF4-FFF2-40B4-BE49-F238E27FC236}">
                <a16:creationId xmlns:a16="http://schemas.microsoft.com/office/drawing/2014/main" xmlns="" id="{7A85DDF6-1B20-4000-BA94-2AD26674C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51990" y="6058612"/>
            <a:ext cx="628775" cy="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763688" y="2276872"/>
            <a:ext cx="5904655" cy="2304256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examples from history when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article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been violated or abused</a:t>
            </a:r>
            <a:endParaRPr lang="en-US" sz="3600" dirty="0">
              <a:solidFill>
                <a:srgbClr val="381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9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/>
    </p:bld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Futura LT Medium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rgbClr val="381003"/>
            </a:solidFill>
            <a:effectLst/>
            <a:latin typeface="Futura LT Medium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rgbClr val="381003"/>
            </a:solidFill>
            <a:effectLst/>
            <a:latin typeface="Futura LT Medium" pitchFamily="2" charset="0"/>
            <a:ea typeface="굴림" charset="-127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utura LT Medium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rgbClr val="381003"/>
            </a:solidFill>
            <a:effectLst/>
            <a:latin typeface="Futura LT Medium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rgbClr val="381003"/>
            </a:solidFill>
            <a:effectLst/>
            <a:latin typeface="Futura LT Medium" pitchFamily="2" charset="0"/>
            <a:ea typeface="굴림" charset="-127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368</TotalTime>
  <Words>608</Words>
  <Application>Microsoft Office PowerPoint</Application>
  <PresentationFormat>Presentazione su schermo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16" baseType="lpstr">
      <vt:lpstr>template</vt:lpstr>
      <vt:lpstr>Custom Design</vt:lpstr>
      <vt:lpstr>Article 26  in the Universal Declaration of Human Rights   </vt:lpstr>
      <vt:lpstr>INDEX</vt:lpstr>
      <vt:lpstr>Presentazione standard di PowerPoint</vt:lpstr>
      <vt:lpstr>Three different ways the  article has been abused/violated or might be abused/violated by a person, group, or country.</vt:lpstr>
      <vt:lpstr>THE STORY OF MALALA</vt:lpstr>
      <vt:lpstr>Presentazione standard di PowerPoint</vt:lpstr>
      <vt:lpstr>THE NORTH KOREA GOVERNAMENT</vt:lpstr>
      <vt:lpstr>EDUCATION DURING COVID-19</vt:lpstr>
      <vt:lpstr>Three examples from history when the article has been violated or abused</vt:lpstr>
      <vt:lpstr>Education in the 70’s</vt:lpstr>
      <vt:lpstr>FASCIST REGIME</vt:lpstr>
      <vt:lpstr>ERITREA: EDUCATION SYSTEM</vt:lpstr>
      <vt:lpstr>How does the article and the examples from history relate to you?</vt:lpstr>
      <vt:lpstr>Source: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ws</cp:lastModifiedBy>
  <cp:revision>27</cp:revision>
  <dcterms:created xsi:type="dcterms:W3CDTF">2013-09-19T06:34:33Z</dcterms:created>
  <dcterms:modified xsi:type="dcterms:W3CDTF">2021-05-08T07:56:37Z</dcterms:modified>
</cp:coreProperties>
</file>