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306" r:id="rId3"/>
    <p:sldId id="300" r:id="rId4"/>
    <p:sldId id="307" r:id="rId5"/>
    <p:sldId id="301" r:id="rId6"/>
    <p:sldId id="303" r:id="rId7"/>
    <p:sldId id="315" r:id="rId8"/>
    <p:sldId id="309" r:id="rId9"/>
    <p:sldId id="310" r:id="rId10"/>
    <p:sldId id="316" r:id="rId11"/>
    <p:sldId id="311" r:id="rId12"/>
    <p:sldId id="278" r:id="rId13"/>
    <p:sldId id="299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20"/>
    <p:restoredTop sz="95741"/>
  </p:normalViewPr>
  <p:slideViewPr>
    <p:cSldViewPr snapToGrid="0" snapToObjects="1">
      <p:cViewPr varScale="1">
        <p:scale>
          <a:sx n="109" d="100"/>
          <a:sy n="109" d="100"/>
        </p:scale>
        <p:origin x="6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F5-454C-9F55-E23C23481A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BF5-454C-9F55-E23C23481A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BF5-454C-9F55-E23C23481A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F5-454C-9F55-E23C23481AD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1BF5-454C-9F55-E23C23481AD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F5-454C-9F55-E23C23481AD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1BF5-454C-9F55-E23C23481AD8}"/>
              </c:ext>
            </c:extLst>
          </c:dPt>
          <c:dLbls>
            <c:dLbl>
              <c:idx val="0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5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6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Romania</c:v>
                </c:pt>
                <c:pt idx="1">
                  <c:v>Marocco</c:v>
                </c:pt>
                <c:pt idx="2">
                  <c:v>Albania</c:v>
                </c:pt>
                <c:pt idx="3">
                  <c:v>Ucraina</c:v>
                </c:pt>
                <c:pt idx="4">
                  <c:v>Cina</c:v>
                </c:pt>
                <c:pt idx="5">
                  <c:v>Moldavia</c:v>
                </c:pt>
                <c:pt idx="6">
                  <c:v>Altri paesi  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0.27300000000000002</c:v>
                </c:pt>
                <c:pt idx="1">
                  <c:v>0.111</c:v>
                </c:pt>
                <c:pt idx="2">
                  <c:v>0.106</c:v>
                </c:pt>
                <c:pt idx="3" formatCode="0%">
                  <c:v>0.14000000000000001</c:v>
                </c:pt>
                <c:pt idx="4">
                  <c:v>0.09</c:v>
                </c:pt>
                <c:pt idx="5">
                  <c:v>7.0000000000000007E-2</c:v>
                </c:pt>
                <c:pt idx="6" formatCode="0%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F5-454C-9F55-E23C23481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F5-454C-9F55-E23C23481A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BF5-454C-9F55-E23C23481A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BF5-454C-9F55-E23C23481A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F5-454C-9F55-E23C23481AD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1BF5-454C-9F55-E23C23481AD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F5-454C-9F55-E23C23481AD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1BF5-454C-9F55-E23C23481AD8}"/>
              </c:ext>
            </c:extLst>
          </c:dPt>
          <c:dLbls>
            <c:dLbl>
              <c:idx val="0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5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6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BF5-454C-9F55-E23C23481AD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Romania</c:v>
                </c:pt>
                <c:pt idx="1">
                  <c:v>Marocco</c:v>
                </c:pt>
                <c:pt idx="2">
                  <c:v>Albania</c:v>
                </c:pt>
                <c:pt idx="3">
                  <c:v>Ucraina</c:v>
                </c:pt>
                <c:pt idx="4">
                  <c:v>Cina</c:v>
                </c:pt>
                <c:pt idx="5">
                  <c:v>Moldavia</c:v>
                </c:pt>
                <c:pt idx="6">
                  <c:v>Altri paesi  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0.27300000000000002</c:v>
                </c:pt>
                <c:pt idx="1">
                  <c:v>0.111</c:v>
                </c:pt>
                <c:pt idx="2">
                  <c:v>0.106</c:v>
                </c:pt>
                <c:pt idx="3" formatCode="0%">
                  <c:v>0.14000000000000001</c:v>
                </c:pt>
                <c:pt idx="4">
                  <c:v>0.09</c:v>
                </c:pt>
                <c:pt idx="5">
                  <c:v>7.0000000000000007E-2</c:v>
                </c:pt>
                <c:pt idx="6" formatCode="0%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F5-454C-9F55-E23C23481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66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87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40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51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78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32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15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11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39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67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95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DD210-2FDB-D940-BE17-A76709CBF417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7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B3E20495-D578-4EDA-9CB2-7E78D0FE3D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6070"/>
          <a:stretch/>
        </p:blipFill>
        <p:spPr>
          <a:xfrm>
            <a:off x="-1" y="-30"/>
            <a:ext cx="12192000" cy="6855958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9044E03-20A3-3242-A2FF-7F755C0D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" y="1129367"/>
            <a:ext cx="5906783" cy="4980265"/>
          </a:xfrm>
        </p:spPr>
        <p:txBody>
          <a:bodyPr anchor="t">
            <a:noAutofit/>
          </a:bodyPr>
          <a:lstStyle/>
          <a:p>
            <a:r>
              <a:rPr lang="en-US" sz="5000" b="1" dirty="0">
                <a:solidFill>
                  <a:srgbClr val="FFFFFF"/>
                </a:solidFill>
              </a:rPr>
              <a:t>MIGRATORY FLOWS </a:t>
            </a:r>
            <a:br>
              <a:rPr lang="en-US" sz="5000" b="1" dirty="0">
                <a:solidFill>
                  <a:srgbClr val="FFFFFF"/>
                </a:solidFill>
              </a:rPr>
            </a:br>
            <a:r>
              <a:rPr lang="en-US" sz="5000" b="1" dirty="0">
                <a:solidFill>
                  <a:srgbClr val="FFFFFF"/>
                </a:solidFill>
              </a:rPr>
              <a:t>IN </a:t>
            </a:r>
            <a:br>
              <a:rPr lang="en-US" sz="5000" b="1" dirty="0">
                <a:solidFill>
                  <a:srgbClr val="FFFFFF"/>
                </a:solidFill>
              </a:rPr>
            </a:br>
            <a:r>
              <a:rPr lang="en-US" sz="5000" b="1" dirty="0">
                <a:solidFill>
                  <a:srgbClr val="FFFFFF"/>
                </a:solidFill>
              </a:rPr>
              <a:t>EMILIA ROMAGNA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2 - 4LSCA</a:t>
            </a:r>
            <a:b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Burba, Piu, </a:t>
            </a:r>
            <a:r>
              <a:rPr lang="it-IT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Pozzar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Roncarà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Freeform: Shape 70">
            <a:extLst>
              <a:ext uri="{FF2B5EF4-FFF2-40B4-BE49-F238E27FC236}">
                <a16:creationId xmlns="" xmlns:a16="http://schemas.microsoft.com/office/drawing/2014/main" id="{BCC55ACC-A2F6-403C-A3A4-D59B3734D4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EMILIA ROMAGNA | Ufologia e Misteri">
            <a:extLst>
              <a:ext uri="{FF2B5EF4-FFF2-40B4-BE49-F238E27FC236}">
                <a16:creationId xmlns="" xmlns:a16="http://schemas.microsoft.com/office/drawing/2014/main" id="{2C4845DD-2A19-F245-8CBF-A0D97C3EFA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3" r="14612" b="-2"/>
          <a:stretch/>
        </p:blipFill>
        <p:spPr bwMode="auto">
          <a:xfrm>
            <a:off x="6021086" y="544804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8B4D4B14-CFA4-9C4D-819B-9666977F0C1E}"/>
              </a:ext>
            </a:extLst>
          </p:cNvPr>
          <p:cNvSpPr txBox="1"/>
          <p:nvPr/>
        </p:nvSpPr>
        <p:spPr>
          <a:xfrm>
            <a:off x="278074" y="5461337"/>
            <a:ext cx="59067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 di dati e grafici :</a:t>
            </a:r>
          </a:p>
          <a:p>
            <a:r>
              <a:rPr lang="it-IT" dirty="0"/>
              <a:t>- Osservatorio regionale sul fenomeno migratorio </a:t>
            </a:r>
          </a:p>
          <a:p>
            <a:r>
              <a:rPr lang="it-IT" dirty="0"/>
              <a:t>     Edizione 2020 </a:t>
            </a:r>
          </a:p>
          <a:p>
            <a:r>
              <a:rPr lang="it-IT" dirty="0"/>
              <a:t>- Istituto Ricerche Economico Sociali Emilia-Romagna   (IRES)</a:t>
            </a:r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9910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32AEEBC8-9D30-42EF-95F2-386C2653FB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1C1DFFC-13DC-E74A-9FA1-CD7A924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 fontScale="90000"/>
          </a:bodyPr>
          <a:lstStyle/>
          <a:p>
            <a:r>
              <a:rPr lang="it-IT" sz="3700" b="1" dirty="0"/>
              <a:t>EMIGRATION FROM THE REGION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="" xmlns:a16="http://schemas.microsoft.com/office/drawing/2014/main" id="{2E92FA66-67D7-4CB4-94D3-E643A9AD4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E8EDD930-3F06-7B44-B57F-BFF4689080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70"/>
          <a:stretch/>
        </p:blipFill>
        <p:spPr>
          <a:xfrm>
            <a:off x="2042797" y="2987811"/>
            <a:ext cx="7702375" cy="3787017"/>
          </a:xfrm>
          <a:prstGeom prst="rect">
            <a:avLst/>
          </a:prstGeom>
        </p:spPr>
      </p:pic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84AC199-C868-B144-9932-BE9613CB8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809" y="413763"/>
            <a:ext cx="7318476" cy="1994936"/>
          </a:xfrm>
        </p:spPr>
        <p:txBody>
          <a:bodyPr>
            <a:normAutofit/>
          </a:bodyPr>
          <a:lstStyle/>
          <a:p>
            <a:r>
              <a:rPr lang="it-IT" sz="2400" dirty="0" err="1"/>
              <a:t>Regional</a:t>
            </a:r>
            <a:r>
              <a:rPr lang="it-IT" sz="2400" dirty="0"/>
              <a:t> </a:t>
            </a:r>
            <a:r>
              <a:rPr lang="it-IT" sz="2400" dirty="0" err="1"/>
              <a:t>average</a:t>
            </a:r>
            <a:r>
              <a:rPr lang="it-IT" sz="2400" dirty="0"/>
              <a:t> </a:t>
            </a:r>
            <a:r>
              <a:rPr lang="it-IT" sz="2400" dirty="0" err="1"/>
              <a:t>higher</a:t>
            </a:r>
            <a:r>
              <a:rPr lang="it-IT" sz="2400" dirty="0"/>
              <a:t> </a:t>
            </a:r>
            <a:r>
              <a:rPr lang="it-IT" sz="2400" dirty="0" err="1"/>
              <a:t>than</a:t>
            </a:r>
            <a:r>
              <a:rPr lang="it-IT" sz="2400" dirty="0"/>
              <a:t> </a:t>
            </a:r>
            <a:r>
              <a:rPr lang="it-IT" sz="2400" dirty="0" err="1"/>
              <a:t>national</a:t>
            </a:r>
            <a:r>
              <a:rPr lang="it-IT" sz="2400" dirty="0"/>
              <a:t> :  + 0.8 </a:t>
            </a:r>
            <a:r>
              <a:rPr lang="it-IT" sz="2400" dirty="0" err="1"/>
              <a:t>people</a:t>
            </a:r>
            <a:r>
              <a:rPr lang="it-IT" sz="2400" dirty="0"/>
              <a:t> per 1000  </a:t>
            </a:r>
          </a:p>
          <a:p>
            <a:r>
              <a:rPr lang="it-IT" sz="2400" dirty="0" err="1"/>
              <a:t>Most</a:t>
            </a:r>
            <a:r>
              <a:rPr lang="it-IT" sz="2400" dirty="0"/>
              <a:t> </a:t>
            </a:r>
            <a:r>
              <a:rPr lang="it-IT" sz="2400" dirty="0" err="1"/>
              <a:t>significant</a:t>
            </a:r>
            <a:r>
              <a:rPr lang="it-IT" sz="2400" dirty="0"/>
              <a:t> </a:t>
            </a:r>
            <a:r>
              <a:rPr lang="it-IT" sz="2400" dirty="0" err="1"/>
              <a:t>age</a:t>
            </a:r>
            <a:r>
              <a:rPr lang="it-IT" sz="2400" dirty="0"/>
              <a:t> </a:t>
            </a:r>
            <a:r>
              <a:rPr lang="it-IT" sz="2400" dirty="0" err="1"/>
              <a:t>range</a:t>
            </a:r>
            <a:r>
              <a:rPr lang="it-IT" sz="2400" dirty="0"/>
              <a:t>: 18 - 39 </a:t>
            </a:r>
            <a:r>
              <a:rPr lang="it-IT" sz="2400" dirty="0" err="1"/>
              <a:t>years</a:t>
            </a:r>
            <a:r>
              <a:rPr lang="it-IT" sz="2400" dirty="0"/>
              <a:t> (50%)</a:t>
            </a:r>
          </a:p>
          <a:p>
            <a:r>
              <a:rPr lang="it-IT" sz="2400" dirty="0"/>
              <a:t>Favorite </a:t>
            </a:r>
            <a:r>
              <a:rPr lang="it-IT" sz="2400" dirty="0" err="1"/>
              <a:t>destinations</a:t>
            </a:r>
            <a:r>
              <a:rPr lang="it-IT" sz="2400" dirty="0"/>
              <a:t>: Europe, Brazil, </a:t>
            </a:r>
            <a:r>
              <a:rPr lang="it-IT" sz="2400" dirty="0" err="1"/>
              <a:t>United</a:t>
            </a:r>
            <a:r>
              <a:rPr lang="it-IT" sz="2400" dirty="0"/>
              <a:t> </a:t>
            </a:r>
            <a:r>
              <a:rPr lang="it-IT" sz="2400" dirty="0" err="1"/>
              <a:t>States</a:t>
            </a:r>
            <a:r>
              <a:rPr lang="it-IT" sz="2400" dirty="0"/>
              <a:t> and Australia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3EAB44B9-B7DA-A248-954C-9AA3A2610A76}"/>
              </a:ext>
            </a:extLst>
          </p:cNvPr>
          <p:cNvSpPr txBox="1"/>
          <p:nvPr/>
        </p:nvSpPr>
        <p:spPr>
          <a:xfrm>
            <a:off x="2858697" y="2665844"/>
            <a:ext cx="5944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dirty="0" smtClean="0">
                <a:solidFill>
                  <a:prstClr val="black"/>
                </a:solidFill>
                <a:latin typeface="Calibri" panose="020F0502020204030204"/>
              </a:rPr>
              <a:t>MIGRANTS TO OTHER PLACES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FOR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EVERY 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1000 PEOPLE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8776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32AEEBC8-9D30-42EF-95F2-386C2653FB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1C1DFFC-13DC-E74A-9FA1-CD7A924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it-IT" sz="3700"/>
              <a:t>EMIGRAZIONE DALLA REGIONE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="" xmlns:a16="http://schemas.microsoft.com/office/drawing/2014/main" id="{2E92FA66-67D7-4CB4-94D3-E643A9AD4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E8EDD930-3F06-7B44-B57F-BFF4689080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70"/>
          <a:stretch/>
        </p:blipFill>
        <p:spPr>
          <a:xfrm>
            <a:off x="2042797" y="2987811"/>
            <a:ext cx="7702375" cy="3787017"/>
          </a:xfrm>
          <a:prstGeom prst="rect">
            <a:avLst/>
          </a:prstGeom>
        </p:spPr>
      </p:pic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84AC199-C868-B144-9932-BE9613CB8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809" y="523628"/>
            <a:ext cx="7318476" cy="1554480"/>
          </a:xfrm>
        </p:spPr>
        <p:txBody>
          <a:bodyPr>
            <a:normAutofit fontScale="92500"/>
          </a:bodyPr>
          <a:lstStyle/>
          <a:p>
            <a:r>
              <a:rPr lang="it-IT" sz="2400" dirty="0"/>
              <a:t>Media regionale superiore a quella nazionale :  + 0,8 persone ogni 1000  </a:t>
            </a:r>
          </a:p>
          <a:p>
            <a:r>
              <a:rPr lang="it-IT" sz="2400" dirty="0"/>
              <a:t>Fascia d’età più significativa: 18 - 39 anni (50%)</a:t>
            </a:r>
          </a:p>
          <a:p>
            <a:r>
              <a:rPr lang="it-IT" sz="2400" dirty="0"/>
              <a:t>Destinazioni favorite: </a:t>
            </a:r>
            <a:r>
              <a:rPr lang="it-IT" sz="2400" u="sng" dirty="0"/>
              <a:t>Europa</a:t>
            </a:r>
            <a:r>
              <a:rPr lang="it-IT" sz="2400" dirty="0"/>
              <a:t>, Brasile, Stati Uniti e Australia</a:t>
            </a:r>
          </a:p>
          <a:p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3EAB44B9-B7DA-A248-954C-9AA3A2610A76}"/>
              </a:ext>
            </a:extLst>
          </p:cNvPr>
          <p:cNvSpPr txBox="1"/>
          <p:nvPr/>
        </p:nvSpPr>
        <p:spPr>
          <a:xfrm>
            <a:off x="3925589" y="2601736"/>
            <a:ext cx="4137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EMIGRANTI  PER OGNI 1000 PERSONE</a:t>
            </a:r>
          </a:p>
        </p:txBody>
      </p:sp>
    </p:spTree>
    <p:extLst>
      <p:ext uri="{BB962C8B-B14F-4D97-AF65-F5344CB8AC3E}">
        <p14:creationId xmlns:p14="http://schemas.microsoft.com/office/powerpoint/2010/main" val="1225991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9">
            <a:extLst>
              <a:ext uri="{FF2B5EF4-FFF2-40B4-BE49-F238E27FC236}">
                <a16:creationId xmlns=""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2A3E54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F6B72FB-FC4F-4044-9E0B-DC2C9221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MIGRATORY FLOWS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="" xmlns:a16="http://schemas.microsoft.com/office/drawing/2014/main" id="{BBCFBD61-20EF-483C-9E5F-896AB40357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" r="7020" b="12789"/>
          <a:stretch/>
        </p:blipFill>
        <p:spPr>
          <a:xfrm>
            <a:off x="0" y="2455526"/>
            <a:ext cx="7058306" cy="355792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74FA227E-2403-ED4B-B279-57D5428FAB7F}"/>
              </a:ext>
            </a:extLst>
          </p:cNvPr>
          <p:cNvSpPr txBox="1"/>
          <p:nvPr/>
        </p:nvSpPr>
        <p:spPr>
          <a:xfrm>
            <a:off x="7744343" y="1658360"/>
            <a:ext cx="41506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Histogram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shows          migratory trend from 2012 to 2019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GREEN =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migrants'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number</a:t>
            </a: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P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eople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moved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ABROAD from Emilia-Romagna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ORANGE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immigrants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’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number</a:t>
            </a: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P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eople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moved to Emilia-Romagna from abroad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="" xmlns:a16="http://schemas.microsoft.com/office/drawing/2014/main" id="{0FC61AC2-FD69-524F-85C3-D95457738496}"/>
              </a:ext>
            </a:extLst>
          </p:cNvPr>
          <p:cNvCxnSpPr>
            <a:cxnSpLocks/>
          </p:cNvCxnSpPr>
          <p:nvPr/>
        </p:nvCxnSpPr>
        <p:spPr>
          <a:xfrm>
            <a:off x="9376036" y="1839519"/>
            <a:ext cx="30964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="" xmlns:a16="http://schemas.microsoft.com/office/drawing/2014/main" id="{5A16FC80-1B10-3740-AD73-654B7C6C5B6E}"/>
              </a:ext>
            </a:extLst>
          </p:cNvPr>
          <p:cNvCxnSpPr>
            <a:cxnSpLocks/>
          </p:cNvCxnSpPr>
          <p:nvPr/>
        </p:nvCxnSpPr>
        <p:spPr>
          <a:xfrm>
            <a:off x="9376036" y="2818814"/>
            <a:ext cx="0" cy="38686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="" xmlns:a16="http://schemas.microsoft.com/office/drawing/2014/main" id="{D6D82E20-6FEE-B542-BE36-4A3287E938CA}"/>
              </a:ext>
            </a:extLst>
          </p:cNvPr>
          <p:cNvCxnSpPr>
            <a:cxnSpLocks/>
          </p:cNvCxnSpPr>
          <p:nvPr/>
        </p:nvCxnSpPr>
        <p:spPr>
          <a:xfrm>
            <a:off x="9530859" y="4365605"/>
            <a:ext cx="0" cy="37737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380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9">
            <a:extLst>
              <a:ext uri="{FF2B5EF4-FFF2-40B4-BE49-F238E27FC236}">
                <a16:creationId xmlns=""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2A3E54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F6B72FB-FC4F-4044-9E0B-DC2C9221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FLUSSI </a:t>
            </a:r>
            <a:r>
              <a:rPr lang="en-US" b="1" dirty="0">
                <a:solidFill>
                  <a:srgbClr val="FFFFFF"/>
                </a:solidFill>
              </a:rPr>
              <a:t>MIGRATORI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="" xmlns:a16="http://schemas.microsoft.com/office/drawing/2014/main" id="{BBCFBD61-20EF-483C-9E5F-896AB40357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020" b="12578"/>
          <a:stretch/>
        </p:blipFill>
        <p:spPr>
          <a:xfrm>
            <a:off x="321732" y="2683963"/>
            <a:ext cx="7058306" cy="356707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AEBC7EE8-031E-4252-BE2D-8CBA0B59F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90339" y="491260"/>
            <a:ext cx="4079630" cy="58860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rgbClr val="FFFFFF"/>
                </a:solidFill>
              </a:rPr>
              <a:t>Istogramma mostra          andamento migratorio dal 2012 al 2019</a:t>
            </a:r>
          </a:p>
          <a:p>
            <a:pPr marL="0" indent="0">
              <a:buNone/>
            </a:pPr>
            <a:endParaRPr lang="it-IT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VERDE = </a:t>
            </a:r>
            <a:r>
              <a:rPr lang="en-US" sz="2000" dirty="0" err="1">
                <a:solidFill>
                  <a:schemeClr val="bg1"/>
                </a:solidFill>
              </a:rPr>
              <a:t>numero</a:t>
            </a:r>
            <a:r>
              <a:rPr lang="en-US" sz="2000" dirty="0">
                <a:solidFill>
                  <a:schemeClr val="bg1"/>
                </a:solidFill>
              </a:rPr>
              <a:t> di </a:t>
            </a:r>
            <a:r>
              <a:rPr lang="en-US" sz="2000" dirty="0" err="1">
                <a:solidFill>
                  <a:schemeClr val="bg1"/>
                </a:solidFill>
              </a:rPr>
              <a:t>emigrati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ct val="50000"/>
              </a:lnSpc>
              <a:spcBef>
                <a:spcPts val="10"/>
              </a:spcBef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ct val="50000"/>
              </a:lnSpc>
              <a:spcBef>
                <a:spcPts val="10"/>
              </a:spcBef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ct val="50000"/>
              </a:lnSpc>
              <a:spcBef>
                <a:spcPts val="10"/>
              </a:spcBef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persone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traferite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dall’Emilia-Romangna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all’estero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solidFill>
                  <a:schemeClr val="bg1"/>
                </a:solidFill>
              </a:rPr>
              <a:t>ARANCIONE= </a:t>
            </a:r>
            <a:r>
              <a:rPr lang="en-US" sz="2000" dirty="0" err="1">
                <a:solidFill>
                  <a:schemeClr val="bg1"/>
                </a:solidFill>
              </a:rPr>
              <a:t>numero</a:t>
            </a:r>
            <a:r>
              <a:rPr lang="en-US" sz="2000" dirty="0">
                <a:solidFill>
                  <a:schemeClr val="bg1"/>
                </a:solidFill>
              </a:rPr>
              <a:t> di </a:t>
            </a:r>
            <a:r>
              <a:rPr lang="en-US" sz="2000" dirty="0" err="1">
                <a:solidFill>
                  <a:schemeClr val="bg1"/>
                </a:solidFill>
              </a:rPr>
              <a:t>immigrati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ct val="30000"/>
              </a:lnSpc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ct val="30000"/>
              </a:lnSpc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000" dirty="0" err="1">
                <a:solidFill>
                  <a:schemeClr val="bg1"/>
                </a:solidFill>
              </a:rPr>
              <a:t>persone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traferite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dall’estero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all’Emilia</a:t>
            </a:r>
            <a:r>
              <a:rPr lang="en-US" sz="2000" dirty="0">
                <a:solidFill>
                  <a:schemeClr val="bg1"/>
                </a:solidFill>
              </a:rPr>
              <a:t>- Romagna</a:t>
            </a:r>
          </a:p>
          <a:p>
            <a:pPr marL="0" indent="0">
              <a:buNone/>
            </a:pPr>
            <a:endParaRPr lang="it-IT" sz="2000" dirty="0">
              <a:solidFill>
                <a:srgbClr val="FFFFFF"/>
              </a:solidFill>
            </a:endParaRPr>
          </a:p>
        </p:txBody>
      </p:sp>
      <p:cxnSp>
        <p:nvCxnSpPr>
          <p:cNvPr id="5" name="Connettore 2 4">
            <a:extLst>
              <a:ext uri="{FF2B5EF4-FFF2-40B4-BE49-F238E27FC236}">
                <a16:creationId xmlns="" xmlns:a16="http://schemas.microsoft.com/office/drawing/2014/main" id="{39AF0895-6FAF-E44D-9E2C-B33179D2093F}"/>
              </a:ext>
            </a:extLst>
          </p:cNvPr>
          <p:cNvCxnSpPr/>
          <p:nvPr/>
        </p:nvCxnSpPr>
        <p:spPr>
          <a:xfrm>
            <a:off x="9906000" y="1137734"/>
            <a:ext cx="31652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="" xmlns:a16="http://schemas.microsoft.com/office/drawing/2014/main" id="{21AF1901-B7A3-7642-8CE8-D9473FE8E1A8}"/>
              </a:ext>
            </a:extLst>
          </p:cNvPr>
          <p:cNvCxnSpPr/>
          <p:nvPr/>
        </p:nvCxnSpPr>
        <p:spPr>
          <a:xfrm>
            <a:off x="10200666" y="2522543"/>
            <a:ext cx="0" cy="32283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="" xmlns:a16="http://schemas.microsoft.com/office/drawing/2014/main" id="{05A71C63-B1B4-D94A-96AC-2E03D487A95C}"/>
              </a:ext>
            </a:extLst>
          </p:cNvPr>
          <p:cNvCxnSpPr/>
          <p:nvPr/>
        </p:nvCxnSpPr>
        <p:spPr>
          <a:xfrm>
            <a:off x="10639585" y="4240923"/>
            <a:ext cx="0" cy="42789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00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81AEB8A9-B768-4E30-BA55-D919E66873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4C49C50-9DE6-104E-86D7-B6FD0639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957" y="640080"/>
            <a:ext cx="3336938" cy="5613236"/>
          </a:xfrm>
        </p:spPr>
        <p:txBody>
          <a:bodyPr anchor="ctr">
            <a:normAutofit/>
          </a:bodyPr>
          <a:lstStyle/>
          <a:p>
            <a:r>
              <a:rPr lang="it-IT" sz="4100" dirty="0">
                <a:solidFill>
                  <a:srgbClr val="FFFFFF"/>
                </a:solidFill>
              </a:rPr>
              <a:t>DATA ON IMMIGRANTS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BE60F85-360F-DC4F-AB9C-0C7BDC8A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664" y="259226"/>
            <a:ext cx="7676259" cy="3743324"/>
          </a:xfrm>
        </p:spPr>
        <p:txBody>
          <a:bodyPr anchor="ctr">
            <a:normAutofit/>
          </a:bodyPr>
          <a:lstStyle/>
          <a:p>
            <a:r>
              <a:rPr lang="it-IT" sz="1600" dirty="0"/>
              <a:t> </a:t>
            </a:r>
            <a:r>
              <a:rPr lang="it-IT" sz="2400" dirty="0"/>
              <a:t>1^ </a:t>
            </a:r>
            <a:r>
              <a:rPr lang="it-IT" sz="2400" dirty="0" err="1"/>
              <a:t>place</a:t>
            </a:r>
            <a:r>
              <a:rPr lang="it-IT" sz="2400" dirty="0"/>
              <a:t> for </a:t>
            </a:r>
            <a:r>
              <a:rPr lang="it-IT" sz="2400" dirty="0" err="1"/>
              <a:t>foreign</a:t>
            </a:r>
            <a:r>
              <a:rPr lang="it-IT" sz="2400" dirty="0"/>
              <a:t> </a:t>
            </a:r>
            <a:r>
              <a:rPr lang="it-IT" sz="2400" dirty="0" err="1"/>
              <a:t>residents</a:t>
            </a:r>
            <a:r>
              <a:rPr lang="it-IT" sz="2400" dirty="0"/>
              <a:t>         12.3% of the </a:t>
            </a:r>
            <a:r>
              <a:rPr lang="it-IT" sz="2400" dirty="0" err="1"/>
              <a:t>population</a:t>
            </a:r>
            <a:endParaRPr lang="it-IT" sz="2400" dirty="0"/>
          </a:p>
          <a:p>
            <a:pPr marL="0" indent="0">
              <a:buNone/>
            </a:pPr>
            <a:endParaRPr lang="it-IT" sz="1400" dirty="0"/>
          </a:p>
          <a:p>
            <a:r>
              <a:rPr lang="it-IT" sz="2400" dirty="0"/>
              <a:t>Distribution in the </a:t>
            </a:r>
            <a:r>
              <a:rPr lang="it-IT" sz="2400" dirty="0" err="1"/>
              <a:t>provinces</a:t>
            </a:r>
            <a:r>
              <a:rPr lang="it-IT" sz="2400" dirty="0"/>
              <a:t>: </a:t>
            </a:r>
          </a:p>
          <a:p>
            <a:pPr marL="0" indent="0">
              <a:buNone/>
            </a:pPr>
            <a:endParaRPr lang="it-IT" sz="900" dirty="0"/>
          </a:p>
          <a:p>
            <a:pPr lvl="1">
              <a:buFontTx/>
              <a:buChar char="-"/>
            </a:pPr>
            <a:r>
              <a:rPr lang="it-IT" dirty="0"/>
              <a:t>Piacenza   (14,8%)</a:t>
            </a:r>
          </a:p>
          <a:p>
            <a:pPr lvl="1">
              <a:buFontTx/>
              <a:buChar char="-"/>
            </a:pPr>
            <a:r>
              <a:rPr lang="it-IT" dirty="0"/>
              <a:t>Parma (14,2%)</a:t>
            </a:r>
          </a:p>
          <a:p>
            <a:pPr lvl="1">
              <a:buFontTx/>
              <a:buChar char="-"/>
            </a:pPr>
            <a:r>
              <a:rPr lang="it-IT" dirty="0" smtClean="0"/>
              <a:t>Modena </a:t>
            </a:r>
            <a:r>
              <a:rPr lang="it-IT" dirty="0"/>
              <a:t>(13,3%)</a:t>
            </a:r>
          </a:p>
          <a:p>
            <a:pPr lvl="1">
              <a:buFontTx/>
              <a:buChar char="-"/>
            </a:pPr>
            <a:r>
              <a:rPr lang="it-IT" dirty="0"/>
              <a:t>Bologna (12% )</a:t>
            </a:r>
          </a:p>
        </p:txBody>
      </p:sp>
      <p:sp>
        <p:nvSpPr>
          <p:cNvPr id="5" name="Parentesi graffa chiusa 4">
            <a:extLst>
              <a:ext uri="{FF2B5EF4-FFF2-40B4-BE49-F238E27FC236}">
                <a16:creationId xmlns="" xmlns:a16="http://schemas.microsoft.com/office/drawing/2014/main" id="{61CE0BF8-6980-D540-B77A-5B95354B46B6}"/>
              </a:ext>
            </a:extLst>
          </p:cNvPr>
          <p:cNvSpPr/>
          <p:nvPr/>
        </p:nvSpPr>
        <p:spPr>
          <a:xfrm>
            <a:off x="7772802" y="2168745"/>
            <a:ext cx="657225" cy="128429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4FF2A10E-B971-3647-9B22-4642BEAD339A}"/>
              </a:ext>
            </a:extLst>
          </p:cNvPr>
          <p:cNvSpPr txBox="1"/>
          <p:nvPr/>
        </p:nvSpPr>
        <p:spPr>
          <a:xfrm>
            <a:off x="8626194" y="2580058"/>
            <a:ext cx="3447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it-IT" sz="2400" dirty="0">
                <a:solidFill>
                  <a:prstClr val="black"/>
                </a:solidFill>
              </a:rPr>
              <a:t>551.222 </a:t>
            </a:r>
            <a:r>
              <a:rPr lang="it-IT" sz="2400" dirty="0" err="1">
                <a:solidFill>
                  <a:prstClr val="black"/>
                </a:solidFill>
              </a:rPr>
              <a:t>total</a:t>
            </a:r>
            <a:r>
              <a:rPr lang="it-IT" sz="2400" dirty="0">
                <a:solidFill>
                  <a:prstClr val="black"/>
                </a:solidFill>
              </a:rPr>
              <a:t> </a:t>
            </a:r>
            <a:r>
              <a:rPr lang="it-IT" sz="2400" dirty="0" err="1">
                <a:solidFill>
                  <a:prstClr val="black"/>
                </a:solidFill>
              </a:rPr>
              <a:t>immigrants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BFE11561-EBAE-F940-8220-6938E911A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664" y="4122059"/>
            <a:ext cx="7860336" cy="2484884"/>
          </a:xfrm>
          <a:prstGeom prst="rect">
            <a:avLst/>
          </a:prstGeom>
        </p:spPr>
      </p:pic>
      <p:cxnSp>
        <p:nvCxnSpPr>
          <p:cNvPr id="12" name="Connettore 2 11">
            <a:extLst>
              <a:ext uri="{FF2B5EF4-FFF2-40B4-BE49-F238E27FC236}">
                <a16:creationId xmlns="" xmlns:a16="http://schemas.microsoft.com/office/drawing/2014/main" id="{C8E11DF2-1482-3841-B41B-87D1E06B99FD}"/>
              </a:ext>
            </a:extLst>
          </p:cNvPr>
          <p:cNvCxnSpPr/>
          <p:nvPr/>
        </p:nvCxnSpPr>
        <p:spPr>
          <a:xfrm>
            <a:off x="8430027" y="826059"/>
            <a:ext cx="370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6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81AEB8A9-B768-4E30-BA55-D919E66873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4C49C50-9DE6-104E-86D7-B6FD0639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it-IT" sz="4100">
                <a:solidFill>
                  <a:srgbClr val="FFFFFF"/>
                </a:solidFill>
              </a:rPr>
              <a:t>DATI SUGLI IMMIGRANTI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BE60F85-360F-DC4F-AB9C-0C7BDC8A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741" y="259226"/>
            <a:ext cx="7492182" cy="3743324"/>
          </a:xfrm>
        </p:spPr>
        <p:txBody>
          <a:bodyPr anchor="ctr">
            <a:normAutofit/>
          </a:bodyPr>
          <a:lstStyle/>
          <a:p>
            <a:r>
              <a:rPr lang="it-IT" sz="1600" dirty="0"/>
              <a:t> </a:t>
            </a:r>
            <a:r>
              <a:rPr lang="it-IT" sz="2400" dirty="0"/>
              <a:t>1^ posto per residenti stranieri       12,3% della popolazione</a:t>
            </a:r>
          </a:p>
          <a:p>
            <a:pPr marL="0" indent="0">
              <a:buNone/>
            </a:pPr>
            <a:endParaRPr lang="it-IT" sz="1400" dirty="0"/>
          </a:p>
          <a:p>
            <a:r>
              <a:rPr lang="it-IT" sz="2400" b="1" dirty="0"/>
              <a:t>Maggiore distribuzione </a:t>
            </a:r>
            <a:r>
              <a:rPr lang="it-IT" sz="2400" dirty="0"/>
              <a:t>nelle province: </a:t>
            </a:r>
          </a:p>
          <a:p>
            <a:pPr marL="0" indent="0">
              <a:buNone/>
            </a:pPr>
            <a:endParaRPr lang="it-IT" sz="900" dirty="0"/>
          </a:p>
          <a:p>
            <a:pPr lvl="1">
              <a:buFontTx/>
              <a:buChar char="-"/>
            </a:pPr>
            <a:r>
              <a:rPr lang="it-IT" dirty="0"/>
              <a:t>Piacenza   (14,8%)</a:t>
            </a:r>
          </a:p>
          <a:p>
            <a:pPr lvl="1">
              <a:buFontTx/>
              <a:buChar char="-"/>
            </a:pPr>
            <a:r>
              <a:rPr lang="it-IT" dirty="0"/>
              <a:t>Parma (14,2%)</a:t>
            </a:r>
          </a:p>
          <a:p>
            <a:pPr lvl="1">
              <a:buFontTx/>
              <a:buChar char="-"/>
            </a:pPr>
            <a:r>
              <a:rPr lang="it-IT" dirty="0"/>
              <a:t> Modena (13,3%)</a:t>
            </a:r>
          </a:p>
          <a:p>
            <a:pPr lvl="1">
              <a:buFontTx/>
              <a:buChar char="-"/>
            </a:pPr>
            <a:r>
              <a:rPr lang="it-IT" dirty="0"/>
              <a:t>Bologna (12% )</a:t>
            </a:r>
          </a:p>
        </p:txBody>
      </p:sp>
      <p:sp>
        <p:nvSpPr>
          <p:cNvPr id="5" name="Parentesi graffa chiusa 4">
            <a:extLst>
              <a:ext uri="{FF2B5EF4-FFF2-40B4-BE49-F238E27FC236}">
                <a16:creationId xmlns="" xmlns:a16="http://schemas.microsoft.com/office/drawing/2014/main" id="{61CE0BF8-6980-D540-B77A-5B95354B46B6}"/>
              </a:ext>
            </a:extLst>
          </p:cNvPr>
          <p:cNvSpPr/>
          <p:nvPr/>
        </p:nvSpPr>
        <p:spPr>
          <a:xfrm>
            <a:off x="7772802" y="2399578"/>
            <a:ext cx="657225" cy="128429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4FF2A10E-B971-3647-9B22-4642BEAD339A}"/>
              </a:ext>
            </a:extLst>
          </p:cNvPr>
          <p:cNvSpPr txBox="1"/>
          <p:nvPr/>
        </p:nvSpPr>
        <p:spPr>
          <a:xfrm>
            <a:off x="8744882" y="2810891"/>
            <a:ext cx="3447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 dirty="0"/>
              <a:t>551.222 immigranti totali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BFE11561-EBAE-F940-8220-6938E911A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664" y="4122059"/>
            <a:ext cx="7860336" cy="2484884"/>
          </a:xfrm>
          <a:prstGeom prst="rect">
            <a:avLst/>
          </a:prstGeom>
        </p:spPr>
      </p:pic>
      <p:cxnSp>
        <p:nvCxnSpPr>
          <p:cNvPr id="12" name="Connettore 2 11">
            <a:extLst>
              <a:ext uri="{FF2B5EF4-FFF2-40B4-BE49-F238E27FC236}">
                <a16:creationId xmlns="" xmlns:a16="http://schemas.microsoft.com/office/drawing/2014/main" id="{C8E11DF2-1482-3841-B41B-87D1E06B99FD}"/>
              </a:ext>
            </a:extLst>
          </p:cNvPr>
          <p:cNvCxnSpPr/>
          <p:nvPr/>
        </p:nvCxnSpPr>
        <p:spPr>
          <a:xfrm>
            <a:off x="8744882" y="640080"/>
            <a:ext cx="370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01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FA366754-A2F4-475B-8217-AB06F5F15F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322BF2F0-5264-48F8-8780-73D64DE848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="" xmlns:a16="http://schemas.microsoft.com/office/drawing/2014/main" id="{7DC5FF32-A8FD-4F1B-B8D3-3D226716C0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91D6529-89A9-7F41-A741-05864214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IMMIGRANTS’ COUNTRIES 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 ORIGIN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B7E36AAF-A7E1-A241-8F7B-C6A812E32212}"/>
              </a:ext>
            </a:extLst>
          </p:cNvPr>
          <p:cNvSpPr txBox="1"/>
          <p:nvPr/>
        </p:nvSpPr>
        <p:spPr>
          <a:xfrm>
            <a:off x="1605863" y="2192445"/>
            <a:ext cx="6842935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2000" dirty="0">
                <a:solidFill>
                  <a:srgbClr val="0070C0"/>
                </a:solidFill>
                <a:latin typeface="Tahoma" panose="020B0604030504040204" pitchFamily="34" charset="0"/>
              </a:rPr>
              <a:t>Romania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2000" dirty="0">
                <a:solidFill>
                  <a:schemeClr val="accent2"/>
                </a:solidFill>
                <a:latin typeface="Tahoma" panose="020B0604030504040204" pitchFamily="34" charset="0"/>
              </a:rPr>
              <a:t>Morocco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2000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</a:rPr>
              <a:t>Albania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2000" dirty="0">
                <a:solidFill>
                  <a:schemeClr val="accent4"/>
                </a:solidFill>
                <a:latin typeface="Tahoma" panose="020B0604030504040204" pitchFamily="34" charset="0"/>
              </a:rPr>
              <a:t>China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2000" dirty="0">
                <a:solidFill>
                  <a:srgbClr val="00B0F0"/>
                </a:solidFill>
                <a:latin typeface="Tahoma" panose="020B0604030504040204" pitchFamily="34" charset="0"/>
              </a:rPr>
              <a:t>Moldavia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Tahoma" panose="020B0604030504040204" pitchFamily="34" charset="0"/>
              </a:rPr>
              <a:t>Other</a:t>
            </a:r>
            <a:r>
              <a:rPr lang="it-IT" sz="2000" dirty="0">
                <a:solidFill>
                  <a:srgbClr val="002060"/>
                </a:solidFill>
                <a:latin typeface="Tahoma" panose="020B060403050404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Tahoma" panose="020B0604030504040204" pitchFamily="34" charset="0"/>
              </a:rPr>
              <a:t>countries</a:t>
            </a:r>
            <a:endParaRPr lang="en-US" sz="2000" dirty="0"/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8" name="Isosceles Triangle 17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Grafico 4">
            <a:extLst>
              <a:ext uri="{FF2B5EF4-FFF2-40B4-BE49-F238E27FC236}">
                <a16:creationId xmlns="" xmlns:a16="http://schemas.microsoft.com/office/drawing/2014/main" id="{50283605-EF04-774A-B86B-49B2EC3259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0706566"/>
              </p:ext>
            </p:extLst>
          </p:nvPr>
        </p:nvGraphicFramePr>
        <p:xfrm>
          <a:off x="4705597" y="1670241"/>
          <a:ext cx="7159054" cy="464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782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91D6529-89A9-7F41-A741-05864214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it-IT" sz="3600" dirty="0"/>
              <a:t>PAESI DI PROVENIENZA DEGLI </a:t>
            </a:r>
            <a:r>
              <a:rPr lang="it-IT" sz="3600" dirty="0" smtClean="0"/>
              <a:t>IMMIGRATI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B48A668-71BE-2E4E-A771-7F185A4DD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30" y="5133670"/>
            <a:ext cx="4703053" cy="730480"/>
          </a:xfrm>
        </p:spPr>
        <p:txBody>
          <a:bodyPr>
            <a:normAutofit/>
          </a:bodyPr>
          <a:lstStyle/>
          <a:p>
            <a:r>
              <a:rPr lang="it-IT" sz="2000" dirty="0"/>
              <a:t>52,9% degli immigrati è </a:t>
            </a:r>
            <a:r>
              <a:rPr lang="it-IT" sz="2000" b="1" dirty="0"/>
              <a:t>donna</a:t>
            </a:r>
          </a:p>
          <a:p>
            <a:endParaRPr lang="it-IT" sz="2000" dirty="0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Grafico 4">
            <a:extLst>
              <a:ext uri="{FF2B5EF4-FFF2-40B4-BE49-F238E27FC236}">
                <a16:creationId xmlns="" xmlns:a16="http://schemas.microsoft.com/office/drawing/2014/main" id="{50283605-EF04-774A-B86B-49B2EC3259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3700852"/>
              </p:ext>
            </p:extLst>
          </p:nvPr>
        </p:nvGraphicFramePr>
        <p:xfrm>
          <a:off x="4659809" y="1321553"/>
          <a:ext cx="7204842" cy="4769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B7E36AAF-A7E1-A241-8F7B-C6A812E32212}"/>
              </a:ext>
            </a:extLst>
          </p:cNvPr>
          <p:cNvSpPr txBox="1"/>
          <p:nvPr/>
        </p:nvSpPr>
        <p:spPr>
          <a:xfrm>
            <a:off x="1014060" y="2063563"/>
            <a:ext cx="49263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400" dirty="0">
                <a:solidFill>
                  <a:srgbClr val="0070C0"/>
                </a:solidFill>
              </a:rPr>
              <a:t>Romania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solidFill>
                  <a:schemeClr val="accent2"/>
                </a:solidFill>
              </a:rPr>
              <a:t>Marocco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solidFill>
                  <a:schemeClr val="accent4"/>
                </a:solidFill>
              </a:rPr>
              <a:t>Albania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solidFill>
                  <a:srgbClr val="00B0F0"/>
                </a:solidFill>
              </a:rPr>
              <a:t>Cina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Moldavia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</a:rPr>
              <a:t>Altri paesi</a:t>
            </a:r>
          </a:p>
        </p:txBody>
      </p:sp>
    </p:spTree>
    <p:extLst>
      <p:ext uri="{BB962C8B-B14F-4D97-AF65-F5344CB8AC3E}">
        <p14:creationId xmlns:p14="http://schemas.microsoft.com/office/powerpoint/2010/main" val="211950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DD38EE57-B708-47C9-A4A4-E25F09FAB0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7A28182-58A5-4DBB-8F64-BD944BCA81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="" xmlns:a16="http://schemas.microsoft.com/office/drawing/2014/main" id="{E4A9080E-7BA6-45FC-8677-8B9D5F4DAF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="" xmlns:a16="http://schemas.microsoft.com/office/drawing/2014/main" id="{2163D516-75D4-4DE0-AC27-63719125AE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="" xmlns:a16="http://schemas.microsoft.com/office/drawing/2014/main" id="{E74A26A5-C23A-46D4-B0FF-155FB38346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="" xmlns:a16="http://schemas.microsoft.com/office/drawing/2014/main" id="{08E0243F-1062-43C6-AD04-130DFF6684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94C5517B-1B0F-47AA-93A5-367189969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E84F47D-47D6-894D-8081-47B25327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REASONS FOR IMMIGRATION </a:t>
            </a:r>
            <a:r>
              <a:rPr lang="it-IT" sz="4000" dirty="0" smtClean="0">
                <a:solidFill>
                  <a:srgbClr val="FFFFFF"/>
                </a:solidFill>
              </a:rPr>
              <a:t>FLOWS</a:t>
            </a:r>
            <a:endParaRPr lang="it-IT" sz="40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C19A16B-9B9F-5043-ABD0-6AD72DE1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391021"/>
            <a:ext cx="7631173" cy="4363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New entries </a:t>
            </a:r>
            <a:r>
              <a:rPr lang="it-IT" sz="2400" dirty="0" err="1"/>
              <a:t>arise</a:t>
            </a:r>
            <a:r>
              <a:rPr lang="it-IT" sz="2400" dirty="0"/>
              <a:t> from </a:t>
            </a:r>
            <a:r>
              <a:rPr lang="it-IT" sz="2400" dirty="0" smtClean="0"/>
              <a:t>the following reasons :</a:t>
            </a:r>
          </a:p>
          <a:p>
            <a:r>
              <a:rPr lang="it-IT" sz="2400" dirty="0" smtClean="0"/>
              <a:t>Family </a:t>
            </a:r>
          </a:p>
          <a:p>
            <a:r>
              <a:rPr lang="it-IT" sz="2400" dirty="0" err="1" smtClean="0"/>
              <a:t>Asylum</a:t>
            </a:r>
            <a:r>
              <a:rPr lang="it-IT" sz="2400" dirty="0" smtClean="0"/>
              <a:t> </a:t>
            </a:r>
            <a:r>
              <a:rPr lang="it-IT" sz="2400" dirty="0"/>
              <a:t>application and </a:t>
            </a:r>
            <a:r>
              <a:rPr lang="it-IT" sz="2400" dirty="0" err="1"/>
              <a:t>humanitarian</a:t>
            </a:r>
            <a:r>
              <a:rPr lang="it-IT" sz="2400" dirty="0"/>
              <a:t> </a:t>
            </a:r>
            <a:r>
              <a:rPr lang="it-IT" sz="2400" dirty="0" err="1"/>
              <a:t>protection</a:t>
            </a:r>
            <a:r>
              <a:rPr lang="it-IT" sz="2400" dirty="0"/>
              <a:t> </a:t>
            </a:r>
            <a:r>
              <a:rPr lang="it-IT" sz="2400" dirty="0" err="1"/>
              <a:t>holders</a:t>
            </a:r>
            <a:r>
              <a:rPr lang="it-IT" sz="2400" dirty="0"/>
              <a:t> </a:t>
            </a:r>
          </a:p>
          <a:p>
            <a:r>
              <a:rPr lang="it-IT" sz="2400" dirty="0" err="1"/>
              <a:t>Study</a:t>
            </a:r>
            <a:r>
              <a:rPr lang="it-IT" sz="2400" dirty="0"/>
              <a:t>  </a:t>
            </a:r>
          </a:p>
          <a:p>
            <a:r>
              <a:rPr lang="it-IT" sz="2400" dirty="0"/>
              <a:t> </a:t>
            </a:r>
            <a:r>
              <a:rPr lang="it-IT" sz="2400" dirty="0" smtClean="0"/>
              <a:t>Labour </a:t>
            </a:r>
            <a:r>
              <a:rPr lang="it-IT" sz="2400" dirty="0"/>
              <a:t> </a:t>
            </a:r>
          </a:p>
          <a:p>
            <a:endParaRPr lang="it-IT" sz="2400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="" xmlns:a16="http://schemas.microsoft.com/office/drawing/2014/main" id="{529F2E3C-4A87-D64A-8C4E-5FB45A0410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0562655"/>
              </p:ext>
            </p:extLst>
          </p:nvPr>
        </p:nvGraphicFramePr>
        <p:xfrm>
          <a:off x="5837635" y="3398068"/>
          <a:ext cx="4802404" cy="3563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Tabella 5">
            <a:extLst>
              <a:ext uri="{FF2B5EF4-FFF2-40B4-BE49-F238E27FC236}">
                <a16:creationId xmlns="" xmlns:a16="http://schemas.microsoft.com/office/drawing/2014/main" id="{804F8A01-975F-FC4F-B590-F350617CB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75314"/>
              </p:ext>
            </p:extLst>
          </p:nvPr>
        </p:nvGraphicFramePr>
        <p:xfrm>
          <a:off x="1866712" y="4923297"/>
          <a:ext cx="9034584" cy="1831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024">
                  <a:extLst>
                    <a:ext uri="{9D8B030D-6E8A-4147-A177-3AD203B41FA5}">
                      <a16:colId xmlns="" xmlns:a16="http://schemas.microsoft.com/office/drawing/2014/main" val="3460199144"/>
                    </a:ext>
                  </a:extLst>
                </a:gridCol>
                <a:gridCol w="2035504">
                  <a:extLst>
                    <a:ext uri="{9D8B030D-6E8A-4147-A177-3AD203B41FA5}">
                      <a16:colId xmlns="" xmlns:a16="http://schemas.microsoft.com/office/drawing/2014/main" val="1747866472"/>
                    </a:ext>
                  </a:extLst>
                </a:gridCol>
                <a:gridCol w="2750859">
                  <a:extLst>
                    <a:ext uri="{9D8B030D-6E8A-4147-A177-3AD203B41FA5}">
                      <a16:colId xmlns="" xmlns:a16="http://schemas.microsoft.com/office/drawing/2014/main" val="590006279"/>
                    </a:ext>
                  </a:extLst>
                </a:gridCol>
                <a:gridCol w="993393">
                  <a:extLst>
                    <a:ext uri="{9D8B030D-6E8A-4147-A177-3AD203B41FA5}">
                      <a16:colId xmlns="" xmlns:a16="http://schemas.microsoft.com/office/drawing/2014/main" val="2404573489"/>
                    </a:ext>
                  </a:extLst>
                </a:gridCol>
                <a:gridCol w="1082113">
                  <a:extLst>
                    <a:ext uri="{9D8B030D-6E8A-4147-A177-3AD203B41FA5}">
                      <a16:colId xmlns="" xmlns:a16="http://schemas.microsoft.com/office/drawing/2014/main" val="290038566"/>
                    </a:ext>
                  </a:extLst>
                </a:gridCol>
                <a:gridCol w="1196691">
                  <a:extLst>
                    <a:ext uri="{9D8B030D-6E8A-4147-A177-3AD203B41FA5}">
                      <a16:colId xmlns="" xmlns:a16="http://schemas.microsoft.com/office/drawing/2014/main" val="2932215045"/>
                    </a:ext>
                  </a:extLst>
                </a:gridCol>
              </a:tblGrid>
              <a:tr h="595597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Family </a:t>
                      </a:r>
                      <a:r>
                        <a:rPr lang="it-IT" dirty="0" err="1"/>
                        <a:t>reasons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Asylum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applications</a:t>
                      </a:r>
                      <a:r>
                        <a:rPr lang="it-IT" dirty="0"/>
                        <a:t>; </a:t>
                      </a:r>
                      <a:r>
                        <a:rPr lang="it-IT" dirty="0" err="1"/>
                        <a:t>humanitarian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protection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Study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Labor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9643004"/>
                  </a:ext>
                </a:extLst>
              </a:tr>
              <a:tr h="595597">
                <a:tc>
                  <a:txBody>
                    <a:bodyPr/>
                    <a:lstStyle/>
                    <a:p>
                      <a:r>
                        <a:rPr lang="it-IT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2.149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1.189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17743810"/>
                  </a:ext>
                </a:extLst>
              </a:tr>
              <a:tr h="595597">
                <a:tc>
                  <a:txBody>
                    <a:bodyPr/>
                    <a:lstStyle/>
                    <a:p>
                      <a:r>
                        <a:rPr lang="it-IT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6598305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F676883-013A-9348-8ADA-162FA98D33CD}"/>
              </a:ext>
            </a:extLst>
          </p:cNvPr>
          <p:cNvSpPr txBox="1"/>
          <p:nvPr/>
        </p:nvSpPr>
        <p:spPr>
          <a:xfrm>
            <a:off x="8055469" y="4572796"/>
            <a:ext cx="349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for the </a:t>
            </a:r>
            <a:r>
              <a:rPr lang="it-IT" dirty="0" err="1"/>
              <a:t>years</a:t>
            </a:r>
            <a:r>
              <a:rPr lang="it-IT" dirty="0"/>
              <a:t> 2017-2018</a:t>
            </a:r>
          </a:p>
        </p:txBody>
      </p:sp>
    </p:spTree>
    <p:extLst>
      <p:ext uri="{BB962C8B-B14F-4D97-AF65-F5344CB8AC3E}">
        <p14:creationId xmlns:p14="http://schemas.microsoft.com/office/powerpoint/2010/main" val="290199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DD38EE57-B708-47C9-A4A4-E25F09FAB0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7A28182-58A5-4DBB-8F64-BD944BCA81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="" xmlns:a16="http://schemas.microsoft.com/office/drawing/2014/main" id="{E4A9080E-7BA6-45FC-8677-8B9D5F4DAF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="" xmlns:a16="http://schemas.microsoft.com/office/drawing/2014/main" id="{2163D516-75D4-4DE0-AC27-63719125AE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="" xmlns:a16="http://schemas.microsoft.com/office/drawing/2014/main" id="{E74A26A5-C23A-46D4-B0FF-155FB38346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="" xmlns:a16="http://schemas.microsoft.com/office/drawing/2014/main" id="{08E0243F-1062-43C6-AD04-130DFF6684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94C5517B-1B0F-47AA-93A5-367189969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E84F47D-47D6-894D-8081-47B25327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MOTIVI </a:t>
            </a:r>
            <a:r>
              <a:rPr lang="it-IT" sz="4000" dirty="0" smtClean="0">
                <a:solidFill>
                  <a:srgbClr val="FFFFFF"/>
                </a:solidFill>
              </a:rPr>
              <a:t>DEI FLUSSI IMMIGRATORI</a:t>
            </a:r>
            <a:endParaRPr lang="it-IT" sz="40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C19A16B-9B9F-5043-ABD0-6AD72DE1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391021"/>
            <a:ext cx="7631173" cy="4363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Nuovi ingressi derivano da motivi di:</a:t>
            </a:r>
          </a:p>
          <a:p>
            <a:r>
              <a:rPr lang="it-IT" sz="2400" dirty="0"/>
              <a:t> Famiglia </a:t>
            </a:r>
          </a:p>
          <a:p>
            <a:r>
              <a:rPr lang="it-IT" sz="2400" dirty="0"/>
              <a:t>Richiesta asilo e titolari di protezione umanitaria </a:t>
            </a:r>
          </a:p>
          <a:p>
            <a:r>
              <a:rPr lang="it-IT" sz="2400" dirty="0"/>
              <a:t>Studio  </a:t>
            </a:r>
          </a:p>
          <a:p>
            <a:r>
              <a:rPr lang="it-IT" sz="2400" dirty="0"/>
              <a:t> Lavoro  </a:t>
            </a:r>
          </a:p>
          <a:p>
            <a:endParaRPr lang="it-IT" sz="2400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="" xmlns:a16="http://schemas.microsoft.com/office/drawing/2014/main" id="{529F2E3C-4A87-D64A-8C4E-5FB45A041055}"/>
              </a:ext>
            </a:extLst>
          </p:cNvPr>
          <p:cNvGraphicFramePr/>
          <p:nvPr/>
        </p:nvGraphicFramePr>
        <p:xfrm>
          <a:off x="6098892" y="2492376"/>
          <a:ext cx="4802404" cy="3563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Tabella 5">
            <a:extLst>
              <a:ext uri="{FF2B5EF4-FFF2-40B4-BE49-F238E27FC236}">
                <a16:creationId xmlns="" xmlns:a16="http://schemas.microsoft.com/office/drawing/2014/main" id="{804F8A01-975F-FC4F-B590-F350617CBDAF}"/>
              </a:ext>
            </a:extLst>
          </p:cNvPr>
          <p:cNvGraphicFramePr>
            <a:graphicFrameLocks noGrp="1"/>
          </p:cNvGraphicFramePr>
          <p:nvPr/>
        </p:nvGraphicFramePr>
        <p:xfrm>
          <a:off x="1866712" y="4923297"/>
          <a:ext cx="9034584" cy="1831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024">
                  <a:extLst>
                    <a:ext uri="{9D8B030D-6E8A-4147-A177-3AD203B41FA5}">
                      <a16:colId xmlns="" xmlns:a16="http://schemas.microsoft.com/office/drawing/2014/main" val="3460199144"/>
                    </a:ext>
                  </a:extLst>
                </a:gridCol>
                <a:gridCol w="2035504">
                  <a:extLst>
                    <a:ext uri="{9D8B030D-6E8A-4147-A177-3AD203B41FA5}">
                      <a16:colId xmlns="" xmlns:a16="http://schemas.microsoft.com/office/drawing/2014/main" val="1747866472"/>
                    </a:ext>
                  </a:extLst>
                </a:gridCol>
                <a:gridCol w="2445716">
                  <a:extLst>
                    <a:ext uri="{9D8B030D-6E8A-4147-A177-3AD203B41FA5}">
                      <a16:colId xmlns="" xmlns:a16="http://schemas.microsoft.com/office/drawing/2014/main" val="590006279"/>
                    </a:ext>
                  </a:extLst>
                </a:gridCol>
                <a:gridCol w="1298536">
                  <a:extLst>
                    <a:ext uri="{9D8B030D-6E8A-4147-A177-3AD203B41FA5}">
                      <a16:colId xmlns="" xmlns:a16="http://schemas.microsoft.com/office/drawing/2014/main" val="2404573489"/>
                    </a:ext>
                  </a:extLst>
                </a:gridCol>
                <a:gridCol w="1082113">
                  <a:extLst>
                    <a:ext uri="{9D8B030D-6E8A-4147-A177-3AD203B41FA5}">
                      <a16:colId xmlns="" xmlns:a16="http://schemas.microsoft.com/office/drawing/2014/main" val="290038566"/>
                    </a:ext>
                  </a:extLst>
                </a:gridCol>
                <a:gridCol w="1196691">
                  <a:extLst>
                    <a:ext uri="{9D8B030D-6E8A-4147-A177-3AD203B41FA5}">
                      <a16:colId xmlns="" xmlns:a16="http://schemas.microsoft.com/office/drawing/2014/main" val="2932215045"/>
                    </a:ext>
                  </a:extLst>
                </a:gridCol>
              </a:tblGrid>
              <a:tr h="595597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Motivi di famiglia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Richieste d’asilo; protezione umanitaria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Altro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9643004"/>
                  </a:ext>
                </a:extLst>
              </a:tr>
              <a:tr h="595597">
                <a:tc>
                  <a:txBody>
                    <a:bodyPr/>
                    <a:lstStyle/>
                    <a:p>
                      <a:r>
                        <a:rPr lang="it-IT" dirty="0"/>
                        <a:t>Valore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2.149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1.189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17743810"/>
                  </a:ext>
                </a:extLst>
              </a:tr>
              <a:tr h="595597">
                <a:tc>
                  <a:txBody>
                    <a:bodyPr/>
                    <a:lstStyle/>
                    <a:p>
                      <a:r>
                        <a:rPr lang="it-IT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6598305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F676883-013A-9348-8ADA-162FA98D33CD}"/>
              </a:ext>
            </a:extLst>
          </p:cNvPr>
          <p:cNvSpPr txBox="1"/>
          <p:nvPr/>
        </p:nvSpPr>
        <p:spPr>
          <a:xfrm>
            <a:off x="7620684" y="4572796"/>
            <a:ext cx="349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Dati relativi agli anni 2017-2018</a:t>
            </a:r>
          </a:p>
        </p:txBody>
      </p:sp>
    </p:spTree>
    <p:extLst>
      <p:ext uri="{BB962C8B-B14F-4D97-AF65-F5344CB8AC3E}">
        <p14:creationId xmlns:p14="http://schemas.microsoft.com/office/powerpoint/2010/main" val="79099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67562DD-1B92-1544-B27C-CC9FD8220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465" y="0"/>
            <a:ext cx="10515600" cy="1102902"/>
          </a:xfrm>
        </p:spPr>
        <p:txBody>
          <a:bodyPr>
            <a:normAutofit/>
          </a:bodyPr>
          <a:lstStyle/>
          <a:p>
            <a:r>
              <a:rPr lang="it-IT" sz="3600" b="1" dirty="0"/>
              <a:t>EMPLOYMENT AND UNEMPLOYMENT OF IMMIGRANTS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2C56349-3585-5842-B9B0-E06454FFF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200" y="910956"/>
            <a:ext cx="10515600" cy="435133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it-IT" sz="2000" dirty="0" err="1"/>
              <a:t>Persons</a:t>
            </a:r>
            <a:r>
              <a:rPr lang="it-IT" sz="2000" dirty="0"/>
              <a:t> </a:t>
            </a:r>
            <a:r>
              <a:rPr lang="it-IT" sz="2000" dirty="0" err="1"/>
              <a:t>employed</a:t>
            </a:r>
            <a:r>
              <a:rPr lang="it-IT" sz="2000" dirty="0"/>
              <a:t> in the </a:t>
            </a:r>
            <a:r>
              <a:rPr lang="it-IT" sz="2000" dirty="0" err="1"/>
              <a:t>region</a:t>
            </a:r>
            <a:r>
              <a:rPr lang="it-IT" sz="2000" dirty="0"/>
              <a:t>:  2.005.000               12,5% are </a:t>
            </a:r>
            <a:r>
              <a:rPr lang="it-IT" sz="2000" dirty="0" err="1"/>
              <a:t>foreigners</a:t>
            </a:r>
            <a:endParaRPr lang="it-IT" sz="2000" dirty="0"/>
          </a:p>
          <a:p>
            <a:pPr lvl="0">
              <a:lnSpc>
                <a:spcPct val="150000"/>
              </a:lnSpc>
            </a:pPr>
            <a:r>
              <a:rPr lang="it-IT" sz="2000" b="1" dirty="0" err="1"/>
              <a:t>Employment</a:t>
            </a:r>
            <a:r>
              <a:rPr lang="it-IT" sz="2000" b="1" dirty="0"/>
              <a:t> rate </a:t>
            </a:r>
            <a:r>
              <a:rPr lang="it-IT" sz="2000" dirty="0" err="1"/>
              <a:t>recovery</a:t>
            </a:r>
            <a:r>
              <a:rPr lang="it-IT" sz="2000" dirty="0"/>
              <a:t>: 59%; 2015              63.1% ; 2018</a:t>
            </a:r>
          </a:p>
          <a:p>
            <a:pPr lvl="0">
              <a:lnSpc>
                <a:spcPct val="150000"/>
              </a:lnSpc>
            </a:pPr>
            <a:r>
              <a:rPr lang="it-IT" sz="2000" b="1" dirty="0" err="1"/>
              <a:t>Difference</a:t>
            </a:r>
            <a:r>
              <a:rPr lang="it-IT" sz="2000" dirty="0"/>
              <a:t> </a:t>
            </a:r>
            <a:r>
              <a:rPr lang="it-IT" sz="2000" dirty="0" err="1"/>
              <a:t>between</a:t>
            </a:r>
            <a:r>
              <a:rPr lang="it-IT" sz="2000" dirty="0"/>
              <a:t>                                           :  -7,6 </a:t>
            </a:r>
            <a:r>
              <a:rPr lang="it-IT" sz="2000" dirty="0" err="1"/>
              <a:t>percentage</a:t>
            </a:r>
            <a:r>
              <a:rPr lang="it-IT" sz="2000" dirty="0"/>
              <a:t> </a:t>
            </a:r>
            <a:r>
              <a:rPr lang="it-IT" sz="2000" dirty="0" err="1"/>
              <a:t>points</a:t>
            </a:r>
            <a:r>
              <a:rPr lang="it-IT" sz="2000" dirty="0"/>
              <a:t> ( 2018)</a:t>
            </a:r>
          </a:p>
          <a:p>
            <a:pPr lvl="0">
              <a:lnSpc>
                <a:spcPct val="150000"/>
              </a:lnSpc>
            </a:pPr>
            <a:r>
              <a:rPr lang="it-IT" sz="2000" dirty="0" err="1"/>
              <a:t>Falling</a:t>
            </a:r>
            <a:r>
              <a:rPr lang="it-IT" sz="2000" dirty="0"/>
              <a:t> </a:t>
            </a:r>
            <a:r>
              <a:rPr lang="it-IT" sz="2000" b="1" dirty="0" err="1"/>
              <a:t>unemployment</a:t>
            </a:r>
            <a:r>
              <a:rPr lang="it-IT" sz="2000" b="1" dirty="0"/>
              <a:t> rate</a:t>
            </a:r>
            <a:r>
              <a:rPr lang="it-IT" sz="2000" dirty="0"/>
              <a:t>: 17.7%; 2014               12.5%; 2018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D74E0EF6-2E1E-A748-8CB9-7B9E835407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232" b="13429"/>
          <a:stretch/>
        </p:blipFill>
        <p:spPr>
          <a:xfrm>
            <a:off x="430465" y="3213994"/>
            <a:ext cx="5511799" cy="303364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F9E0F137-1C2A-B948-8803-C9356BB715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1" t="799" r="3156" b="10967"/>
          <a:stretch/>
        </p:blipFill>
        <p:spPr>
          <a:xfrm>
            <a:off x="6620280" y="3213994"/>
            <a:ext cx="5285443" cy="299870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6545828A-0263-7840-A077-0120E74C7E95}"/>
              </a:ext>
            </a:extLst>
          </p:cNvPr>
          <p:cNvSpPr txBox="1"/>
          <p:nvPr/>
        </p:nvSpPr>
        <p:spPr>
          <a:xfrm>
            <a:off x="2215587" y="6364681"/>
            <a:ext cx="19415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dirty="0" err="1">
                <a:solidFill>
                  <a:prstClr val="black"/>
                </a:solidFill>
              </a:rPr>
              <a:t>Employment</a:t>
            </a:r>
            <a:r>
              <a:rPr lang="it-IT" dirty="0">
                <a:solidFill>
                  <a:prstClr val="black"/>
                </a:solidFill>
              </a:rPr>
              <a:t> trend</a:t>
            </a:r>
            <a:endParaRPr kumimoji="0" lang="it-IT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6D42D9CD-2C98-494D-8ADA-803400CAF409}"/>
              </a:ext>
            </a:extLst>
          </p:cNvPr>
          <p:cNvSpPr txBox="1"/>
          <p:nvPr/>
        </p:nvSpPr>
        <p:spPr>
          <a:xfrm>
            <a:off x="8326167" y="6363731"/>
            <a:ext cx="22157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it-IT" dirty="0" err="1">
                <a:solidFill>
                  <a:prstClr val="black"/>
                </a:solidFill>
              </a:rPr>
              <a:t>Unemployment</a:t>
            </a:r>
            <a:r>
              <a:rPr lang="it-IT" dirty="0">
                <a:solidFill>
                  <a:prstClr val="black"/>
                </a:solidFill>
              </a:rPr>
              <a:t> trend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Connettore 2 8">
            <a:extLst>
              <a:ext uri="{FF2B5EF4-FFF2-40B4-BE49-F238E27FC236}">
                <a16:creationId xmlns="" xmlns:a16="http://schemas.microsoft.com/office/drawing/2014/main" id="{98D3D92A-A27B-BA4C-AC43-AB609C3810FC}"/>
              </a:ext>
            </a:extLst>
          </p:cNvPr>
          <p:cNvCxnSpPr/>
          <p:nvPr/>
        </p:nvCxnSpPr>
        <p:spPr>
          <a:xfrm>
            <a:off x="7114710" y="1226888"/>
            <a:ext cx="635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="" xmlns:a16="http://schemas.microsoft.com/office/drawing/2014/main" id="{1F164AF4-73E0-0045-87C0-7AA89E433827}"/>
              </a:ext>
            </a:extLst>
          </p:cNvPr>
          <p:cNvCxnSpPr/>
          <p:nvPr/>
        </p:nvCxnSpPr>
        <p:spPr>
          <a:xfrm>
            <a:off x="6620280" y="1789873"/>
            <a:ext cx="635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="" xmlns:a16="http://schemas.microsoft.com/office/drawing/2014/main" id="{A6F288F5-11FC-8B4E-909C-FCF8FCCE4083}"/>
              </a:ext>
            </a:extLst>
          </p:cNvPr>
          <p:cNvCxnSpPr/>
          <p:nvPr/>
        </p:nvCxnSpPr>
        <p:spPr>
          <a:xfrm>
            <a:off x="6892488" y="2931702"/>
            <a:ext cx="635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893ED81D-71D5-F741-8FBE-1C0BA08B1510}"/>
              </a:ext>
            </a:extLst>
          </p:cNvPr>
          <p:cNvSpPr txBox="1"/>
          <p:nvPr/>
        </p:nvSpPr>
        <p:spPr>
          <a:xfrm>
            <a:off x="4728255" y="2159184"/>
            <a:ext cx="21994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 u="sng" dirty="0" err="1">
                <a:solidFill>
                  <a:srgbClr val="0070C0"/>
                </a:solidFill>
              </a:rPr>
              <a:t>italians</a:t>
            </a:r>
            <a:r>
              <a:rPr lang="it-IT" sz="2000" dirty="0"/>
              <a:t> and </a:t>
            </a:r>
            <a:r>
              <a:rPr lang="it-IT" sz="2000" u="sng" dirty="0" err="1">
                <a:solidFill>
                  <a:schemeClr val="bg1">
                    <a:lumMod val="50000"/>
                  </a:schemeClr>
                </a:solidFill>
              </a:rPr>
              <a:t>foreign</a:t>
            </a:r>
            <a:endParaRPr lang="it-IT" sz="2000" u="sng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81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67562DD-1B92-1544-B27C-CC9FD8220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465" y="0"/>
            <a:ext cx="10515600" cy="1102902"/>
          </a:xfrm>
        </p:spPr>
        <p:txBody>
          <a:bodyPr>
            <a:normAutofit/>
          </a:bodyPr>
          <a:lstStyle/>
          <a:p>
            <a:r>
              <a:rPr lang="it-IT" sz="3600" b="1" dirty="0"/>
              <a:t>OCCUPAZIONE e DISOCCUPAZIONE DEGLI IMMIGRATI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2C56349-3585-5842-B9B0-E06454FFF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231" y="900861"/>
            <a:ext cx="10515600" cy="4351338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t-IT" sz="2000" b="1" dirty="0"/>
              <a:t>Persone occupate nella regione:     </a:t>
            </a:r>
            <a:r>
              <a:rPr lang="it-IT" sz="2000" dirty="0"/>
              <a:t>2.005.000            12,5% è straniero        </a:t>
            </a:r>
          </a:p>
          <a:p>
            <a:pPr lvl="0">
              <a:lnSpc>
                <a:spcPct val="150000"/>
              </a:lnSpc>
            </a:pPr>
            <a:r>
              <a:rPr lang="it-IT" sz="2000" dirty="0"/>
              <a:t>Ripresa </a:t>
            </a:r>
            <a:r>
              <a:rPr lang="it-IT" sz="2000" b="1" dirty="0"/>
              <a:t>tasso di occupazione:    </a:t>
            </a:r>
            <a:r>
              <a:rPr lang="it-IT" sz="2000" dirty="0"/>
              <a:t>59%; 2015            63,1% ; 2018</a:t>
            </a:r>
          </a:p>
          <a:p>
            <a:pPr lvl="0">
              <a:lnSpc>
                <a:spcPct val="150000"/>
              </a:lnSpc>
            </a:pPr>
            <a:r>
              <a:rPr lang="it-IT" sz="2000" b="1" dirty="0"/>
              <a:t>Differenza</a:t>
            </a:r>
            <a:r>
              <a:rPr lang="it-IT" sz="2000" dirty="0"/>
              <a:t> fra                                   :  :     -7,6 punti percentuali ( 2018)</a:t>
            </a:r>
          </a:p>
          <a:p>
            <a:pPr>
              <a:lnSpc>
                <a:spcPct val="150000"/>
              </a:lnSpc>
            </a:pPr>
            <a:r>
              <a:rPr lang="it-IT" sz="2000" dirty="0"/>
              <a:t>Diminuzione tasso </a:t>
            </a:r>
            <a:r>
              <a:rPr lang="it-IT" sz="2000" b="1" dirty="0"/>
              <a:t>di disoccupazione :  </a:t>
            </a:r>
            <a:r>
              <a:rPr lang="it-IT" sz="2000" dirty="0"/>
              <a:t>17,7%; 2014             12,5%;  2018</a:t>
            </a:r>
          </a:p>
          <a:p>
            <a:pPr lvl="0"/>
            <a:endParaRPr lang="it-IT" sz="2000" dirty="0"/>
          </a:p>
        </p:txBody>
      </p:sp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D74E0EF6-2E1E-A748-8CB9-7B9E835407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232" b="13429"/>
          <a:stretch/>
        </p:blipFill>
        <p:spPr>
          <a:xfrm>
            <a:off x="430465" y="3213994"/>
            <a:ext cx="5511799" cy="303364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F9E0F137-1C2A-B948-8803-C9356BB715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1" t="799" r="3156" b="10967"/>
          <a:stretch/>
        </p:blipFill>
        <p:spPr>
          <a:xfrm>
            <a:off x="6620280" y="3213994"/>
            <a:ext cx="5285443" cy="299870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6545828A-0263-7840-A077-0120E74C7E95}"/>
              </a:ext>
            </a:extLst>
          </p:cNvPr>
          <p:cNvSpPr txBox="1"/>
          <p:nvPr/>
        </p:nvSpPr>
        <p:spPr>
          <a:xfrm>
            <a:off x="1962231" y="6328562"/>
            <a:ext cx="23204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Trend dell’occupazione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6D42D9CD-2C98-494D-8ADA-803400CAF409}"/>
              </a:ext>
            </a:extLst>
          </p:cNvPr>
          <p:cNvSpPr txBox="1"/>
          <p:nvPr/>
        </p:nvSpPr>
        <p:spPr>
          <a:xfrm>
            <a:off x="7904136" y="6364681"/>
            <a:ext cx="271773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Trend della disoccupazione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="" xmlns:a16="http://schemas.microsoft.com/office/drawing/2014/main" id="{98D3D92A-A27B-BA4C-AC43-AB609C3810FC}"/>
              </a:ext>
            </a:extLst>
          </p:cNvPr>
          <p:cNvCxnSpPr/>
          <p:nvPr/>
        </p:nvCxnSpPr>
        <p:spPr>
          <a:xfrm>
            <a:off x="6667257" y="1784827"/>
            <a:ext cx="635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="" xmlns:a16="http://schemas.microsoft.com/office/drawing/2014/main" id="{1F164AF4-73E0-0045-87C0-7AA89E433827}"/>
              </a:ext>
            </a:extLst>
          </p:cNvPr>
          <p:cNvCxnSpPr/>
          <p:nvPr/>
        </p:nvCxnSpPr>
        <p:spPr>
          <a:xfrm>
            <a:off x="6984973" y="1224305"/>
            <a:ext cx="635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="" xmlns:a16="http://schemas.microsoft.com/office/drawing/2014/main" id="{A6F288F5-11FC-8B4E-909C-FCF8FCCE4083}"/>
              </a:ext>
            </a:extLst>
          </p:cNvPr>
          <p:cNvCxnSpPr/>
          <p:nvPr/>
        </p:nvCxnSpPr>
        <p:spPr>
          <a:xfrm>
            <a:off x="7620404" y="2947200"/>
            <a:ext cx="635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893ED81D-71D5-F741-8FBE-1C0BA08B1510}"/>
              </a:ext>
            </a:extLst>
          </p:cNvPr>
          <p:cNvSpPr txBox="1"/>
          <p:nvPr/>
        </p:nvSpPr>
        <p:spPr>
          <a:xfrm>
            <a:off x="3818113" y="2218555"/>
            <a:ext cx="200925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italiani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 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stranieri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65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474</Words>
  <Application>Microsoft Office PowerPoint</Application>
  <PresentationFormat>Widescreen</PresentationFormat>
  <Paragraphs>142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Office Theme</vt:lpstr>
      <vt:lpstr>MIGRATORY FLOWS  IN  EMILIA ROMAGNA  Group 2 - 4LSCA Burba, Piu, Pozzar e Roncarà</vt:lpstr>
      <vt:lpstr>DATA ON IMMIGRANTS</vt:lpstr>
      <vt:lpstr>DATI SUGLI IMMIGRANTI</vt:lpstr>
      <vt:lpstr>IMMIGRANTS’ COUNTRIES OF ORIGIN</vt:lpstr>
      <vt:lpstr>PAESI DI PROVENIENZA DEGLI IMMIGRATI</vt:lpstr>
      <vt:lpstr>REASONS FOR IMMIGRATION FLOWS</vt:lpstr>
      <vt:lpstr>MOTIVI DEI FLUSSI IMMIGRATORI</vt:lpstr>
      <vt:lpstr>EMPLOYMENT AND UNEMPLOYMENT OF IMMIGRANTS</vt:lpstr>
      <vt:lpstr>OCCUPAZIONE e DISOCCUPAZIONE DEGLI IMMIGRATI</vt:lpstr>
      <vt:lpstr>EMIGRATION FROM THE REGION</vt:lpstr>
      <vt:lpstr>EMIGRAZIONE DALLA REGIONE</vt:lpstr>
      <vt:lpstr>MIGRATORY FLOWS</vt:lpstr>
      <vt:lpstr>FLUSSI MIGRATORI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MIGRATORY PHENOMENA AND MUSEUMS IN   EMILIA ROMAGNA  4LSCA Burba, Piu, Pozzar e Roncarà</dc:title>
  <dc:creator>Pozzar Giulia</dc:creator>
  <cp:lastModifiedBy>Beltramini Marilena</cp:lastModifiedBy>
  <cp:revision>34</cp:revision>
  <dcterms:created xsi:type="dcterms:W3CDTF">2021-05-06T12:56:54Z</dcterms:created>
  <dcterms:modified xsi:type="dcterms:W3CDTF">2021-05-19T17:34:30Z</dcterms:modified>
</cp:coreProperties>
</file>