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1" r:id="rId8"/>
    <p:sldId id="263" r:id="rId9"/>
    <p:sldId id="264" r:id="rId10"/>
  </p:sldIdLst>
  <p:sldSz cx="12192000" cy="6858000"/>
  <p:notesSz cx="6858000" cy="9144000"/>
  <p:defaultTextStyle>
    <a:defPPr>
      <a:defRPr lang="it-I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281557C-039A-47AA-A29E-FF67657D5B8E}"/>
              </a:ext>
            </a:extLst>
          </p:cNvPr>
          <p:cNvSpPr>
            <a:spLocks noGrp="1"/>
          </p:cNvSpPr>
          <p:nvPr>
            <p:ph type="dt" sz="half" idx="10"/>
          </p:nvPr>
        </p:nvSpPr>
        <p:spPr/>
        <p:txBody>
          <a:bodyPr/>
          <a:lstStyle>
            <a:lvl1pPr>
              <a:defRPr/>
            </a:lvl1pPr>
          </a:lstStyle>
          <a:p>
            <a:pPr>
              <a:defRPr/>
            </a:pPr>
            <a:fld id="{3083E817-C55F-41ED-8C51-17E09D0A4D4B}" type="datetimeFigureOut">
              <a:rPr lang="it-IT"/>
              <a:pPr>
                <a:defRPr/>
              </a:pPr>
              <a:t>01/06/2021</a:t>
            </a:fld>
            <a:endParaRPr lang="it-IT" dirty="0"/>
          </a:p>
        </p:txBody>
      </p:sp>
      <p:sp>
        <p:nvSpPr>
          <p:cNvPr id="5" name="Segnaposto piè di pagina 4">
            <a:extLst>
              <a:ext uri="{FF2B5EF4-FFF2-40B4-BE49-F238E27FC236}">
                <a16:creationId xmlns:a16="http://schemas.microsoft.com/office/drawing/2014/main" id="{2057E744-766F-4169-8E18-C7350176AEB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9E84718-48CF-47AB-AC4D-6CAA7DAD9B54}"/>
              </a:ext>
            </a:extLst>
          </p:cNvPr>
          <p:cNvSpPr>
            <a:spLocks noGrp="1"/>
          </p:cNvSpPr>
          <p:nvPr>
            <p:ph type="sldNum" sz="quarter" idx="12"/>
          </p:nvPr>
        </p:nvSpPr>
        <p:spPr/>
        <p:txBody>
          <a:bodyPr/>
          <a:lstStyle>
            <a:lvl1pPr>
              <a:defRPr/>
            </a:lvl1pPr>
          </a:lstStyle>
          <a:p>
            <a:pPr>
              <a:defRPr/>
            </a:pPr>
            <a:fld id="{DEC02DDA-A55F-4559-88D6-956C94B82077}" type="slidenum">
              <a:rPr lang="it-IT"/>
              <a:pPr>
                <a:defRPr/>
              </a:pPr>
              <a:t>‹N›</a:t>
            </a:fld>
            <a:endParaRPr lang="it-IT" dirty="0"/>
          </a:p>
        </p:txBody>
      </p:sp>
    </p:spTree>
    <p:extLst>
      <p:ext uri="{BB962C8B-B14F-4D97-AF65-F5344CB8AC3E}">
        <p14:creationId xmlns:p14="http://schemas.microsoft.com/office/powerpoint/2010/main" val="220402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C67339-ADB5-4F16-B434-947FF08D43A8}"/>
              </a:ext>
            </a:extLst>
          </p:cNvPr>
          <p:cNvSpPr>
            <a:spLocks noGrp="1"/>
          </p:cNvSpPr>
          <p:nvPr>
            <p:ph type="dt" sz="half" idx="10"/>
          </p:nvPr>
        </p:nvSpPr>
        <p:spPr/>
        <p:txBody>
          <a:bodyPr/>
          <a:lstStyle>
            <a:lvl1pPr>
              <a:defRPr/>
            </a:lvl1pPr>
          </a:lstStyle>
          <a:p>
            <a:pPr>
              <a:defRPr/>
            </a:pPr>
            <a:fld id="{CB6964D3-865C-4DAB-9DA2-C09A11E1B105}" type="datetimeFigureOut">
              <a:rPr lang="it-IT"/>
              <a:pPr>
                <a:defRPr/>
              </a:pPr>
              <a:t>01/06/2021</a:t>
            </a:fld>
            <a:endParaRPr lang="it-IT" dirty="0"/>
          </a:p>
        </p:txBody>
      </p:sp>
      <p:sp>
        <p:nvSpPr>
          <p:cNvPr id="5" name="Segnaposto piè di pagina 4">
            <a:extLst>
              <a:ext uri="{FF2B5EF4-FFF2-40B4-BE49-F238E27FC236}">
                <a16:creationId xmlns:a16="http://schemas.microsoft.com/office/drawing/2014/main" id="{2BA6E602-9B32-4908-ADD0-2975BB1D693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79D178A-FEAF-4DD6-9FF5-F69B6F7AC673}"/>
              </a:ext>
            </a:extLst>
          </p:cNvPr>
          <p:cNvSpPr>
            <a:spLocks noGrp="1"/>
          </p:cNvSpPr>
          <p:nvPr>
            <p:ph type="sldNum" sz="quarter" idx="12"/>
          </p:nvPr>
        </p:nvSpPr>
        <p:spPr/>
        <p:txBody>
          <a:bodyPr/>
          <a:lstStyle>
            <a:lvl1pPr>
              <a:defRPr/>
            </a:lvl1pPr>
          </a:lstStyle>
          <a:p>
            <a:pPr>
              <a:defRPr/>
            </a:pPr>
            <a:fld id="{794E26C8-967E-492B-A609-A45EC607333F}" type="slidenum">
              <a:rPr lang="it-IT"/>
              <a:pPr>
                <a:defRPr/>
              </a:pPr>
              <a:t>‹N›</a:t>
            </a:fld>
            <a:endParaRPr lang="it-IT" dirty="0"/>
          </a:p>
        </p:txBody>
      </p:sp>
    </p:spTree>
    <p:extLst>
      <p:ext uri="{BB962C8B-B14F-4D97-AF65-F5344CB8AC3E}">
        <p14:creationId xmlns:p14="http://schemas.microsoft.com/office/powerpoint/2010/main" val="6670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3425DC-6F6F-47F4-B8EE-023FE359C1E7}"/>
              </a:ext>
            </a:extLst>
          </p:cNvPr>
          <p:cNvSpPr>
            <a:spLocks noGrp="1"/>
          </p:cNvSpPr>
          <p:nvPr>
            <p:ph type="dt" sz="half" idx="10"/>
          </p:nvPr>
        </p:nvSpPr>
        <p:spPr/>
        <p:txBody>
          <a:bodyPr/>
          <a:lstStyle>
            <a:lvl1pPr>
              <a:defRPr/>
            </a:lvl1pPr>
          </a:lstStyle>
          <a:p>
            <a:pPr>
              <a:defRPr/>
            </a:pPr>
            <a:fld id="{97FE1BFD-1A9C-442E-BFEC-0970878377E6}" type="datetimeFigureOut">
              <a:rPr lang="it-IT"/>
              <a:pPr>
                <a:defRPr/>
              </a:pPr>
              <a:t>01/06/2021</a:t>
            </a:fld>
            <a:endParaRPr lang="it-IT" dirty="0"/>
          </a:p>
        </p:txBody>
      </p:sp>
      <p:sp>
        <p:nvSpPr>
          <p:cNvPr id="5" name="Segnaposto piè di pagina 4">
            <a:extLst>
              <a:ext uri="{FF2B5EF4-FFF2-40B4-BE49-F238E27FC236}">
                <a16:creationId xmlns:a16="http://schemas.microsoft.com/office/drawing/2014/main" id="{1CB300EF-AF6D-41C6-8ED1-FE262C75F7D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5019CF34-DC1A-4035-A423-576FF861B635}"/>
              </a:ext>
            </a:extLst>
          </p:cNvPr>
          <p:cNvSpPr>
            <a:spLocks noGrp="1"/>
          </p:cNvSpPr>
          <p:nvPr>
            <p:ph type="sldNum" sz="quarter" idx="12"/>
          </p:nvPr>
        </p:nvSpPr>
        <p:spPr/>
        <p:txBody>
          <a:bodyPr/>
          <a:lstStyle>
            <a:lvl1pPr>
              <a:defRPr/>
            </a:lvl1pPr>
          </a:lstStyle>
          <a:p>
            <a:pPr>
              <a:defRPr/>
            </a:pPr>
            <a:fld id="{EE9477C8-3BC5-4629-AEA7-7199D0B7A42F}" type="slidenum">
              <a:rPr lang="it-IT"/>
              <a:pPr>
                <a:defRPr/>
              </a:pPr>
              <a:t>‹N›</a:t>
            </a:fld>
            <a:endParaRPr lang="it-IT" dirty="0"/>
          </a:p>
        </p:txBody>
      </p:sp>
    </p:spTree>
    <p:extLst>
      <p:ext uri="{BB962C8B-B14F-4D97-AF65-F5344CB8AC3E}">
        <p14:creationId xmlns:p14="http://schemas.microsoft.com/office/powerpoint/2010/main" val="278903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7CD60E3-9C95-495E-BC7F-DC774BC34E23}"/>
              </a:ext>
            </a:extLst>
          </p:cNvPr>
          <p:cNvSpPr>
            <a:spLocks noGrp="1"/>
          </p:cNvSpPr>
          <p:nvPr>
            <p:ph type="dt" sz="half" idx="10"/>
          </p:nvPr>
        </p:nvSpPr>
        <p:spPr/>
        <p:txBody>
          <a:bodyPr/>
          <a:lstStyle>
            <a:lvl1pPr>
              <a:defRPr/>
            </a:lvl1pPr>
          </a:lstStyle>
          <a:p>
            <a:pPr>
              <a:defRPr/>
            </a:pPr>
            <a:fld id="{670EFA03-9232-42AA-8F42-D6F0EF4037DA}" type="datetimeFigureOut">
              <a:rPr lang="it-IT"/>
              <a:pPr>
                <a:defRPr/>
              </a:pPr>
              <a:t>01/06/2021</a:t>
            </a:fld>
            <a:endParaRPr lang="it-IT" dirty="0"/>
          </a:p>
        </p:txBody>
      </p:sp>
      <p:sp>
        <p:nvSpPr>
          <p:cNvPr id="5" name="Segnaposto piè di pagina 4">
            <a:extLst>
              <a:ext uri="{FF2B5EF4-FFF2-40B4-BE49-F238E27FC236}">
                <a16:creationId xmlns:a16="http://schemas.microsoft.com/office/drawing/2014/main" id="{EB6E8A80-5B0D-4960-8973-4AE90853A38B}"/>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965B923-333F-4F4C-BD2F-79DAF80A3DD3}"/>
              </a:ext>
            </a:extLst>
          </p:cNvPr>
          <p:cNvSpPr>
            <a:spLocks noGrp="1"/>
          </p:cNvSpPr>
          <p:nvPr>
            <p:ph type="sldNum" sz="quarter" idx="12"/>
          </p:nvPr>
        </p:nvSpPr>
        <p:spPr/>
        <p:txBody>
          <a:bodyPr/>
          <a:lstStyle>
            <a:lvl1pPr>
              <a:defRPr/>
            </a:lvl1pPr>
          </a:lstStyle>
          <a:p>
            <a:pPr>
              <a:defRPr/>
            </a:pPr>
            <a:fld id="{8F69BF65-CA28-431B-B662-FC4F32528882}" type="slidenum">
              <a:rPr lang="it-IT"/>
              <a:pPr>
                <a:defRPr/>
              </a:pPr>
              <a:t>‹N›</a:t>
            </a:fld>
            <a:endParaRPr lang="it-IT" dirty="0"/>
          </a:p>
        </p:txBody>
      </p:sp>
    </p:spTree>
    <p:extLst>
      <p:ext uri="{BB962C8B-B14F-4D97-AF65-F5344CB8AC3E}">
        <p14:creationId xmlns:p14="http://schemas.microsoft.com/office/powerpoint/2010/main" val="363677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2BECCAB-EC3B-4CE0-A264-8C8777EBA243}"/>
              </a:ext>
            </a:extLst>
          </p:cNvPr>
          <p:cNvSpPr>
            <a:spLocks noGrp="1"/>
          </p:cNvSpPr>
          <p:nvPr>
            <p:ph type="dt" sz="half" idx="10"/>
          </p:nvPr>
        </p:nvSpPr>
        <p:spPr/>
        <p:txBody>
          <a:bodyPr/>
          <a:lstStyle>
            <a:lvl1pPr>
              <a:defRPr/>
            </a:lvl1pPr>
          </a:lstStyle>
          <a:p>
            <a:pPr>
              <a:defRPr/>
            </a:pPr>
            <a:fld id="{682C344B-EFBC-4BD7-90E9-9BA97EEECACF}" type="datetimeFigureOut">
              <a:rPr lang="it-IT"/>
              <a:pPr>
                <a:defRPr/>
              </a:pPr>
              <a:t>01/06/2021</a:t>
            </a:fld>
            <a:endParaRPr lang="it-IT" dirty="0"/>
          </a:p>
        </p:txBody>
      </p:sp>
      <p:sp>
        <p:nvSpPr>
          <p:cNvPr id="5" name="Segnaposto piè di pagina 4">
            <a:extLst>
              <a:ext uri="{FF2B5EF4-FFF2-40B4-BE49-F238E27FC236}">
                <a16:creationId xmlns:a16="http://schemas.microsoft.com/office/drawing/2014/main" id="{D1C82CDC-01F5-4F73-8727-C7B916D2F12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211377A4-F644-431C-A0A3-E40A027EEFBB}"/>
              </a:ext>
            </a:extLst>
          </p:cNvPr>
          <p:cNvSpPr>
            <a:spLocks noGrp="1"/>
          </p:cNvSpPr>
          <p:nvPr>
            <p:ph type="sldNum" sz="quarter" idx="12"/>
          </p:nvPr>
        </p:nvSpPr>
        <p:spPr/>
        <p:txBody>
          <a:bodyPr/>
          <a:lstStyle>
            <a:lvl1pPr>
              <a:defRPr/>
            </a:lvl1pPr>
          </a:lstStyle>
          <a:p>
            <a:pPr>
              <a:defRPr/>
            </a:pPr>
            <a:fld id="{5256217D-348C-4CA7-857A-701FDA642072}" type="slidenum">
              <a:rPr lang="it-IT"/>
              <a:pPr>
                <a:defRPr/>
              </a:pPr>
              <a:t>‹N›</a:t>
            </a:fld>
            <a:endParaRPr lang="it-IT" dirty="0"/>
          </a:p>
        </p:txBody>
      </p:sp>
    </p:spTree>
    <p:extLst>
      <p:ext uri="{BB962C8B-B14F-4D97-AF65-F5344CB8AC3E}">
        <p14:creationId xmlns:p14="http://schemas.microsoft.com/office/powerpoint/2010/main" val="174869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1AF12FB6-2466-45CE-97A9-5861360523F2}"/>
              </a:ext>
            </a:extLst>
          </p:cNvPr>
          <p:cNvSpPr>
            <a:spLocks noGrp="1"/>
          </p:cNvSpPr>
          <p:nvPr>
            <p:ph type="dt" sz="half" idx="10"/>
          </p:nvPr>
        </p:nvSpPr>
        <p:spPr/>
        <p:txBody>
          <a:bodyPr/>
          <a:lstStyle>
            <a:lvl1pPr>
              <a:defRPr/>
            </a:lvl1pPr>
          </a:lstStyle>
          <a:p>
            <a:pPr>
              <a:defRPr/>
            </a:pPr>
            <a:fld id="{6FA80115-777C-437D-8D04-AAACB6166B6B}" type="datetimeFigureOut">
              <a:rPr lang="it-IT"/>
              <a:pPr>
                <a:defRPr/>
              </a:pPr>
              <a:t>01/06/2021</a:t>
            </a:fld>
            <a:endParaRPr lang="it-IT" dirty="0"/>
          </a:p>
        </p:txBody>
      </p:sp>
      <p:sp>
        <p:nvSpPr>
          <p:cNvPr id="6" name="Segnaposto piè di pagina 4">
            <a:extLst>
              <a:ext uri="{FF2B5EF4-FFF2-40B4-BE49-F238E27FC236}">
                <a16:creationId xmlns:a16="http://schemas.microsoft.com/office/drawing/2014/main" id="{7B9DDDC2-ECC6-435D-B309-5B00D1A0B0D7}"/>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A696A02-694D-4A07-8F7E-6752CF029FB4}"/>
              </a:ext>
            </a:extLst>
          </p:cNvPr>
          <p:cNvSpPr>
            <a:spLocks noGrp="1"/>
          </p:cNvSpPr>
          <p:nvPr>
            <p:ph type="sldNum" sz="quarter" idx="12"/>
          </p:nvPr>
        </p:nvSpPr>
        <p:spPr/>
        <p:txBody>
          <a:bodyPr/>
          <a:lstStyle>
            <a:lvl1pPr>
              <a:defRPr/>
            </a:lvl1pPr>
          </a:lstStyle>
          <a:p>
            <a:pPr>
              <a:defRPr/>
            </a:pPr>
            <a:fld id="{B0497438-D246-4AD8-9F2B-3A5A30F8DD20}" type="slidenum">
              <a:rPr lang="it-IT"/>
              <a:pPr>
                <a:defRPr/>
              </a:pPr>
              <a:t>‹N›</a:t>
            </a:fld>
            <a:endParaRPr lang="it-IT" dirty="0"/>
          </a:p>
        </p:txBody>
      </p:sp>
    </p:spTree>
    <p:extLst>
      <p:ext uri="{BB962C8B-B14F-4D97-AF65-F5344CB8AC3E}">
        <p14:creationId xmlns:p14="http://schemas.microsoft.com/office/powerpoint/2010/main" val="16187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D4208466-81A1-41EB-AE1F-803DDE895C97}"/>
              </a:ext>
            </a:extLst>
          </p:cNvPr>
          <p:cNvSpPr>
            <a:spLocks noGrp="1"/>
          </p:cNvSpPr>
          <p:nvPr>
            <p:ph type="dt" sz="half" idx="10"/>
          </p:nvPr>
        </p:nvSpPr>
        <p:spPr/>
        <p:txBody>
          <a:bodyPr/>
          <a:lstStyle>
            <a:lvl1pPr>
              <a:defRPr/>
            </a:lvl1pPr>
          </a:lstStyle>
          <a:p>
            <a:pPr>
              <a:defRPr/>
            </a:pPr>
            <a:fld id="{F36C493C-D31A-4ED1-811C-347B5E449520}" type="datetimeFigureOut">
              <a:rPr lang="it-IT"/>
              <a:pPr>
                <a:defRPr/>
              </a:pPr>
              <a:t>01/06/2021</a:t>
            </a:fld>
            <a:endParaRPr lang="it-IT" dirty="0"/>
          </a:p>
        </p:txBody>
      </p:sp>
      <p:sp>
        <p:nvSpPr>
          <p:cNvPr id="8" name="Segnaposto piè di pagina 4">
            <a:extLst>
              <a:ext uri="{FF2B5EF4-FFF2-40B4-BE49-F238E27FC236}">
                <a16:creationId xmlns:a16="http://schemas.microsoft.com/office/drawing/2014/main" id="{E733658F-20DC-4B4A-A576-9B1B1C332D5E}"/>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C1CA8DD3-03D7-4723-A8F9-B736C78D7CAE}"/>
              </a:ext>
            </a:extLst>
          </p:cNvPr>
          <p:cNvSpPr>
            <a:spLocks noGrp="1"/>
          </p:cNvSpPr>
          <p:nvPr>
            <p:ph type="sldNum" sz="quarter" idx="12"/>
          </p:nvPr>
        </p:nvSpPr>
        <p:spPr/>
        <p:txBody>
          <a:bodyPr/>
          <a:lstStyle>
            <a:lvl1pPr>
              <a:defRPr/>
            </a:lvl1pPr>
          </a:lstStyle>
          <a:p>
            <a:pPr>
              <a:defRPr/>
            </a:pPr>
            <a:fld id="{48282E04-2A1F-40C1-9B35-931933C048F2}" type="slidenum">
              <a:rPr lang="it-IT"/>
              <a:pPr>
                <a:defRPr/>
              </a:pPr>
              <a:t>‹N›</a:t>
            </a:fld>
            <a:endParaRPr lang="it-IT" dirty="0"/>
          </a:p>
        </p:txBody>
      </p:sp>
    </p:spTree>
    <p:extLst>
      <p:ext uri="{BB962C8B-B14F-4D97-AF65-F5344CB8AC3E}">
        <p14:creationId xmlns:p14="http://schemas.microsoft.com/office/powerpoint/2010/main" val="409128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E2011475-043B-4D54-A61C-9F8594A6C632}"/>
              </a:ext>
            </a:extLst>
          </p:cNvPr>
          <p:cNvSpPr>
            <a:spLocks noGrp="1"/>
          </p:cNvSpPr>
          <p:nvPr>
            <p:ph type="dt" sz="half" idx="10"/>
          </p:nvPr>
        </p:nvSpPr>
        <p:spPr/>
        <p:txBody>
          <a:bodyPr/>
          <a:lstStyle>
            <a:lvl1pPr>
              <a:defRPr/>
            </a:lvl1pPr>
          </a:lstStyle>
          <a:p>
            <a:pPr>
              <a:defRPr/>
            </a:pPr>
            <a:fld id="{25A7E634-A8B2-49FC-9EB9-257281093E28}" type="datetimeFigureOut">
              <a:rPr lang="it-IT"/>
              <a:pPr>
                <a:defRPr/>
              </a:pPr>
              <a:t>01/06/2021</a:t>
            </a:fld>
            <a:endParaRPr lang="it-IT" dirty="0"/>
          </a:p>
        </p:txBody>
      </p:sp>
      <p:sp>
        <p:nvSpPr>
          <p:cNvPr id="4" name="Segnaposto piè di pagina 4">
            <a:extLst>
              <a:ext uri="{FF2B5EF4-FFF2-40B4-BE49-F238E27FC236}">
                <a16:creationId xmlns:a16="http://schemas.microsoft.com/office/drawing/2014/main" id="{131DBA0F-556A-45DC-BD57-EA78E33EDFB2}"/>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5DB2E7D0-9F4D-4E0A-91EB-C0AAA99EF8B6}"/>
              </a:ext>
            </a:extLst>
          </p:cNvPr>
          <p:cNvSpPr>
            <a:spLocks noGrp="1"/>
          </p:cNvSpPr>
          <p:nvPr>
            <p:ph type="sldNum" sz="quarter" idx="12"/>
          </p:nvPr>
        </p:nvSpPr>
        <p:spPr/>
        <p:txBody>
          <a:bodyPr/>
          <a:lstStyle>
            <a:lvl1pPr>
              <a:defRPr/>
            </a:lvl1pPr>
          </a:lstStyle>
          <a:p>
            <a:pPr>
              <a:defRPr/>
            </a:pPr>
            <a:fld id="{3553B3BC-536F-4C3F-A080-1DC4C8240B7D}" type="slidenum">
              <a:rPr lang="it-IT"/>
              <a:pPr>
                <a:defRPr/>
              </a:pPr>
              <a:t>‹N›</a:t>
            </a:fld>
            <a:endParaRPr lang="it-IT" dirty="0"/>
          </a:p>
        </p:txBody>
      </p:sp>
    </p:spTree>
    <p:extLst>
      <p:ext uri="{BB962C8B-B14F-4D97-AF65-F5344CB8AC3E}">
        <p14:creationId xmlns:p14="http://schemas.microsoft.com/office/powerpoint/2010/main" val="301788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0D4FB072-A83B-4D61-BEC9-DD514CCE92BE}"/>
              </a:ext>
            </a:extLst>
          </p:cNvPr>
          <p:cNvSpPr>
            <a:spLocks noGrp="1"/>
          </p:cNvSpPr>
          <p:nvPr>
            <p:ph type="dt" sz="half" idx="10"/>
          </p:nvPr>
        </p:nvSpPr>
        <p:spPr/>
        <p:txBody>
          <a:bodyPr/>
          <a:lstStyle>
            <a:lvl1pPr>
              <a:defRPr/>
            </a:lvl1pPr>
          </a:lstStyle>
          <a:p>
            <a:pPr>
              <a:defRPr/>
            </a:pPr>
            <a:fld id="{76E2E8A3-1964-4953-8A7D-F397687E0E18}" type="datetimeFigureOut">
              <a:rPr lang="it-IT"/>
              <a:pPr>
                <a:defRPr/>
              </a:pPr>
              <a:t>01/06/2021</a:t>
            </a:fld>
            <a:endParaRPr lang="it-IT" dirty="0"/>
          </a:p>
        </p:txBody>
      </p:sp>
      <p:sp>
        <p:nvSpPr>
          <p:cNvPr id="3" name="Segnaposto piè di pagina 4">
            <a:extLst>
              <a:ext uri="{FF2B5EF4-FFF2-40B4-BE49-F238E27FC236}">
                <a16:creationId xmlns:a16="http://schemas.microsoft.com/office/drawing/2014/main" id="{A3D199EF-6ECF-432E-8A84-34A40E3DBCC7}"/>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AC1C401E-A2FD-42C6-BB55-63FEB8909BE3}"/>
              </a:ext>
            </a:extLst>
          </p:cNvPr>
          <p:cNvSpPr>
            <a:spLocks noGrp="1"/>
          </p:cNvSpPr>
          <p:nvPr>
            <p:ph type="sldNum" sz="quarter" idx="12"/>
          </p:nvPr>
        </p:nvSpPr>
        <p:spPr/>
        <p:txBody>
          <a:bodyPr/>
          <a:lstStyle>
            <a:lvl1pPr>
              <a:defRPr/>
            </a:lvl1pPr>
          </a:lstStyle>
          <a:p>
            <a:pPr>
              <a:defRPr/>
            </a:pPr>
            <a:fld id="{0AFFFE59-7376-46BF-BCD6-0DCFF4871987}" type="slidenum">
              <a:rPr lang="it-IT"/>
              <a:pPr>
                <a:defRPr/>
              </a:pPr>
              <a:t>‹N›</a:t>
            </a:fld>
            <a:endParaRPr lang="it-IT" dirty="0"/>
          </a:p>
        </p:txBody>
      </p:sp>
    </p:spTree>
    <p:extLst>
      <p:ext uri="{BB962C8B-B14F-4D97-AF65-F5344CB8AC3E}">
        <p14:creationId xmlns:p14="http://schemas.microsoft.com/office/powerpoint/2010/main" val="302372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8319D108-211B-4EE4-94F0-E061270802C8}"/>
              </a:ext>
            </a:extLst>
          </p:cNvPr>
          <p:cNvSpPr>
            <a:spLocks noGrp="1"/>
          </p:cNvSpPr>
          <p:nvPr>
            <p:ph type="dt" sz="half" idx="10"/>
          </p:nvPr>
        </p:nvSpPr>
        <p:spPr/>
        <p:txBody>
          <a:bodyPr/>
          <a:lstStyle>
            <a:lvl1pPr>
              <a:defRPr/>
            </a:lvl1pPr>
          </a:lstStyle>
          <a:p>
            <a:pPr>
              <a:defRPr/>
            </a:pPr>
            <a:fld id="{2799EC18-9176-45DB-8A09-E4B46E8704BD}" type="datetimeFigureOut">
              <a:rPr lang="it-IT"/>
              <a:pPr>
                <a:defRPr/>
              </a:pPr>
              <a:t>01/06/2021</a:t>
            </a:fld>
            <a:endParaRPr lang="it-IT" dirty="0"/>
          </a:p>
        </p:txBody>
      </p:sp>
      <p:sp>
        <p:nvSpPr>
          <p:cNvPr id="6" name="Segnaposto piè di pagina 4">
            <a:extLst>
              <a:ext uri="{FF2B5EF4-FFF2-40B4-BE49-F238E27FC236}">
                <a16:creationId xmlns:a16="http://schemas.microsoft.com/office/drawing/2014/main" id="{BD277A46-F246-4949-BC08-D3090109694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FF564C9D-062A-4F72-BBC4-DE63442A58A4}"/>
              </a:ext>
            </a:extLst>
          </p:cNvPr>
          <p:cNvSpPr>
            <a:spLocks noGrp="1"/>
          </p:cNvSpPr>
          <p:nvPr>
            <p:ph type="sldNum" sz="quarter" idx="12"/>
          </p:nvPr>
        </p:nvSpPr>
        <p:spPr/>
        <p:txBody>
          <a:bodyPr/>
          <a:lstStyle>
            <a:lvl1pPr>
              <a:defRPr/>
            </a:lvl1pPr>
          </a:lstStyle>
          <a:p>
            <a:pPr>
              <a:defRPr/>
            </a:pPr>
            <a:fld id="{1B85DA2C-0C67-412B-8F68-D9656AFC0D59}" type="slidenum">
              <a:rPr lang="it-IT"/>
              <a:pPr>
                <a:defRPr/>
              </a:pPr>
              <a:t>‹N›</a:t>
            </a:fld>
            <a:endParaRPr lang="it-IT" dirty="0"/>
          </a:p>
        </p:txBody>
      </p:sp>
    </p:spTree>
    <p:extLst>
      <p:ext uri="{BB962C8B-B14F-4D97-AF65-F5344CB8AC3E}">
        <p14:creationId xmlns:p14="http://schemas.microsoft.com/office/powerpoint/2010/main" val="363471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8C23B99A-C85C-4F5A-AB82-17583B66B04B}"/>
              </a:ext>
            </a:extLst>
          </p:cNvPr>
          <p:cNvSpPr>
            <a:spLocks noGrp="1"/>
          </p:cNvSpPr>
          <p:nvPr>
            <p:ph type="dt" sz="half" idx="10"/>
          </p:nvPr>
        </p:nvSpPr>
        <p:spPr/>
        <p:txBody>
          <a:bodyPr/>
          <a:lstStyle>
            <a:lvl1pPr>
              <a:defRPr/>
            </a:lvl1pPr>
          </a:lstStyle>
          <a:p>
            <a:pPr>
              <a:defRPr/>
            </a:pPr>
            <a:fld id="{B57917F5-4314-45E3-AC78-B696A61A9867}" type="datetimeFigureOut">
              <a:rPr lang="it-IT"/>
              <a:pPr>
                <a:defRPr/>
              </a:pPr>
              <a:t>01/06/2021</a:t>
            </a:fld>
            <a:endParaRPr lang="it-IT" dirty="0"/>
          </a:p>
        </p:txBody>
      </p:sp>
      <p:sp>
        <p:nvSpPr>
          <p:cNvPr id="6" name="Segnaposto piè di pagina 4">
            <a:extLst>
              <a:ext uri="{FF2B5EF4-FFF2-40B4-BE49-F238E27FC236}">
                <a16:creationId xmlns:a16="http://schemas.microsoft.com/office/drawing/2014/main" id="{72DA71F6-3664-485B-98E2-520B9F5579CD}"/>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B36A7269-E56D-4BCB-9A41-BB97067F7A72}"/>
              </a:ext>
            </a:extLst>
          </p:cNvPr>
          <p:cNvSpPr>
            <a:spLocks noGrp="1"/>
          </p:cNvSpPr>
          <p:nvPr>
            <p:ph type="sldNum" sz="quarter" idx="12"/>
          </p:nvPr>
        </p:nvSpPr>
        <p:spPr/>
        <p:txBody>
          <a:bodyPr/>
          <a:lstStyle>
            <a:lvl1pPr>
              <a:defRPr/>
            </a:lvl1pPr>
          </a:lstStyle>
          <a:p>
            <a:pPr>
              <a:defRPr/>
            </a:pPr>
            <a:fld id="{41970D12-80D1-4AF4-A3E5-4C5FC74F29FC}" type="slidenum">
              <a:rPr lang="it-IT"/>
              <a:pPr>
                <a:defRPr/>
              </a:pPr>
              <a:t>‹N›</a:t>
            </a:fld>
            <a:endParaRPr lang="it-IT" dirty="0"/>
          </a:p>
        </p:txBody>
      </p:sp>
    </p:spTree>
    <p:extLst>
      <p:ext uri="{BB962C8B-B14F-4D97-AF65-F5344CB8AC3E}">
        <p14:creationId xmlns:p14="http://schemas.microsoft.com/office/powerpoint/2010/main" val="382613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96F88B67-663A-4801-85D5-9353F34778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1027" name="Segnaposto testo 2">
            <a:extLst>
              <a:ext uri="{FF2B5EF4-FFF2-40B4-BE49-F238E27FC236}">
                <a16:creationId xmlns:a16="http://schemas.microsoft.com/office/drawing/2014/main" id="{465DE787-1880-4139-83DA-4644BD44410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a:extLst>
              <a:ext uri="{FF2B5EF4-FFF2-40B4-BE49-F238E27FC236}">
                <a16:creationId xmlns:a16="http://schemas.microsoft.com/office/drawing/2014/main" id="{1CE7829D-A15E-49DF-94A3-DEDD0E0720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D3384A-620B-46B0-AF89-16E36B6503AB}" type="datetimeFigureOut">
              <a:rPr lang="it-IT"/>
              <a:pPr>
                <a:defRPr/>
              </a:pPr>
              <a:t>01/06/2021</a:t>
            </a:fld>
            <a:endParaRPr lang="it-IT" dirty="0"/>
          </a:p>
        </p:txBody>
      </p:sp>
      <p:sp>
        <p:nvSpPr>
          <p:cNvPr id="5" name="Segnaposto piè di pagina 4">
            <a:extLst>
              <a:ext uri="{FF2B5EF4-FFF2-40B4-BE49-F238E27FC236}">
                <a16:creationId xmlns:a16="http://schemas.microsoft.com/office/drawing/2014/main" id="{B307DAE5-B1E2-4E46-A8B1-DDDADCE5C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DE657A72-E025-456C-89BB-CEE959D2E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0B5F3F5-C2A3-4FD0-A45C-588A5EB8F7AF}"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un.org/en/about-us/universal-declaration-of-human-rights" TargetMode="External"/><Relationship Id="rId2" Type="http://schemas.openxmlformats.org/officeDocument/2006/relationships/hyperlink" Target="http://www.claiminghumanrights.org/udhr_article_23.html" TargetMode="External"/><Relationship Id="rId1" Type="http://schemas.openxmlformats.org/officeDocument/2006/relationships/slideLayout" Target="../slideLayouts/slideLayout2.xml"/><Relationship Id="rId4" Type="http://schemas.openxmlformats.org/officeDocument/2006/relationships/hyperlink" Target="https://www.createwebquest.com/debalex/human-rights-webquest-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a:extLst>
              <a:ext uri="{FF2B5EF4-FFF2-40B4-BE49-F238E27FC236}">
                <a16:creationId xmlns:a16="http://schemas.microsoft.com/office/drawing/2014/main" id="{959EB45F-80B7-4B51-8B76-4FD8D4224248}"/>
              </a:ext>
            </a:extLst>
          </p:cNvPr>
          <p:cNvSpPr>
            <a:spLocks noGrp="1" noChangeArrowheads="1"/>
          </p:cNvSpPr>
          <p:nvPr>
            <p:ph type="ctrTitle"/>
          </p:nvPr>
        </p:nvSpPr>
        <p:spPr>
          <a:xfrm>
            <a:off x="762000" y="409575"/>
            <a:ext cx="10877550" cy="5524500"/>
          </a:xfrm>
        </p:spPr>
        <p:txBody>
          <a:bodyPr/>
          <a:lstStyle/>
          <a:p>
            <a:pPr>
              <a:lnSpc>
                <a:spcPct val="200000"/>
              </a:lnSpc>
            </a:pPr>
            <a:r>
              <a:rPr lang="it-IT" altLang="en-US" b="1">
                <a:latin typeface="Segoe Print" panose="02000600000000000000" pitchFamily="2" charset="0"/>
              </a:rPr>
              <a:t>ARTICLE 23</a:t>
            </a:r>
            <a:r>
              <a:rPr lang="it-IT" altLang="en-US" sz="4000">
                <a:latin typeface="Segoe Print" panose="02000600000000000000" pitchFamily="2" charset="0"/>
              </a:rPr>
              <a:t> </a:t>
            </a:r>
            <a:br>
              <a:rPr lang="it-IT" altLang="en-US" sz="4000">
                <a:latin typeface="Segoe Print" panose="02000600000000000000" pitchFamily="2" charset="0"/>
              </a:rPr>
            </a:br>
            <a:r>
              <a:rPr lang="it-IT" altLang="en-US" sz="800">
                <a:latin typeface="Segoe Print" panose="02000600000000000000" pitchFamily="2" charset="0"/>
              </a:rPr>
              <a:t> </a:t>
            </a:r>
            <a:br>
              <a:rPr lang="it-IT" altLang="en-US" sz="4000">
                <a:latin typeface="Segoe Print" panose="02000600000000000000" pitchFamily="2" charset="0"/>
              </a:rPr>
            </a:br>
            <a:r>
              <a:rPr lang="it-IT" altLang="en-US" sz="4000">
                <a:latin typeface="Segoe Print" panose="02000600000000000000" pitchFamily="2" charset="0"/>
              </a:rPr>
              <a:t>GROUP 4: </a:t>
            </a:r>
            <a:br>
              <a:rPr lang="it-IT" altLang="en-US" sz="4000">
                <a:latin typeface="Segoe Print" panose="02000600000000000000" pitchFamily="2" charset="0"/>
              </a:rPr>
            </a:br>
            <a:r>
              <a:rPr lang="it-IT" altLang="en-US" sz="4000">
                <a:latin typeface="Segoe Print" panose="02000600000000000000" pitchFamily="2" charset="0"/>
              </a:rPr>
              <a:t>COSTANTINI SOFIA, DE ODORICO DAVIDE, MACOR ELISA E MIAN ELISA</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2">
            <a:extLst>
              <a:ext uri="{FF2B5EF4-FFF2-40B4-BE49-F238E27FC236}">
                <a16:creationId xmlns:a16="http://schemas.microsoft.com/office/drawing/2014/main" id="{834C8456-152B-4CF0-A1AB-90407A935DD6}"/>
              </a:ext>
            </a:extLst>
          </p:cNvPr>
          <p:cNvSpPr>
            <a:spLocks noGrp="1" noChangeArrowheads="1"/>
          </p:cNvSpPr>
          <p:nvPr>
            <p:ph sz="half" idx="1"/>
          </p:nvPr>
        </p:nvSpPr>
        <p:spPr>
          <a:xfrm>
            <a:off x="838200" y="161925"/>
            <a:ext cx="10668000" cy="733425"/>
          </a:xfrm>
        </p:spPr>
        <p:txBody>
          <a:bodyPr/>
          <a:lstStyle/>
          <a:p>
            <a:pPr marL="0" indent="0" algn="ctr">
              <a:buFont typeface="Arial" panose="020B0604020202020204" pitchFamily="34" charset="0"/>
              <a:buNone/>
            </a:pPr>
            <a:r>
              <a:rPr lang="it-IT" altLang="en-US" sz="4800" b="1" dirty="0"/>
              <a:t>ARTICLE 23</a:t>
            </a:r>
          </a:p>
        </p:txBody>
      </p:sp>
      <p:sp>
        <p:nvSpPr>
          <p:cNvPr id="3075" name="Segnaposto contenuto 3">
            <a:extLst>
              <a:ext uri="{FF2B5EF4-FFF2-40B4-BE49-F238E27FC236}">
                <a16:creationId xmlns:a16="http://schemas.microsoft.com/office/drawing/2014/main" id="{9088E132-2B47-4A6F-B016-C40C9B39D051}"/>
              </a:ext>
            </a:extLst>
          </p:cNvPr>
          <p:cNvSpPr>
            <a:spLocks noGrp="1" noChangeArrowheads="1"/>
          </p:cNvSpPr>
          <p:nvPr>
            <p:ph sz="half" idx="2"/>
          </p:nvPr>
        </p:nvSpPr>
        <p:spPr>
          <a:xfrm>
            <a:off x="6296025" y="966788"/>
            <a:ext cx="5467350" cy="5481637"/>
          </a:xfrm>
        </p:spPr>
        <p:txBody>
          <a:bodyPr/>
          <a:lstStyle/>
          <a:p>
            <a:pPr marL="0" indent="0" algn="ctr">
              <a:buFont typeface="Arial" panose="020B0604020202020204" pitchFamily="34" charset="0"/>
              <a:buNone/>
            </a:pPr>
            <a:r>
              <a:rPr lang="en-US" altLang="en-US" sz="2000"/>
              <a:t>Article 23 tells about human rights respected in the world place of work. </a:t>
            </a:r>
          </a:p>
          <a:p>
            <a:pPr marL="0" indent="0" algn="ctr">
              <a:buFont typeface="Arial" panose="020B0604020202020204" pitchFamily="34" charset="0"/>
              <a:buNone/>
            </a:pPr>
            <a:r>
              <a:rPr lang="en-US" altLang="en-US" sz="2000"/>
              <a:t>The General Assembly of the United Nations might have thought it necessary to include this article in the Declaration of Human Rights to guarantee the right to work to everyone and put an end to any form of discrimination and abuse that affected the world of work.</a:t>
            </a:r>
            <a:endParaRPr lang="it-IT" altLang="en-US" sz="2000"/>
          </a:p>
        </p:txBody>
      </p:sp>
      <p:sp>
        <p:nvSpPr>
          <p:cNvPr id="5" name="Rettangolo 4">
            <a:extLst>
              <a:ext uri="{FF2B5EF4-FFF2-40B4-BE49-F238E27FC236}">
                <a16:creationId xmlns:a16="http://schemas.microsoft.com/office/drawing/2014/main" id="{7ED06380-6B45-48FE-801C-B18D18E17881}"/>
              </a:ext>
            </a:extLst>
          </p:cNvPr>
          <p:cNvSpPr/>
          <p:nvPr/>
        </p:nvSpPr>
        <p:spPr>
          <a:xfrm>
            <a:off x="428625" y="966788"/>
            <a:ext cx="5591175" cy="54816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300" dirty="0">
                <a:solidFill>
                  <a:schemeClr val="tx1"/>
                </a:solidFill>
              </a:rPr>
              <a:t>1. Everyone has the right to work, to free choice of employment, to just and </a:t>
            </a:r>
            <a:r>
              <a:rPr lang="en-US" sz="2300" dirty="0" err="1">
                <a:solidFill>
                  <a:schemeClr val="tx1"/>
                </a:solidFill>
              </a:rPr>
              <a:t>favourable</a:t>
            </a:r>
            <a:r>
              <a:rPr lang="en-US" sz="2300" dirty="0">
                <a:solidFill>
                  <a:schemeClr val="tx1"/>
                </a:solidFill>
              </a:rPr>
              <a:t> conditions of work and to protection against unemployment.</a:t>
            </a:r>
          </a:p>
          <a:p>
            <a:pPr eaLnBrk="1" fontAlgn="auto" hangingPunct="1">
              <a:spcBef>
                <a:spcPts val="0"/>
              </a:spcBef>
              <a:spcAft>
                <a:spcPts val="0"/>
              </a:spcAft>
              <a:defRPr/>
            </a:pPr>
            <a:r>
              <a:rPr lang="en-US" sz="2300" dirty="0">
                <a:solidFill>
                  <a:schemeClr val="tx1"/>
                </a:solidFill>
              </a:rPr>
              <a:t>2. Everyone, without any discrimination, has the right to equal pay for equal work.</a:t>
            </a:r>
          </a:p>
          <a:p>
            <a:pPr eaLnBrk="1" fontAlgn="auto" hangingPunct="1">
              <a:spcBef>
                <a:spcPts val="0"/>
              </a:spcBef>
              <a:spcAft>
                <a:spcPts val="0"/>
              </a:spcAft>
              <a:defRPr/>
            </a:pPr>
            <a:r>
              <a:rPr lang="en-US" sz="2300" dirty="0">
                <a:solidFill>
                  <a:schemeClr val="tx1"/>
                </a:solidFill>
              </a:rPr>
              <a:t>3. Everyone who works has the right to just and </a:t>
            </a:r>
            <a:r>
              <a:rPr lang="en-US" sz="2300" dirty="0" err="1">
                <a:solidFill>
                  <a:schemeClr val="tx1"/>
                </a:solidFill>
              </a:rPr>
              <a:t>favourable</a:t>
            </a:r>
            <a:r>
              <a:rPr lang="en-US" sz="2300" dirty="0">
                <a:solidFill>
                  <a:schemeClr val="tx1"/>
                </a:solidFill>
              </a:rPr>
              <a:t> remuneration ensuring for himself and his family an existence worthy of human dignity, and supplemented, if necessary, by other means of social protection.</a:t>
            </a:r>
          </a:p>
          <a:p>
            <a:pPr eaLnBrk="1" fontAlgn="auto" hangingPunct="1">
              <a:spcBef>
                <a:spcPts val="0"/>
              </a:spcBef>
              <a:spcAft>
                <a:spcPts val="0"/>
              </a:spcAft>
              <a:defRPr/>
            </a:pPr>
            <a:r>
              <a:rPr lang="en-US" sz="2300" dirty="0">
                <a:solidFill>
                  <a:schemeClr val="tx1"/>
                </a:solidFill>
              </a:rPr>
              <a:t>4. Everyone has the right to form and to join trade unions for the protection of his interests.</a:t>
            </a:r>
            <a:endParaRPr lang="it-IT" sz="2300" dirty="0">
              <a:solidFill>
                <a:schemeClr val="tx1"/>
              </a:solidFill>
            </a:endParaRPr>
          </a:p>
        </p:txBody>
      </p:sp>
      <p:pic>
        <p:nvPicPr>
          <p:cNvPr id="6" name="Immagine 5">
            <a:extLst>
              <a:ext uri="{FF2B5EF4-FFF2-40B4-BE49-F238E27FC236}">
                <a16:creationId xmlns:a16="http://schemas.microsoft.com/office/drawing/2014/main" id="{66144406-5BC6-473B-942A-3D81D503B98A}"/>
              </a:ext>
            </a:extLst>
          </p:cNvPr>
          <p:cNvPicPr>
            <a:picLocks noChangeAspect="1"/>
          </p:cNvPicPr>
          <p:nvPr/>
        </p:nvPicPr>
        <p:blipFill>
          <a:blip r:embed="rId2"/>
          <a:stretch>
            <a:fillRect/>
          </a:stretch>
        </p:blipFill>
        <p:spPr>
          <a:xfrm>
            <a:off x="6441091" y="3514726"/>
            <a:ext cx="5330932" cy="29336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7DF0FEA2-8A3A-40DF-94EA-55C9B36E7B60}"/>
              </a:ext>
            </a:extLst>
          </p:cNvPr>
          <p:cNvSpPr>
            <a:spLocks noGrp="1" noChangeArrowheads="1"/>
          </p:cNvSpPr>
          <p:nvPr>
            <p:ph type="title"/>
          </p:nvPr>
        </p:nvSpPr>
        <p:spPr>
          <a:xfrm>
            <a:off x="838200" y="365125"/>
            <a:ext cx="11134725" cy="587375"/>
          </a:xfrm>
        </p:spPr>
        <p:txBody>
          <a:bodyPr/>
          <a:lstStyle/>
          <a:p>
            <a:pPr algn="ctr"/>
            <a:r>
              <a:rPr lang="it-IT" altLang="en-US" sz="4800" b="1" dirty="0"/>
              <a:t>FORMS OF VIOLATION</a:t>
            </a:r>
          </a:p>
        </p:txBody>
      </p:sp>
      <p:sp>
        <p:nvSpPr>
          <p:cNvPr id="9" name="Rettangolo 8">
            <a:extLst>
              <a:ext uri="{FF2B5EF4-FFF2-40B4-BE49-F238E27FC236}">
                <a16:creationId xmlns:a16="http://schemas.microsoft.com/office/drawing/2014/main" id="{540429B3-49A6-4A73-B0AF-3E4351769A5D}"/>
              </a:ext>
            </a:extLst>
          </p:cNvPr>
          <p:cNvSpPr/>
          <p:nvPr/>
        </p:nvSpPr>
        <p:spPr>
          <a:xfrm>
            <a:off x="374650" y="1019175"/>
            <a:ext cx="5800725" cy="26289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it-IT" sz="3600" b="1" dirty="0">
                <a:solidFill>
                  <a:schemeClr val="tx1"/>
                </a:solidFill>
              </a:rPr>
              <a:t>DISCRIMINATION</a:t>
            </a:r>
          </a:p>
          <a:p>
            <a:pPr algn="r" eaLnBrk="1" fontAlgn="auto" hangingPunct="1">
              <a:spcBef>
                <a:spcPts val="0"/>
              </a:spcBef>
              <a:spcAft>
                <a:spcPts val="0"/>
              </a:spcAft>
              <a:defRPr/>
            </a:pPr>
            <a:r>
              <a:rPr lang="it-IT" sz="2000" dirty="0">
                <a:solidFill>
                  <a:schemeClr val="tx1"/>
                </a:solidFill>
              </a:rPr>
              <a:t>(Sex, race, </a:t>
            </a:r>
            <a:r>
              <a:rPr lang="it-IT" sz="2000" dirty="0" err="1">
                <a:solidFill>
                  <a:schemeClr val="tx1"/>
                </a:solidFill>
              </a:rPr>
              <a:t>sexual</a:t>
            </a:r>
            <a:r>
              <a:rPr lang="it-IT" sz="2000" dirty="0">
                <a:solidFill>
                  <a:schemeClr val="tx1"/>
                </a:solidFill>
              </a:rPr>
              <a:t> </a:t>
            </a:r>
            <a:r>
              <a:rPr lang="it-IT" sz="2000" dirty="0" err="1">
                <a:solidFill>
                  <a:schemeClr val="tx1"/>
                </a:solidFill>
              </a:rPr>
              <a:t>orientation</a:t>
            </a:r>
            <a:r>
              <a:rPr lang="it-IT" sz="2000" dirty="0">
                <a:solidFill>
                  <a:schemeClr val="tx1"/>
                </a:solidFill>
              </a:rPr>
              <a:t>, </a:t>
            </a:r>
          </a:p>
          <a:p>
            <a:pPr algn="r" eaLnBrk="1" fontAlgn="auto" hangingPunct="1">
              <a:spcBef>
                <a:spcPts val="0"/>
              </a:spcBef>
              <a:spcAft>
                <a:spcPts val="0"/>
              </a:spcAft>
              <a:defRPr/>
            </a:pPr>
            <a:r>
              <a:rPr lang="it-IT" sz="2000" dirty="0">
                <a:solidFill>
                  <a:schemeClr val="tx1"/>
                </a:solidFill>
              </a:rPr>
              <a:t>gender </a:t>
            </a:r>
            <a:r>
              <a:rPr lang="it-IT" sz="2000" dirty="0" err="1">
                <a:solidFill>
                  <a:schemeClr val="tx1"/>
                </a:solidFill>
              </a:rPr>
              <a:t>identity</a:t>
            </a:r>
            <a:r>
              <a:rPr lang="it-IT" sz="2000" dirty="0">
                <a:solidFill>
                  <a:schemeClr val="tx1"/>
                </a:solidFill>
              </a:rPr>
              <a:t>)</a:t>
            </a:r>
          </a:p>
        </p:txBody>
      </p:sp>
      <p:pic>
        <p:nvPicPr>
          <p:cNvPr id="4100" name="Immagine 9">
            <a:extLst>
              <a:ext uri="{FF2B5EF4-FFF2-40B4-BE49-F238E27FC236}">
                <a16:creationId xmlns:a16="http://schemas.microsoft.com/office/drawing/2014/main" id="{B9E97B8C-2BC2-4BE7-ADAB-1C8C0A24F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362075"/>
            <a:ext cx="231933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a:extLst>
              <a:ext uri="{FF2B5EF4-FFF2-40B4-BE49-F238E27FC236}">
                <a16:creationId xmlns:a16="http://schemas.microsoft.com/office/drawing/2014/main" id="{6E5325C1-9937-4C90-B77B-499A8974808F}"/>
              </a:ext>
            </a:extLst>
          </p:cNvPr>
          <p:cNvSpPr/>
          <p:nvPr/>
        </p:nvSpPr>
        <p:spPr>
          <a:xfrm>
            <a:off x="374650" y="3863975"/>
            <a:ext cx="5800725" cy="26289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it-IT" sz="3600" b="1" dirty="0">
                <a:solidFill>
                  <a:schemeClr val="tx1"/>
                </a:solidFill>
              </a:rPr>
              <a:t>EXPLOITATION	 </a:t>
            </a:r>
          </a:p>
          <a:p>
            <a:pPr algn="r" eaLnBrk="1" fontAlgn="auto" hangingPunct="1">
              <a:spcBef>
                <a:spcPts val="0"/>
              </a:spcBef>
              <a:spcAft>
                <a:spcPts val="0"/>
              </a:spcAft>
              <a:defRPr/>
            </a:pPr>
            <a:r>
              <a:rPr lang="it-IT" sz="3600" b="1" dirty="0">
                <a:solidFill>
                  <a:schemeClr val="tx1"/>
                </a:solidFill>
              </a:rPr>
              <a:t>		OF LABOUR</a:t>
            </a:r>
          </a:p>
          <a:p>
            <a:pPr algn="r" eaLnBrk="1" fontAlgn="auto" hangingPunct="1">
              <a:spcBef>
                <a:spcPts val="0"/>
              </a:spcBef>
              <a:spcAft>
                <a:spcPts val="0"/>
              </a:spcAft>
              <a:defRPr/>
            </a:pPr>
            <a:r>
              <a:rPr lang="en-US" sz="2000" dirty="0">
                <a:solidFill>
                  <a:schemeClr val="tx1"/>
                </a:solidFill>
              </a:rPr>
              <a:t>(Low freedom of choice, low </a:t>
            </a:r>
          </a:p>
          <a:p>
            <a:pPr algn="r" eaLnBrk="1" fontAlgn="auto" hangingPunct="1">
              <a:spcBef>
                <a:spcPts val="0"/>
              </a:spcBef>
              <a:spcAft>
                <a:spcPts val="0"/>
              </a:spcAft>
              <a:defRPr/>
            </a:pPr>
            <a:r>
              <a:rPr lang="en-US" sz="2000" dirty="0">
                <a:solidFill>
                  <a:schemeClr val="tx1"/>
                </a:solidFill>
              </a:rPr>
              <a:t>wage workers)</a:t>
            </a:r>
            <a:endParaRPr lang="it-IT" sz="2000" dirty="0">
              <a:solidFill>
                <a:schemeClr val="tx1"/>
              </a:solidFill>
            </a:endParaRPr>
          </a:p>
        </p:txBody>
      </p:sp>
      <p:pic>
        <p:nvPicPr>
          <p:cNvPr id="4102" name="Immagine 15">
            <a:extLst>
              <a:ext uri="{FF2B5EF4-FFF2-40B4-BE49-F238E27FC236}">
                <a16:creationId xmlns:a16="http://schemas.microsoft.com/office/drawing/2014/main" id="{CB85E4C1-AE4A-4EC4-81A7-3D1BB22EC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181475"/>
            <a:ext cx="22288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tangolo 16">
            <a:extLst>
              <a:ext uri="{FF2B5EF4-FFF2-40B4-BE49-F238E27FC236}">
                <a16:creationId xmlns:a16="http://schemas.microsoft.com/office/drawing/2014/main" id="{3289F0F2-E33C-4D8D-9B83-3BE173514080}"/>
              </a:ext>
            </a:extLst>
          </p:cNvPr>
          <p:cNvSpPr/>
          <p:nvPr/>
        </p:nvSpPr>
        <p:spPr>
          <a:xfrm>
            <a:off x="6405563" y="1019175"/>
            <a:ext cx="5567362" cy="26289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it-IT" sz="3600" b="1" dirty="0">
                <a:solidFill>
                  <a:schemeClr val="tx1"/>
                </a:solidFill>
              </a:rPr>
              <a:t>CHILD </a:t>
            </a:r>
          </a:p>
          <a:p>
            <a:pPr algn="r" eaLnBrk="1" fontAlgn="auto" hangingPunct="1">
              <a:spcBef>
                <a:spcPts val="0"/>
              </a:spcBef>
              <a:spcAft>
                <a:spcPts val="0"/>
              </a:spcAft>
              <a:defRPr/>
            </a:pPr>
            <a:r>
              <a:rPr lang="it-IT" sz="3600" b="1" dirty="0">
                <a:solidFill>
                  <a:schemeClr val="tx1"/>
                </a:solidFill>
              </a:rPr>
              <a:t>LABOUR</a:t>
            </a:r>
          </a:p>
          <a:p>
            <a:pPr algn="r" eaLnBrk="1" fontAlgn="auto" hangingPunct="1">
              <a:spcBef>
                <a:spcPts val="0"/>
              </a:spcBef>
              <a:spcAft>
                <a:spcPts val="0"/>
              </a:spcAft>
              <a:defRPr/>
            </a:pPr>
            <a:r>
              <a:rPr lang="it-IT" sz="2000" dirty="0">
                <a:solidFill>
                  <a:schemeClr val="tx1"/>
                </a:solidFill>
              </a:rPr>
              <a:t>(Coltan </a:t>
            </a:r>
            <a:r>
              <a:rPr lang="it-IT" sz="2000" dirty="0" err="1">
                <a:solidFill>
                  <a:schemeClr val="tx1"/>
                </a:solidFill>
              </a:rPr>
              <a:t>mines</a:t>
            </a:r>
            <a:r>
              <a:rPr lang="it-IT" sz="2000" dirty="0">
                <a:solidFill>
                  <a:schemeClr val="tx1"/>
                </a:solidFill>
              </a:rPr>
              <a:t>)</a:t>
            </a:r>
          </a:p>
        </p:txBody>
      </p:sp>
      <p:sp>
        <p:nvSpPr>
          <p:cNvPr id="18" name="Rettangolo 17">
            <a:extLst>
              <a:ext uri="{FF2B5EF4-FFF2-40B4-BE49-F238E27FC236}">
                <a16:creationId xmlns:a16="http://schemas.microsoft.com/office/drawing/2014/main" id="{2D69952D-6739-4A93-BBBA-CE61861585FC}"/>
              </a:ext>
            </a:extLst>
          </p:cNvPr>
          <p:cNvSpPr/>
          <p:nvPr/>
        </p:nvSpPr>
        <p:spPr>
          <a:xfrm>
            <a:off x="6400800" y="3863975"/>
            <a:ext cx="5572125" cy="26289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it-IT" sz="3600" b="1" dirty="0">
                <a:solidFill>
                  <a:schemeClr val="tx1"/>
                </a:solidFill>
              </a:rPr>
              <a:t>HAZARDS </a:t>
            </a:r>
          </a:p>
          <a:p>
            <a:pPr algn="r" eaLnBrk="1" fontAlgn="auto" hangingPunct="1">
              <a:spcBef>
                <a:spcPts val="0"/>
              </a:spcBef>
              <a:spcAft>
                <a:spcPts val="0"/>
              </a:spcAft>
              <a:defRPr/>
            </a:pPr>
            <a:r>
              <a:rPr lang="it-IT" sz="3600" b="1" dirty="0">
                <a:solidFill>
                  <a:schemeClr val="tx1"/>
                </a:solidFill>
              </a:rPr>
              <a:t>IN THE </a:t>
            </a:r>
          </a:p>
          <a:p>
            <a:pPr algn="r" eaLnBrk="1" fontAlgn="auto" hangingPunct="1">
              <a:spcBef>
                <a:spcPts val="0"/>
              </a:spcBef>
              <a:spcAft>
                <a:spcPts val="0"/>
              </a:spcAft>
              <a:defRPr/>
            </a:pPr>
            <a:r>
              <a:rPr lang="it-IT" sz="3600" b="1" dirty="0">
                <a:solidFill>
                  <a:schemeClr val="tx1"/>
                </a:solidFill>
              </a:rPr>
              <a:t>WORKPLACE</a:t>
            </a:r>
          </a:p>
          <a:p>
            <a:pPr algn="r" eaLnBrk="1" fontAlgn="auto" hangingPunct="1">
              <a:spcBef>
                <a:spcPts val="0"/>
              </a:spcBef>
              <a:spcAft>
                <a:spcPts val="0"/>
              </a:spcAft>
              <a:defRPr/>
            </a:pPr>
            <a:r>
              <a:rPr lang="it-IT" sz="2000" dirty="0">
                <a:solidFill>
                  <a:schemeClr val="tx1"/>
                </a:solidFill>
              </a:rPr>
              <a:t>(</a:t>
            </a:r>
            <a:r>
              <a:rPr lang="it-IT" sz="2000" dirty="0" err="1">
                <a:solidFill>
                  <a:schemeClr val="tx1"/>
                </a:solidFill>
              </a:rPr>
              <a:t>Safety</a:t>
            </a:r>
            <a:r>
              <a:rPr lang="it-IT" sz="2000" dirty="0">
                <a:solidFill>
                  <a:schemeClr val="tx1"/>
                </a:solidFill>
              </a:rPr>
              <a:t> </a:t>
            </a:r>
            <a:r>
              <a:rPr lang="it-IT" sz="2000" dirty="0" err="1">
                <a:solidFill>
                  <a:schemeClr val="tx1"/>
                </a:solidFill>
              </a:rPr>
              <a:t>issues</a:t>
            </a:r>
            <a:r>
              <a:rPr lang="it-IT" sz="2000" dirty="0">
                <a:solidFill>
                  <a:schemeClr val="tx1"/>
                </a:solidFill>
              </a:rPr>
              <a:t>: </a:t>
            </a:r>
          </a:p>
          <a:p>
            <a:pPr algn="r" eaLnBrk="1" fontAlgn="auto" hangingPunct="1">
              <a:spcBef>
                <a:spcPts val="0"/>
              </a:spcBef>
              <a:spcAft>
                <a:spcPts val="0"/>
              </a:spcAft>
              <a:defRPr/>
            </a:pPr>
            <a:r>
              <a:rPr lang="it-IT" sz="2000" dirty="0" err="1">
                <a:solidFill>
                  <a:schemeClr val="tx1"/>
                </a:solidFill>
              </a:rPr>
              <a:t>biological</a:t>
            </a:r>
            <a:r>
              <a:rPr lang="it-IT" sz="2000" dirty="0">
                <a:solidFill>
                  <a:schemeClr val="tx1"/>
                </a:solidFill>
              </a:rPr>
              <a:t>, </a:t>
            </a:r>
            <a:r>
              <a:rPr lang="it-IT" sz="2000" dirty="0" err="1">
                <a:solidFill>
                  <a:schemeClr val="tx1"/>
                </a:solidFill>
              </a:rPr>
              <a:t>chemical</a:t>
            </a:r>
            <a:r>
              <a:rPr lang="it-IT" sz="2000" dirty="0">
                <a:solidFill>
                  <a:schemeClr val="tx1"/>
                </a:solidFill>
              </a:rPr>
              <a:t>...)</a:t>
            </a:r>
          </a:p>
        </p:txBody>
      </p:sp>
      <p:pic>
        <p:nvPicPr>
          <p:cNvPr id="4105" name="Immagine 2">
            <a:extLst>
              <a:ext uri="{FF2B5EF4-FFF2-40B4-BE49-F238E27FC236}">
                <a16:creationId xmlns:a16="http://schemas.microsoft.com/office/drawing/2014/main" id="{41B7252A-ADD9-4859-B307-A235EB073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063" y="4181475"/>
            <a:ext cx="2903537"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Immagine 4">
            <a:extLst>
              <a:ext uri="{FF2B5EF4-FFF2-40B4-BE49-F238E27FC236}">
                <a16:creationId xmlns:a16="http://schemas.microsoft.com/office/drawing/2014/main" id="{68D28B5E-B6F9-415D-840E-627E0AFC6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063" y="1270000"/>
            <a:ext cx="302736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descr="&quot;&quot;">
            <a:extLst>
              <a:ext uri="{FF2B5EF4-FFF2-40B4-BE49-F238E27FC236}">
                <a16:creationId xmlns:a16="http://schemas.microsoft.com/office/drawing/2014/main" id="{A04D6F4C-4B8B-4E03-8234-279DC41E3349}"/>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123" name="Segnaposto contenuto 6" descr="Immagine che contiene persone&#10;&#10;Descrizione generata automaticamente">
            <a:extLst>
              <a:ext uri="{FF2B5EF4-FFF2-40B4-BE49-F238E27FC236}">
                <a16:creationId xmlns:a16="http://schemas.microsoft.com/office/drawing/2014/main" id="{D23684B7-2DD6-497B-811B-0F6D303CFC2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75100" y="4324350"/>
            <a:ext cx="3276600" cy="2184400"/>
          </a:xfrm>
        </p:spPr>
      </p:pic>
      <p:pic>
        <p:nvPicPr>
          <p:cNvPr id="5124" name="Segnaposto contenuto 5">
            <a:extLst>
              <a:ext uri="{FF2B5EF4-FFF2-40B4-BE49-F238E27FC236}">
                <a16:creationId xmlns:a16="http://schemas.microsoft.com/office/drawing/2014/main" id="{03886297-E971-48AE-A6BF-72B3AF9741B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72363" y="963613"/>
            <a:ext cx="4232275" cy="5519737"/>
          </a:xfrm>
        </p:spPr>
      </p:pic>
      <p:sp>
        <p:nvSpPr>
          <p:cNvPr id="2" name="Titolo 1">
            <a:extLst>
              <a:ext uri="{FF2B5EF4-FFF2-40B4-BE49-F238E27FC236}">
                <a16:creationId xmlns:a16="http://schemas.microsoft.com/office/drawing/2014/main" id="{5F3EE4F1-BFB3-4EA4-9D72-7748DFFC8E6D}"/>
              </a:ext>
            </a:extLst>
          </p:cNvPr>
          <p:cNvSpPr>
            <a:spLocks noGrp="1"/>
          </p:cNvSpPr>
          <p:nvPr>
            <p:ph type="title"/>
          </p:nvPr>
        </p:nvSpPr>
        <p:spPr>
          <a:xfrm>
            <a:off x="838200" y="184150"/>
            <a:ext cx="10515600" cy="693738"/>
          </a:xfrm>
        </p:spPr>
        <p:txBody>
          <a:bodyPr rtlCol="0">
            <a:normAutofit fontScale="90000"/>
          </a:bodyPr>
          <a:lstStyle/>
          <a:p>
            <a:pPr algn="ctr" fontAlgn="auto">
              <a:spcAft>
                <a:spcPts val="0"/>
              </a:spcAft>
              <a:defRPr/>
            </a:pPr>
            <a:r>
              <a:rPr lang="en-US" sz="5200" b="1" dirty="0"/>
              <a:t>CASES</a:t>
            </a:r>
          </a:p>
        </p:txBody>
      </p:sp>
      <p:sp>
        <p:nvSpPr>
          <p:cNvPr id="5126" name="CasellaDiTesto 7">
            <a:extLst>
              <a:ext uri="{FF2B5EF4-FFF2-40B4-BE49-F238E27FC236}">
                <a16:creationId xmlns:a16="http://schemas.microsoft.com/office/drawing/2014/main" id="{7DE4A33C-6F34-4E28-B86D-AFC9EF8E1A76}"/>
              </a:ext>
            </a:extLst>
          </p:cNvPr>
          <p:cNvSpPr txBox="1">
            <a:spLocks noChangeArrowheads="1"/>
          </p:cNvSpPr>
          <p:nvPr/>
        </p:nvSpPr>
        <p:spPr bwMode="auto">
          <a:xfrm>
            <a:off x="371475" y="722313"/>
            <a:ext cx="6696075"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t>A recent report established that LGBTQ+ workers in the United States had seen high rates of discrimination and harassment in the workplace, including the loss of jobs, slurs, threats, and physical violence. </a:t>
            </a:r>
          </a:p>
          <a:p>
            <a:pPr eaLnBrk="1" hangingPunct="1"/>
            <a:r>
              <a:rPr lang="en-US" altLang="en-US" sz="1600" dirty="0"/>
              <a:t>In general, the report said, homosexual men tended to earn less than heterosexual men, and bisexuals tended to earn less than gay or straight people.</a:t>
            </a:r>
          </a:p>
          <a:p>
            <a:pPr eaLnBrk="1" hangingPunct="1"/>
            <a:r>
              <a:rPr lang="en-US" altLang="en-US" sz="1600" dirty="0"/>
              <a:t>Other studies of earnings of transgender individuals have consistently reported lower income, high rates of discrimination and harassment, and high rates of unemployment.</a:t>
            </a:r>
          </a:p>
          <a:p>
            <a:pPr eaLnBrk="1" hangingPunct="1"/>
            <a:r>
              <a:rPr lang="en-US" altLang="en-US" sz="1600" dirty="0"/>
              <a:t>When the mentioned studies were conducted, LGBTQ+ people had no protections</a:t>
            </a:r>
            <a:r>
              <a:rPr lang="it-IT" altLang="en-US" sz="1600" dirty="0"/>
              <a:t> </a:t>
            </a:r>
            <a:r>
              <a:rPr lang="en-US" altLang="en-US" sz="1600" dirty="0"/>
              <a:t>against employment discrimination due to sexual orientation and gender identity</a:t>
            </a:r>
            <a:r>
              <a:rPr lang="it-IT" altLang="en-US" sz="1600" dirty="0"/>
              <a:t>, </a:t>
            </a:r>
            <a:r>
              <a:rPr lang="it-IT" altLang="en-US" sz="1600" dirty="0" err="1"/>
              <a:t>many</a:t>
            </a:r>
            <a:r>
              <a:rPr lang="it-IT" altLang="en-US" sz="1600" dirty="0"/>
              <a:t> of </a:t>
            </a:r>
            <a:r>
              <a:rPr lang="it-IT" altLang="en-US" sz="1600" dirty="0" err="1"/>
              <a:t>which</a:t>
            </a:r>
            <a:r>
              <a:rPr lang="it-IT" altLang="en-US" sz="1600"/>
              <a:t> </a:t>
            </a:r>
            <a:r>
              <a:rPr lang="en-US" altLang="en-US" sz="1600"/>
              <a:t>had </a:t>
            </a:r>
            <a:r>
              <a:rPr lang="en-US" altLang="en-US" sz="1600" dirty="0"/>
              <a:t>mostly fallen through legislative gaps in civil rights protections.</a:t>
            </a:r>
          </a:p>
          <a:p>
            <a:pPr eaLnBrk="1" hangingPunct="1"/>
            <a:endParaRPr lang="en-US" altLang="en-US" sz="1600" dirty="0"/>
          </a:p>
          <a:p>
            <a:pPr eaLnBrk="1" hangingPunct="1"/>
            <a:r>
              <a:rPr lang="en-US" altLang="en-US" sz="1600" dirty="0"/>
              <a:t>- Obama administration;</a:t>
            </a:r>
          </a:p>
          <a:p>
            <a:pPr eaLnBrk="1" hangingPunct="1"/>
            <a:r>
              <a:rPr lang="en-US" altLang="en-US" sz="1600" dirty="0"/>
              <a:t>- Trump administration;</a:t>
            </a:r>
          </a:p>
          <a:p>
            <a:pPr eaLnBrk="1" hangingPunct="1"/>
            <a:r>
              <a:rPr lang="en-US" altLang="en-US" sz="1600" dirty="0"/>
              <a:t>- Biden administration.</a:t>
            </a:r>
          </a:p>
          <a:p>
            <a:pPr eaLnBrk="1" hangingPunct="1"/>
            <a:endParaRPr lang="en-US" altLang="en-US" sz="1600" dirty="0"/>
          </a:p>
          <a:p>
            <a:pPr eaLnBrk="1" hangingPunct="1"/>
            <a:r>
              <a:rPr lang="en-US" altLang="en-US" sz="1600" dirty="0"/>
              <a:t>Everyone has to acknowledge the </a:t>
            </a:r>
          </a:p>
          <a:p>
            <a:pPr eaLnBrk="1" hangingPunct="1"/>
            <a:r>
              <a:rPr lang="en-US" altLang="en-US" sz="1600" dirty="0"/>
              <a:t>importance of Supreme Court rulings and </a:t>
            </a:r>
          </a:p>
          <a:p>
            <a:pPr eaLnBrk="1" hangingPunct="1"/>
            <a:r>
              <a:rPr lang="en-US" altLang="en-US" sz="1600" dirty="0"/>
              <a:t>federal laws when it comes to protections </a:t>
            </a:r>
          </a:p>
          <a:p>
            <a:pPr eaLnBrk="1" hangingPunct="1"/>
            <a:r>
              <a:rPr lang="en-US" altLang="en-US" sz="1600" dirty="0"/>
              <a:t>for LGBTQ+ people, in order to ensure </a:t>
            </a:r>
          </a:p>
          <a:p>
            <a:pPr eaLnBrk="1" hangingPunct="1"/>
            <a:r>
              <a:rPr lang="en-US" altLang="en-US" sz="1600" dirty="0"/>
              <a:t>respect and equality.</a:t>
            </a:r>
            <a:endParaRPr lang="it-IT" altLang="en-US" sz="1600"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a:extLst>
              <a:ext uri="{FF2B5EF4-FFF2-40B4-BE49-F238E27FC236}">
                <a16:creationId xmlns:a16="http://schemas.microsoft.com/office/drawing/2014/main" id="{6B45FF3C-481F-4734-823F-BB4810098BB1}"/>
              </a:ext>
            </a:extLst>
          </p:cNvPr>
          <p:cNvSpPr>
            <a:spLocks noGrp="1" noChangeArrowheads="1"/>
          </p:cNvSpPr>
          <p:nvPr>
            <p:ph type="title"/>
          </p:nvPr>
        </p:nvSpPr>
        <p:spPr>
          <a:xfrm>
            <a:off x="838200" y="365125"/>
            <a:ext cx="10515600" cy="835025"/>
          </a:xfrm>
        </p:spPr>
        <p:txBody>
          <a:bodyPr/>
          <a:lstStyle/>
          <a:p>
            <a:pPr algn="ctr"/>
            <a:r>
              <a:rPr lang="it-IT" altLang="en-US" sz="4800" b="1"/>
              <a:t>WHAT ONE CAN DO</a:t>
            </a:r>
            <a:endParaRPr lang="it-IT" altLang="en-US" sz="4800" b="1" dirty="0"/>
          </a:p>
        </p:txBody>
      </p:sp>
      <p:sp>
        <p:nvSpPr>
          <p:cNvPr id="6147" name="Segnaposto contenuto 2">
            <a:extLst>
              <a:ext uri="{FF2B5EF4-FFF2-40B4-BE49-F238E27FC236}">
                <a16:creationId xmlns:a16="http://schemas.microsoft.com/office/drawing/2014/main" id="{F33ED975-AFA6-4145-A146-52C6B4AD5AD0}"/>
              </a:ext>
            </a:extLst>
          </p:cNvPr>
          <p:cNvSpPr>
            <a:spLocks noGrp="1" noChangeArrowheads="1"/>
          </p:cNvSpPr>
          <p:nvPr>
            <p:ph sz="half" idx="1"/>
          </p:nvPr>
        </p:nvSpPr>
        <p:spPr>
          <a:xfrm>
            <a:off x="457200" y="5129213"/>
            <a:ext cx="7981950" cy="1047750"/>
          </a:xfrm>
        </p:spPr>
        <p:txBody>
          <a:bodyPr/>
          <a:lstStyle/>
          <a:p>
            <a:pPr marL="0" indent="0">
              <a:buFont typeface="Arial" panose="020B0604020202020204" pitchFamily="34" charset="0"/>
              <a:buNone/>
            </a:pPr>
            <a:endParaRPr lang="en-US" altLang="en-US" sz="1800"/>
          </a:p>
        </p:txBody>
      </p:sp>
      <p:sp>
        <p:nvSpPr>
          <p:cNvPr id="5" name="Rettangolo con angoli arrotondati 4">
            <a:extLst>
              <a:ext uri="{FF2B5EF4-FFF2-40B4-BE49-F238E27FC236}">
                <a16:creationId xmlns:a16="http://schemas.microsoft.com/office/drawing/2014/main" id="{6DD5483C-3EF9-44A0-B958-C7EA14E606DB}"/>
              </a:ext>
            </a:extLst>
          </p:cNvPr>
          <p:cNvSpPr/>
          <p:nvPr/>
        </p:nvSpPr>
        <p:spPr>
          <a:xfrm>
            <a:off x="457200" y="1198563"/>
            <a:ext cx="4257675" cy="20478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schemeClr val="tx1"/>
                </a:solidFill>
              </a:rPr>
              <a:t>We often hear people talk about discrimination in the workplace, but it seems like no one is interested in solving the problem. It is necessary to find a way to extend workers rights to every person and in every part of the world. At the same time it is fundamental to give children the “right to grow up”, without having to work in awful conditions to provide for themselves and their families. </a:t>
            </a:r>
            <a:endParaRPr lang="it-IT" sz="1400" dirty="0">
              <a:solidFill>
                <a:schemeClr val="tx1"/>
              </a:solidFill>
            </a:endParaRPr>
          </a:p>
        </p:txBody>
      </p:sp>
      <p:sp>
        <p:nvSpPr>
          <p:cNvPr id="6" name="Rettangolo con angoli arrotondati 5">
            <a:extLst>
              <a:ext uri="{FF2B5EF4-FFF2-40B4-BE49-F238E27FC236}">
                <a16:creationId xmlns:a16="http://schemas.microsoft.com/office/drawing/2014/main" id="{C9A03DAA-7A1E-47A3-A185-BFF0E6AB7B57}"/>
              </a:ext>
            </a:extLst>
          </p:cNvPr>
          <p:cNvSpPr/>
          <p:nvPr/>
        </p:nvSpPr>
        <p:spPr>
          <a:xfrm>
            <a:off x="7962900" y="1198563"/>
            <a:ext cx="3514725" cy="18605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schemeClr val="tx1"/>
                </a:solidFill>
              </a:rPr>
              <a:t>Our generation in particular is very sensitive to discrimination of any kind, whether it is based on gender, sexuality or race, and we feel compelled to put an end to all kinds of intolerance and inequality, even in the workplace.</a:t>
            </a:r>
            <a:endParaRPr lang="it-IT" sz="1400" dirty="0">
              <a:solidFill>
                <a:schemeClr val="tx1"/>
              </a:solidFill>
            </a:endParaRPr>
          </a:p>
        </p:txBody>
      </p:sp>
      <p:sp>
        <p:nvSpPr>
          <p:cNvPr id="7" name="Rettangolo con angoli arrotondati 6">
            <a:extLst>
              <a:ext uri="{FF2B5EF4-FFF2-40B4-BE49-F238E27FC236}">
                <a16:creationId xmlns:a16="http://schemas.microsoft.com/office/drawing/2014/main" id="{9DE92C4A-3250-4211-B702-8FF433A22491}"/>
              </a:ext>
            </a:extLst>
          </p:cNvPr>
          <p:cNvSpPr/>
          <p:nvPr/>
        </p:nvSpPr>
        <p:spPr>
          <a:xfrm>
            <a:off x="4805363" y="1482725"/>
            <a:ext cx="3067050" cy="14811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schemeClr val="tx1"/>
                </a:solidFill>
              </a:rPr>
              <a:t>Some ways to ensure that this article is not violated here and around the world are:- Identify the problem;- Raise awareness and educate;- Guarantee safety and equality to all workers through laws.</a:t>
            </a:r>
            <a:endParaRPr lang="it-IT" sz="1400" dirty="0">
              <a:solidFill>
                <a:schemeClr val="tx1"/>
              </a:solidFill>
            </a:endParaRPr>
          </a:p>
        </p:txBody>
      </p:sp>
      <p:pic>
        <p:nvPicPr>
          <p:cNvPr id="6151" name="Segnaposto contenuto 4">
            <a:extLst>
              <a:ext uri="{FF2B5EF4-FFF2-40B4-BE49-F238E27FC236}">
                <a16:creationId xmlns:a16="http://schemas.microsoft.com/office/drawing/2014/main" id="{137D6673-FEE9-49D0-A7EE-084B10A9D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3163888"/>
            <a:ext cx="26447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Segnaposto contenuto 5">
            <a:extLst>
              <a:ext uri="{FF2B5EF4-FFF2-40B4-BE49-F238E27FC236}">
                <a16:creationId xmlns:a16="http://schemas.microsoft.com/office/drawing/2014/main" id="{52420E87-77FA-4E78-9A9D-279F6235A69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44588" y="3625850"/>
            <a:ext cx="4760912" cy="2867025"/>
          </a:xfr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C95F847E-C0AE-4A7A-ADF7-2457C4F55D43}"/>
              </a:ext>
            </a:extLst>
          </p:cNvPr>
          <p:cNvSpPr>
            <a:spLocks noGrp="1" noChangeArrowheads="1"/>
          </p:cNvSpPr>
          <p:nvPr>
            <p:ph type="title"/>
          </p:nvPr>
        </p:nvSpPr>
        <p:spPr>
          <a:xfrm>
            <a:off x="838200" y="365125"/>
            <a:ext cx="10515600" cy="844550"/>
          </a:xfrm>
        </p:spPr>
        <p:txBody>
          <a:bodyPr/>
          <a:lstStyle/>
          <a:p>
            <a:pPr algn="ctr"/>
            <a:r>
              <a:rPr lang="it-IT" altLang="en-US" b="1"/>
              <a:t>SLIDE FIVE</a:t>
            </a:r>
            <a:endParaRPr lang="it-IT" altLang="en-US"/>
          </a:p>
        </p:txBody>
      </p:sp>
      <p:sp>
        <p:nvSpPr>
          <p:cNvPr id="7171" name="Segnaposto contenuto 2">
            <a:extLst>
              <a:ext uri="{FF2B5EF4-FFF2-40B4-BE49-F238E27FC236}">
                <a16:creationId xmlns:a16="http://schemas.microsoft.com/office/drawing/2014/main" id="{0B8186FB-5736-4173-95DC-D04133DB6A8C}"/>
              </a:ext>
            </a:extLst>
          </p:cNvPr>
          <p:cNvSpPr>
            <a:spLocks noGrp="1" noChangeArrowheads="1"/>
          </p:cNvSpPr>
          <p:nvPr>
            <p:ph idx="1"/>
          </p:nvPr>
        </p:nvSpPr>
        <p:spPr/>
        <p:txBody>
          <a:bodyPr/>
          <a:lstStyle/>
          <a:p>
            <a:pPr marL="0" indent="0" algn="ctr">
              <a:buFont typeface="Arial" panose="020B0604020202020204" pitchFamily="34" charset="0"/>
              <a:buNone/>
            </a:pPr>
            <a:r>
              <a:rPr lang="it-IT" altLang="en-US">
                <a:hlinkClick r:id="rId2"/>
              </a:rPr>
              <a:t>http://www.claiminghumanrights.org/udhr_article_23.html</a:t>
            </a:r>
            <a:endParaRPr lang="it-IT" altLang="en-US"/>
          </a:p>
          <a:p>
            <a:pPr marL="0" indent="0" algn="ctr">
              <a:buFont typeface="Arial" panose="020B0604020202020204" pitchFamily="34" charset="0"/>
              <a:buNone/>
            </a:pPr>
            <a:r>
              <a:rPr lang="it-IT" altLang="en-US">
                <a:hlinkClick r:id="rId3"/>
              </a:rPr>
              <a:t>https://www.un.org/en/about-us/universal-declaration-of-human-rights</a:t>
            </a:r>
            <a:endParaRPr lang="it-IT" altLang="en-US"/>
          </a:p>
          <a:p>
            <a:pPr marL="0" indent="0" algn="ctr">
              <a:buFont typeface="Arial" panose="020B0604020202020204" pitchFamily="34" charset="0"/>
              <a:buNone/>
            </a:pPr>
            <a:r>
              <a:rPr lang="it-IT" altLang="en-US">
                <a:hlinkClick r:id="rId4"/>
              </a:rPr>
              <a:t>https://www.createwebquest.com/debalex/human-rights-webquest-0</a:t>
            </a:r>
            <a:endParaRPr lang="it-IT" altLang="en-US"/>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664F20961DBC440B6C040BCB422BF03" ma:contentTypeVersion="7" ma:contentTypeDescription="Creare un nuovo documento." ma:contentTypeScope="" ma:versionID="6e68e9e34b4548b04a7725cbd922cead">
  <xsd:schema xmlns:xsd="http://www.w3.org/2001/XMLSchema" xmlns:xs="http://www.w3.org/2001/XMLSchema" xmlns:p="http://schemas.microsoft.com/office/2006/metadata/properties" xmlns:ns2="ec1ba561-270f-4db0-a826-4e830163c8e8" targetNamespace="http://schemas.microsoft.com/office/2006/metadata/properties" ma:root="true" ma:fieldsID="a3e511d29bdb5f7e767f82835a0c0320" ns2:_="">
    <xsd:import namespace="ec1ba561-270f-4db0-a826-4e830163c8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a561-270f-4db0-a826-4e830163c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FC49D-4F50-4583-AE47-323D13238CD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9F76A5B-1DF3-4960-BDD4-D563E114CBB1}">
  <ds:schemaRefs>
    <ds:schemaRef ds:uri="http://schemas.microsoft.com/sharepoint/v3/contenttype/forms"/>
  </ds:schemaRefs>
</ds:datastoreItem>
</file>

<file path=customXml/itemProps3.xml><?xml version="1.0" encoding="utf-8"?>
<ds:datastoreItem xmlns:ds="http://schemas.openxmlformats.org/officeDocument/2006/customXml" ds:itemID="{E22BF6F4-FE6E-4528-B368-9DB21E765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a561-270f-4db0-a826-4e830163c8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168</TotalTime>
  <Words>619</Words>
  <Application>Microsoft Office PowerPoint</Application>
  <PresentationFormat>Widescreen</PresentationFormat>
  <Paragraphs>47</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Calibri</vt:lpstr>
      <vt:lpstr>Calibri Light</vt:lpstr>
      <vt:lpstr>Segoe Print</vt:lpstr>
      <vt:lpstr>Tema di Office</vt:lpstr>
      <vt:lpstr>ARTICLE 23    GROUP 4:  COSTANTINI SOFIA, DE ODORICO DAVIDE, MACOR ELISA E MIAN ELISA</vt:lpstr>
      <vt:lpstr>Presentazione standard di PowerPoint</vt:lpstr>
      <vt:lpstr>FORMS OF VIOLATION</vt:lpstr>
      <vt:lpstr>CASES</vt:lpstr>
      <vt:lpstr>WHAT ONE CAN DO</vt:lpstr>
      <vt:lpstr>SLIDE FIVE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23    GROPU 4:  COSTANTINI SOFIA, DE ODORICO DAVIDE, MACOR ELISA E MIAN ELISA</dc:title>
  <dc:creator>Stefano Mian</dc:creator>
  <cp:lastModifiedBy>Cimitan Letizia</cp:lastModifiedBy>
  <cp:revision>25</cp:revision>
  <dcterms:created xsi:type="dcterms:W3CDTF">2021-04-22T15:53:38Z</dcterms:created>
  <dcterms:modified xsi:type="dcterms:W3CDTF">2021-06-01T10:45:37Z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0x0101005664F20961DBC440B6C040BCB422BF03</vt:lpwstr>
  </property>
</Properties>
</file>