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1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580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29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3B78CC96-C3CE-4468-B19F-9B0AA7001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40A55BB-2D1C-4805-B8CE-FDA5F52185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E1AD-A5F0-484D-AEAB-71BAAD0E6E9E}" type="datetimeFigureOut">
              <a:rPr lang="it-IT" smtClean="0"/>
              <a:t>16/05/2021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90247DE-E3D7-40BD-A220-084A2C5C84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6FD7909-B382-4A45-BE99-61E1FA109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9B41-0072-49E8-A6A4-30DD5139F4D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55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6F70C-6B22-4F31-91FB-08804F0CF43F}" type="datetimeFigureOut">
              <a:rPr lang="it-IT" smtClean="0"/>
              <a:t>16/05/2021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E5F3-3F49-48D1-862B-0B600ABCCBD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783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92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002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06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332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E5F3-3F49-48D1-862B-0B600ABCCBD7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55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B14031-E47F-4F2D-B79E-7A419511C409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Figura a mano libera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31934-15B4-4783-BD01-1EE84BF58EC2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3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0A35-C9E6-4FDB-9CC5-E2096BF982C1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1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4" name="Casella di testo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Casella di testo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8D0B-3C53-4657-A6BC-20462AC8CD2A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1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28249-1772-4A13-81D7-BE7418471E5D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1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Casella di testo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Casella di testo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t-IT" sz="800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1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t-IT" dirty="0"/>
              <a:t>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13B73-213E-4791-B58A-2D8ED1251A2B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14D1CA-8D2B-407E-A8C1-E8C2643CF848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C1733-589D-4D68-BAE2-1B3D4034E8C3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AA1858-7FB6-40DB-A5EB-9612DEEE0B2D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8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3F574-B2AE-42AC-8270-82E8A85593BD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FC981-BA65-4673-BE25-252855EA0371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0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dirty="0"/>
              <a:t>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B3F46-5A12-4547-A5F8-020A55891906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12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87157-391C-4A73-BA3B-07F718E67C1E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00C3A-CF7D-438A-8EE8-9BE6645C1079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DF6F6-1E35-410B-B22F-F0969D144E47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36251-144B-4112-B48E-9DDEB47B4817}" type="datetime1">
              <a:rPr lang="it-IT" smtClean="0"/>
              <a:t>16/05/2021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Figura a mano liber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igura a mano libera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igura a mano libera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igura a mano libera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igura a mano libera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igura a mano libera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igura a mano libera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igura a mano libera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igura a mano libera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igura a mano libera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igura a mano libera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igura a mano libera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igura a mano libera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o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igura a mano libera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igura a mano libera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igura a mano libera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igura a mano libera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igura a mano libera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igura a mano libera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igura a mano libera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igura a mano libera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igura a mano libera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igura a mano libera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igura a mano libera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igura a mano libera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ttangolo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21DE23B-071F-469B-94E7-41D5715A5B8D}" type="datetime1">
              <a:rPr lang="it-IT" noProof="0" smtClean="0"/>
              <a:t>16/05/2021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manrights.com/what-are-human-rights/violations-of-human-rights/" TargetMode="External"/><Relationship Id="rId5" Type="http://schemas.openxmlformats.org/officeDocument/2006/relationships/hyperlink" Target="https://www.un.org/en/about-us/universal-declaration-of-human-rights" TargetMode="External"/><Relationship Id="rId4" Type="http://schemas.openxmlformats.org/officeDocument/2006/relationships/hyperlink" Target="https://www.nytimes.com/2020/05/31/us/george-floyd-investig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tangolo 17">
            <a:extLst>
              <a:ext uri="{FF2B5EF4-FFF2-40B4-BE49-F238E27FC236}">
                <a16:creationId xmlns:a16="http://schemas.microsoft.com/office/drawing/2014/main" xmlns="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5" name="Immagine 4" descr="punti chiari">
            <a:extLst>
              <a:ext uri="{FF2B5EF4-FFF2-40B4-BE49-F238E27FC236}">
                <a16:creationId xmlns:a16="http://schemas.microsoft.com/office/drawing/2014/main" xmlns="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" y="-14758"/>
            <a:ext cx="12192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97" y="284927"/>
            <a:ext cx="10452306" cy="3984980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UDHR - ARTICLE </a:t>
            </a:r>
            <a:r>
              <a:rPr lang="it-I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GROUP 2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xmlns="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817" y="4885512"/>
            <a:ext cx="10086328" cy="1420166"/>
          </a:xfrm>
        </p:spPr>
        <p:txBody>
          <a:bodyPr rtlCol="0">
            <a:normAutofit fontScale="25000" lnSpcReduction="20000"/>
          </a:bodyPr>
          <a:lstStyle/>
          <a:p>
            <a:pPr algn="r" rtl="0">
              <a:lnSpc>
                <a:spcPct val="120000"/>
              </a:lnSpc>
            </a:pP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Bean Erica, Nicola Erica, Puntin Noemi Annamaria </a:t>
            </a:r>
          </a:p>
          <a:p>
            <a:pPr algn="r" rtl="0">
              <a:lnSpc>
                <a:spcPct val="120000"/>
              </a:lnSpc>
            </a:pPr>
            <a:r>
              <a:rPr lang="it-IT" sz="8000" dirty="0">
                <a:latin typeface="Arial" panose="020B0604020202020204" pitchFamily="34" charset="0"/>
                <a:cs typeface="Arial" panose="020B0604020202020204" pitchFamily="34" charset="0"/>
              </a:rPr>
              <a:t>and Taccarelli Andrea </a:t>
            </a: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Serena</a:t>
            </a:r>
          </a:p>
          <a:p>
            <a:pPr algn="r" rtl="0">
              <a:lnSpc>
                <a:spcPct val="120000"/>
              </a:lnSpc>
            </a:pP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FORM: 4LSUB</a:t>
            </a:r>
            <a:b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Lingua e cultura inglese – ED. CIVICA</a:t>
            </a:r>
          </a:p>
          <a:p>
            <a:pPr algn="r" rtl="0">
              <a:lnSpc>
                <a:spcPct val="120000"/>
              </a:lnSpc>
            </a:pPr>
            <a:r>
              <a:rPr lang="it-IT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Prof.ssa MBeltramini</a:t>
            </a:r>
            <a:endParaRPr lang="it-IT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20000"/>
              </a:lnSpc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xmlns="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igura a mano libera 11">
              <a:extLst>
                <a:ext uri="{FF2B5EF4-FFF2-40B4-BE49-F238E27FC236}">
                  <a16:creationId xmlns:a16="http://schemas.microsoft.com/office/drawing/2014/main" xmlns="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igura a mano libera 12">
              <a:extLst>
                <a:ext uri="{FF2B5EF4-FFF2-40B4-BE49-F238E27FC236}">
                  <a16:creationId xmlns:a16="http://schemas.microsoft.com/office/drawing/2014/main" xmlns="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igura a mano libera 13">
              <a:extLst>
                <a:ext uri="{FF2B5EF4-FFF2-40B4-BE49-F238E27FC236}">
                  <a16:creationId xmlns:a16="http://schemas.microsoft.com/office/drawing/2014/main" xmlns="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igura a mano libera 14">
              <a:extLst>
                <a:ext uri="{FF2B5EF4-FFF2-40B4-BE49-F238E27FC236}">
                  <a16:creationId xmlns:a16="http://schemas.microsoft.com/office/drawing/2014/main" xmlns="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igura a mano libera 15">
              <a:extLst>
                <a:ext uri="{FF2B5EF4-FFF2-40B4-BE49-F238E27FC236}">
                  <a16:creationId xmlns:a16="http://schemas.microsoft.com/office/drawing/2014/main" xmlns="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igura a mano libera 16">
              <a:extLst>
                <a:ext uri="{FF2B5EF4-FFF2-40B4-BE49-F238E27FC236}">
                  <a16:creationId xmlns:a16="http://schemas.microsoft.com/office/drawing/2014/main" xmlns="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igura a mano libera 17">
              <a:extLst>
                <a:ext uri="{FF2B5EF4-FFF2-40B4-BE49-F238E27FC236}">
                  <a16:creationId xmlns:a16="http://schemas.microsoft.com/office/drawing/2014/main" xmlns="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igura a mano libera 18">
              <a:extLst>
                <a:ext uri="{FF2B5EF4-FFF2-40B4-BE49-F238E27FC236}">
                  <a16:creationId xmlns:a16="http://schemas.microsoft.com/office/drawing/2014/main" xmlns="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igura a mano libera 19">
              <a:extLst>
                <a:ext uri="{FF2B5EF4-FFF2-40B4-BE49-F238E27FC236}">
                  <a16:creationId xmlns:a16="http://schemas.microsoft.com/office/drawing/2014/main" xmlns="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igura a mano libera 20">
              <a:extLst>
                <a:ext uri="{FF2B5EF4-FFF2-40B4-BE49-F238E27FC236}">
                  <a16:creationId xmlns:a16="http://schemas.microsoft.com/office/drawing/2014/main" xmlns="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igura a mano libera 21">
              <a:extLst>
                <a:ext uri="{FF2B5EF4-FFF2-40B4-BE49-F238E27FC236}">
                  <a16:creationId xmlns:a16="http://schemas.microsoft.com/office/drawing/2014/main" xmlns="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igura a mano libera 22">
              <a:extLst>
                <a:ext uri="{FF2B5EF4-FFF2-40B4-BE49-F238E27FC236}">
                  <a16:creationId xmlns:a16="http://schemas.microsoft.com/office/drawing/2014/main" xmlns="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xmlns="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igura a mano libera 27">
              <a:extLst>
                <a:ext uri="{FF2B5EF4-FFF2-40B4-BE49-F238E27FC236}">
                  <a16:creationId xmlns:a16="http://schemas.microsoft.com/office/drawing/2014/main" xmlns="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igura a mano libera 28">
              <a:extLst>
                <a:ext uri="{FF2B5EF4-FFF2-40B4-BE49-F238E27FC236}">
                  <a16:creationId xmlns:a16="http://schemas.microsoft.com/office/drawing/2014/main" xmlns="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29">
              <a:extLst>
                <a:ext uri="{FF2B5EF4-FFF2-40B4-BE49-F238E27FC236}">
                  <a16:creationId xmlns:a16="http://schemas.microsoft.com/office/drawing/2014/main" xmlns="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30">
              <a:extLst>
                <a:ext uri="{FF2B5EF4-FFF2-40B4-BE49-F238E27FC236}">
                  <a16:creationId xmlns:a16="http://schemas.microsoft.com/office/drawing/2014/main" xmlns="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31">
              <a:extLst>
                <a:ext uri="{FF2B5EF4-FFF2-40B4-BE49-F238E27FC236}">
                  <a16:creationId xmlns:a16="http://schemas.microsoft.com/office/drawing/2014/main" xmlns="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32">
              <a:extLst>
                <a:ext uri="{FF2B5EF4-FFF2-40B4-BE49-F238E27FC236}">
                  <a16:creationId xmlns:a16="http://schemas.microsoft.com/office/drawing/2014/main" xmlns="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33">
              <a:extLst>
                <a:ext uri="{FF2B5EF4-FFF2-40B4-BE49-F238E27FC236}">
                  <a16:creationId xmlns:a16="http://schemas.microsoft.com/office/drawing/2014/main" xmlns="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34">
              <a:extLst>
                <a:ext uri="{FF2B5EF4-FFF2-40B4-BE49-F238E27FC236}">
                  <a16:creationId xmlns:a16="http://schemas.microsoft.com/office/drawing/2014/main" xmlns="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35">
              <a:extLst>
                <a:ext uri="{FF2B5EF4-FFF2-40B4-BE49-F238E27FC236}">
                  <a16:creationId xmlns:a16="http://schemas.microsoft.com/office/drawing/2014/main" xmlns="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36">
              <a:extLst>
                <a:ext uri="{FF2B5EF4-FFF2-40B4-BE49-F238E27FC236}">
                  <a16:creationId xmlns:a16="http://schemas.microsoft.com/office/drawing/2014/main" xmlns="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37">
              <a:extLst>
                <a:ext uri="{FF2B5EF4-FFF2-40B4-BE49-F238E27FC236}">
                  <a16:creationId xmlns:a16="http://schemas.microsoft.com/office/drawing/2014/main" xmlns="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38">
              <a:extLst>
                <a:ext uri="{FF2B5EF4-FFF2-40B4-BE49-F238E27FC236}">
                  <a16:creationId xmlns:a16="http://schemas.microsoft.com/office/drawing/2014/main" xmlns="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50" name="Figura a mano libera 69">
            <a:extLst>
              <a:ext uri="{FF2B5EF4-FFF2-40B4-BE49-F238E27FC236}">
                <a16:creationId xmlns:a16="http://schemas.microsoft.com/office/drawing/2014/main" xmlns="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" y="-22837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899" y="648760"/>
            <a:ext cx="8911687" cy="1280890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7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igura a mano libera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igura a mano libera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igura a mano libera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igura a mano libera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igura a mano libera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igura a mano libera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igura a mano libera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igura a mano libera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igura a mano libera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igura a mano libera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igura a mano libera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igura a mano libera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igura a mano libera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1CAF60-A868-48DC-B5D6-02C02CCC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62" y="1429137"/>
            <a:ext cx="5559189" cy="44895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declares that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people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equal before the law and are entitled, without any discrimination, to equal protection of the law.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right to equal protection against all discrimination and against any kind of incitement to it.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opinion, the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UN General Assembly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rticle 7 to strive 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equality and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discrimination before the law.</a:t>
            </a:r>
            <a:endParaRPr lang="it-I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CD1733F-15D6-4CDA-B129-117676AE7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941" y="1289205"/>
            <a:ext cx="2985248" cy="22274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E43F6D7-0B98-450F-AF9F-B1B54E7B9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696"/>
          <a:stretch/>
        </p:blipFill>
        <p:spPr>
          <a:xfrm>
            <a:off x="5849103" y="3606973"/>
            <a:ext cx="2908508" cy="175249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16E56ADA-5333-4394-B88B-0B1DF1000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876" y="4819113"/>
            <a:ext cx="3209377" cy="17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9" y="9235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84" y="271406"/>
            <a:ext cx="10098869" cy="1280890"/>
          </a:xfrm>
        </p:spPr>
        <p:txBody>
          <a:bodyPr rtlCol="0">
            <a:noAutofit/>
          </a:bodyPr>
          <a:lstStyle/>
          <a:p>
            <a:pPr algn="ctr" rtl="0"/>
            <a:r>
              <a:rPr lang="it-IT" sz="43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7 </a:t>
            </a:r>
            <a:r>
              <a:rPr lang="it-IT" sz="4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VIOLATED IN DIFFERENT WAYS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igura a mano libera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igura a mano libera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igura a mano libera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igura a mano libera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igura a mano libera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igura a mano libera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igura a mano libera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igura a mano libera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igura a mano libera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igura a mano libera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igura a mano libera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igura a mano libera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igura a mano libera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1CAF60-A868-48DC-B5D6-02C02CCC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11" y="1823702"/>
            <a:ext cx="5559189" cy="44895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femicide, all kinds of gender-based violence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group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mafia, which requires payment of protection money, or when it blackmails, or even when it kills those who rebel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country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in the United States, until the mid-1960s, there were racial laws against black people (example: Rosa Parks), or the persecution of Jews </a:t>
            </a:r>
            <a:endParaRPr lang="it-I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C7BC788-541D-41EF-B6FB-5D3AD1EB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12" y="4248731"/>
            <a:ext cx="3297941" cy="20645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7329854-8BC7-4AFD-9CDE-F02CEF2004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88"/>
          <a:stretch/>
        </p:blipFill>
        <p:spPr>
          <a:xfrm>
            <a:off x="6189778" y="2379903"/>
            <a:ext cx="2253556" cy="339272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E5F15BE-1F39-4256-B213-F9AED3036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812" y="2091998"/>
            <a:ext cx="3297941" cy="18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" y="65121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84" y="271406"/>
            <a:ext cx="10098869" cy="1280890"/>
          </a:xfrm>
        </p:spPr>
        <p:txBody>
          <a:bodyPr rtlCol="0">
            <a:noAutofit/>
          </a:bodyPr>
          <a:lstStyle/>
          <a:p>
            <a:pPr algn="ctr" rtl="0"/>
            <a:r>
              <a:rPr lang="it-IT" sz="5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CASE: GEORGE </a:t>
            </a:r>
            <a:r>
              <a:rPr lang="it-IT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FLOYD 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igura a mano libera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igura a mano libera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igura a mano libera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igura a mano libera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igura a mano libera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igura a mano libera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igura a mano libera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igura a mano libera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igura a mano libera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igura a mano libera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igura a mano libera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igura a mano libera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igura a mano libera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1CAF60-A868-48DC-B5D6-02C02CCC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11" y="1340952"/>
            <a:ext cx="5742965" cy="2188928"/>
          </a:xfrm>
        </p:spPr>
        <p:txBody>
          <a:bodyPr>
            <a:noAutofit/>
          </a:bodyPr>
          <a:lstStyle/>
          <a:p>
            <a:pPr algn="just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On May 25, 2020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Minneapolis police officers arrested George Floyd, a 46-year-old black man, after a convenience store employee called 911 and told the police that Mr. Floyd had bought cigarettes with a counterfeit $20 bill. Seventeen minutes after the first squad car arrived at the scene, Mr. Floyd was unconscious and pinned beneath three police officers, showing no signs of life.</a:t>
            </a:r>
          </a:p>
          <a:p>
            <a:pPr algn="just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officers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took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series of actions that violated the policies of the Minneapolis Police Department and turned fatal,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leaving Mr. Floyd unable to breathe, even as he and onlookers called out for help.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egnaposto contenuto 3">
            <a:extLst>
              <a:ext uri="{FF2B5EF4-FFF2-40B4-BE49-F238E27FC236}">
                <a16:creationId xmlns:a16="http://schemas.microsoft.com/office/drawing/2014/main" xmlns="" id="{ABD1FCDD-7DFE-461A-A09C-65669049044B}"/>
              </a:ext>
            </a:extLst>
          </p:cNvPr>
          <p:cNvSpPr txBox="1">
            <a:spLocks/>
          </p:cNvSpPr>
          <p:nvPr/>
        </p:nvSpPr>
        <p:spPr>
          <a:xfrm>
            <a:off x="6333262" y="1157523"/>
            <a:ext cx="5398341" cy="203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tragedy gave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rise to a series of protests in favor of the rights of people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estimated time the policeman kept his knee on Floyd's neck, choking him, was about 8 minutes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became a symbol.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protests, people kneel for the same length of time.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C78DE5D-19CD-4AE3-B208-AF5D3A5EA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3" r="19323"/>
          <a:stretch/>
        </p:blipFill>
        <p:spPr>
          <a:xfrm>
            <a:off x="9546436" y="3071370"/>
            <a:ext cx="2476463" cy="36370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874A556-9707-44FD-9007-8FCCF1B02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096" y="4699117"/>
            <a:ext cx="2985017" cy="198639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ADB2FFA4-1642-48D5-9E35-7FBA75D40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146" y="3268124"/>
            <a:ext cx="2390086" cy="358513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60D9A3CB-DC0E-41AC-8346-63DF7E2DD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874" y="4699117"/>
            <a:ext cx="2976335" cy="19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04" y="52532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34" y="271406"/>
            <a:ext cx="10785319" cy="999353"/>
          </a:xfrm>
        </p:spPr>
        <p:txBody>
          <a:bodyPr rtlCol="0">
            <a:noAutofit/>
          </a:bodyPr>
          <a:lstStyle/>
          <a:p>
            <a:pPr algn="ctr" rtl="0"/>
            <a:r>
              <a:rPr 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DO TO PROTECT ARTICLE 7</a:t>
            </a:r>
            <a:endParaRPr lang="it-IT" sz="4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igura a mano libera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igura a mano libera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igura a mano libera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igura a mano libera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igura a mano libera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igura a mano libera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igura a mano libera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igura a mano libera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igura a mano libera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igura a mano libera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igura a mano libera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igura a mano libera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igura a mano libera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1CAF60-A868-48DC-B5D6-02C02CCC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80" y="2179143"/>
            <a:ext cx="4193331" cy="436371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protests,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today, rights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be violated.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young generation,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believe it is important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fight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idea of   this serious problem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denouncing any abuse 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 violation.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egnaposto contenuto 3">
            <a:extLst>
              <a:ext uri="{FF2B5EF4-FFF2-40B4-BE49-F238E27FC236}">
                <a16:creationId xmlns:a16="http://schemas.microsoft.com/office/drawing/2014/main" xmlns="" id="{ABD1FCDD-7DFE-461A-A09C-65669049044B}"/>
              </a:ext>
            </a:extLst>
          </p:cNvPr>
          <p:cNvSpPr txBox="1">
            <a:spLocks/>
          </p:cNvSpPr>
          <p:nvPr/>
        </p:nvSpPr>
        <p:spPr>
          <a:xfrm>
            <a:off x="6279776" y="1314057"/>
            <a:ext cx="5398341" cy="203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47A5595-B2AF-4232-B04A-3EFC19850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500" y="2225766"/>
            <a:ext cx="2823714" cy="28237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32AA6F6-8ECA-4CC4-B8C1-76907E644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443" y="2225765"/>
            <a:ext cx="4176099" cy="277654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592B7E4C-722A-4142-84D3-C697FD743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559" y="4456112"/>
            <a:ext cx="3055167" cy="21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32">
            <a:extLst>
              <a:ext uri="{FF2B5EF4-FFF2-40B4-BE49-F238E27FC236}">
                <a16:creationId xmlns:a16="http://schemas.microsoft.com/office/drawing/2014/main" xmlns="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 dirty="0"/>
          </a:p>
        </p:txBody>
      </p:sp>
      <p:pic>
        <p:nvPicPr>
          <p:cNvPr id="13" name="Immagine 12" descr="punti chiari">
            <a:extLst>
              <a:ext uri="{FF2B5EF4-FFF2-40B4-BE49-F238E27FC236}">
                <a16:creationId xmlns:a16="http://schemas.microsoft.com/office/drawing/2014/main" xmlns="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9" y="-31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34" y="271406"/>
            <a:ext cx="11104019" cy="1057165"/>
          </a:xfrm>
        </p:spPr>
        <p:txBody>
          <a:bodyPr rtlCol="0">
            <a:noAutofit/>
          </a:bodyPr>
          <a:lstStyle/>
          <a:p>
            <a:pPr algn="ctr" rtl="0"/>
            <a:r>
              <a:rPr lang="it-IT" sz="5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WEBLIOGRAPHY</a:t>
            </a:r>
            <a:endParaRPr lang="it-IT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xmlns="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igura a mano libera 11">
              <a:extLst>
                <a:ext uri="{FF2B5EF4-FFF2-40B4-BE49-F238E27FC236}">
                  <a16:creationId xmlns:a16="http://schemas.microsoft.com/office/drawing/2014/main" xmlns="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igura a mano libera 12">
              <a:extLst>
                <a:ext uri="{FF2B5EF4-FFF2-40B4-BE49-F238E27FC236}">
                  <a16:creationId xmlns:a16="http://schemas.microsoft.com/office/drawing/2014/main" xmlns="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igura a mano libera 13">
              <a:extLst>
                <a:ext uri="{FF2B5EF4-FFF2-40B4-BE49-F238E27FC236}">
                  <a16:creationId xmlns:a16="http://schemas.microsoft.com/office/drawing/2014/main" xmlns="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igura a mano libera 14">
              <a:extLst>
                <a:ext uri="{FF2B5EF4-FFF2-40B4-BE49-F238E27FC236}">
                  <a16:creationId xmlns:a16="http://schemas.microsoft.com/office/drawing/2014/main" xmlns="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igura a mano libera 15">
              <a:extLst>
                <a:ext uri="{FF2B5EF4-FFF2-40B4-BE49-F238E27FC236}">
                  <a16:creationId xmlns:a16="http://schemas.microsoft.com/office/drawing/2014/main" xmlns="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igura a mano libera 16">
              <a:extLst>
                <a:ext uri="{FF2B5EF4-FFF2-40B4-BE49-F238E27FC236}">
                  <a16:creationId xmlns:a16="http://schemas.microsoft.com/office/drawing/2014/main" xmlns="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igura a mano libera 17">
              <a:extLst>
                <a:ext uri="{FF2B5EF4-FFF2-40B4-BE49-F238E27FC236}">
                  <a16:creationId xmlns:a16="http://schemas.microsoft.com/office/drawing/2014/main" xmlns="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igura a mano libera 18">
              <a:extLst>
                <a:ext uri="{FF2B5EF4-FFF2-40B4-BE49-F238E27FC236}">
                  <a16:creationId xmlns:a16="http://schemas.microsoft.com/office/drawing/2014/main" xmlns="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igura a mano libera 19">
              <a:extLst>
                <a:ext uri="{FF2B5EF4-FFF2-40B4-BE49-F238E27FC236}">
                  <a16:creationId xmlns:a16="http://schemas.microsoft.com/office/drawing/2014/main" xmlns="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igura a mano libera 20">
              <a:extLst>
                <a:ext uri="{FF2B5EF4-FFF2-40B4-BE49-F238E27FC236}">
                  <a16:creationId xmlns:a16="http://schemas.microsoft.com/office/drawing/2014/main" xmlns="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igura a mano libera 21">
              <a:extLst>
                <a:ext uri="{FF2B5EF4-FFF2-40B4-BE49-F238E27FC236}">
                  <a16:creationId xmlns:a16="http://schemas.microsoft.com/office/drawing/2014/main" xmlns="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igura a mano libera 22">
              <a:extLst>
                <a:ext uri="{FF2B5EF4-FFF2-40B4-BE49-F238E27FC236}">
                  <a16:creationId xmlns:a16="http://schemas.microsoft.com/office/drawing/2014/main" xmlns="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igura a mano libera 27">
              <a:extLst>
                <a:ext uri="{FF2B5EF4-FFF2-40B4-BE49-F238E27FC236}">
                  <a16:creationId xmlns:a16="http://schemas.microsoft.com/office/drawing/2014/main" xmlns="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xmlns="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xmlns="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igura a mano libera 30">
              <a:extLst>
                <a:ext uri="{FF2B5EF4-FFF2-40B4-BE49-F238E27FC236}">
                  <a16:creationId xmlns:a16="http://schemas.microsoft.com/office/drawing/2014/main" xmlns="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igura a mano libera 31">
              <a:extLst>
                <a:ext uri="{FF2B5EF4-FFF2-40B4-BE49-F238E27FC236}">
                  <a16:creationId xmlns:a16="http://schemas.microsoft.com/office/drawing/2014/main" xmlns="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igura a mano libera 32">
              <a:extLst>
                <a:ext uri="{FF2B5EF4-FFF2-40B4-BE49-F238E27FC236}">
                  <a16:creationId xmlns:a16="http://schemas.microsoft.com/office/drawing/2014/main" xmlns="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igura a mano libera 33">
              <a:extLst>
                <a:ext uri="{FF2B5EF4-FFF2-40B4-BE49-F238E27FC236}">
                  <a16:creationId xmlns:a16="http://schemas.microsoft.com/office/drawing/2014/main" xmlns="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igura a mano libera 34">
              <a:extLst>
                <a:ext uri="{FF2B5EF4-FFF2-40B4-BE49-F238E27FC236}">
                  <a16:creationId xmlns:a16="http://schemas.microsoft.com/office/drawing/2014/main" xmlns="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igura a mano libera 35">
              <a:extLst>
                <a:ext uri="{FF2B5EF4-FFF2-40B4-BE49-F238E27FC236}">
                  <a16:creationId xmlns:a16="http://schemas.microsoft.com/office/drawing/2014/main" xmlns="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igura a mano libera 36">
              <a:extLst>
                <a:ext uri="{FF2B5EF4-FFF2-40B4-BE49-F238E27FC236}">
                  <a16:creationId xmlns:a16="http://schemas.microsoft.com/office/drawing/2014/main" xmlns="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igura a mano libera 37">
              <a:extLst>
                <a:ext uri="{FF2B5EF4-FFF2-40B4-BE49-F238E27FC236}">
                  <a16:creationId xmlns:a16="http://schemas.microsoft.com/office/drawing/2014/main" xmlns="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igura a mano libera 38">
              <a:extLst>
                <a:ext uri="{FF2B5EF4-FFF2-40B4-BE49-F238E27FC236}">
                  <a16:creationId xmlns:a16="http://schemas.microsoft.com/office/drawing/2014/main" xmlns="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igura a mano libera 11">
            <a:extLst>
              <a:ext uri="{FF2B5EF4-FFF2-40B4-BE49-F238E27FC236}">
                <a16:creationId xmlns:a16="http://schemas.microsoft.com/office/drawing/2014/main" xmlns="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51CAF60-A868-48DC-B5D6-02C02CCC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8" y="2179142"/>
            <a:ext cx="11456244" cy="4254199"/>
          </a:xfrm>
        </p:spPr>
        <p:txBody>
          <a:bodyPr>
            <a:noAutofit/>
          </a:bodyPr>
          <a:lstStyle/>
          <a:p>
            <a:pPr algn="just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https://www.nytimes.com/2020/05/31/us/george-floyd-investigation.html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Universal Declaration of Human Rights | United Nations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United for Human Rights: Right to Exist, Humanitarian Groups, Universal UN Declaration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https://www.nytimes.com/interactive/projects/cp/national/unpublished-black-history</a:t>
            </a:r>
          </a:p>
        </p:txBody>
      </p:sp>
      <p:sp>
        <p:nvSpPr>
          <p:cNvPr id="62" name="Segnaposto contenuto 3">
            <a:extLst>
              <a:ext uri="{FF2B5EF4-FFF2-40B4-BE49-F238E27FC236}">
                <a16:creationId xmlns:a16="http://schemas.microsoft.com/office/drawing/2014/main" xmlns="" id="{ABD1FCDD-7DFE-461A-A09C-65669049044B}"/>
              </a:ext>
            </a:extLst>
          </p:cNvPr>
          <p:cNvSpPr txBox="1">
            <a:spLocks/>
          </p:cNvSpPr>
          <p:nvPr/>
        </p:nvSpPr>
        <p:spPr>
          <a:xfrm>
            <a:off x="6279776" y="1314057"/>
            <a:ext cx="5398341" cy="203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68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Progettazione Wisp per piani di eventi</Template>
  <TotalTime>189</TotalTime>
  <Words>321</Words>
  <Application>Microsoft Office PowerPoint</Application>
  <PresentationFormat>Widescreen</PresentationFormat>
  <Paragraphs>31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Filo</vt:lpstr>
      <vt:lpstr>UDHR - ARTICLE 7  GROUP 2 </vt:lpstr>
      <vt:lpstr>ARTICLE 7</vt:lpstr>
      <vt:lpstr>ARTICLE 7 MAY BE VIOLATED IN DIFFERENT WAYS</vt:lpstr>
      <vt:lpstr>THE CASE: GEORGE FLOYD </vt:lpstr>
      <vt:lpstr>WHAT WE CAN DO TO PROTECT ARTICLE 7</vt:lpstr>
      <vt:lpstr>WEBLIOGRAPHY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2</dc:title>
  <dc:creator>Nicola Erica</dc:creator>
  <cp:lastModifiedBy>Beltramini Marilena</cp:lastModifiedBy>
  <cp:revision>25</cp:revision>
  <dcterms:created xsi:type="dcterms:W3CDTF">2021-04-18T09:10:41Z</dcterms:created>
  <dcterms:modified xsi:type="dcterms:W3CDTF">2021-05-16T18:52:51Z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