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Montserrat" panose="020B060402020202020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Playfair Display" panose="020B0604020202020204" charset="0"/>
      <p:regular r:id="rId24"/>
      <p:bold r:id="rId25"/>
      <p:italic r:id="rId26"/>
      <p:boldItalic r:id="rId27"/>
    </p:embeddedFont>
    <p:embeddedFont>
      <p:font typeface="Oswald" panose="020B0604020202020204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66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02485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ca9139830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ca9139830f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3753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ca9139830f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ca9139830f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3051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ca9139830f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ca9139830f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6471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b5387daf76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b5387daf76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2089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c0abd83072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c0abd83072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033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ca267bd259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ca267bd259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4130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c97913f08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c97913f085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066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c39fe8b64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c39fe8b64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0997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b5effbe04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b5effbe04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6258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c97913f085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c97913f085_1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2949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c97913f085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c97913f085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7263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ca267bd259_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ca267bd259_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3356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c97913f085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c97913f085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0023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op">
    <p:bg>
      <p:bgPr>
        <a:solidFill>
          <a:srgbClr val="CFE2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ec.europa.eu/eures/main.jsp?catId=403&amp;lmi=Y&amp;acro=lmi&amp;lang=en&amp;recordLang=en&amp;parentId=&amp;countryId=IT&amp;regionId=IT0&amp;nuts2Code=%20&amp;nuts3Code=null&amp;mode=shortages&amp;regionName=Sardegna" TargetMode="External"/><Relationship Id="rId3" Type="http://schemas.openxmlformats.org/officeDocument/2006/relationships/hyperlink" Target="http://www.nationalia.info/" TargetMode="External"/><Relationship Id="rId7" Type="http://schemas.openxmlformats.org/officeDocument/2006/relationships/hyperlink" Target="https://ec.europa.eu/eures/main.jsp?countryId=IT&amp;acro=lmi&amp;showRegion=true&amp;lang=en&amp;mode=text&amp;regionId=IT0&amp;nuts2Code=%20&amp;nuts3Code=null&amp;catId=403" TargetMode="External"/><Relationship Id="rId12" Type="http://schemas.openxmlformats.org/officeDocument/2006/relationships/hyperlink" Target="https://www.sardegnaturismo.it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fred.stlouisfed.org/series/LRIN64TTITQ156N" TargetMode="External"/><Relationship Id="rId11" Type="http://schemas.openxmlformats.org/officeDocument/2006/relationships/hyperlink" Target="https://www.sardegnacultura.it/" TargetMode="External"/><Relationship Id="rId5" Type="http://schemas.openxmlformats.org/officeDocument/2006/relationships/hyperlink" Target="https://www.statista.com/statistics/531010/unemployment-rate-italy/" TargetMode="External"/><Relationship Id="rId10" Type="http://schemas.openxmlformats.org/officeDocument/2006/relationships/hyperlink" Target="https://www.regione.sardegna.it" TargetMode="External"/><Relationship Id="rId4" Type="http://schemas.openxmlformats.org/officeDocument/2006/relationships/hyperlink" Target="https://www.sardegnaricerche.it/attivita/parcotecnologico/" TargetMode="External"/><Relationship Id="rId9" Type="http://schemas.openxmlformats.org/officeDocument/2006/relationships/hyperlink" Target="https://www.laleggepertutti.it/411158_quali-sono-le-regioni-a-statuto-speciale#:~:text=Anche%20dopo%20la%20riforma%20del,cui%20esercitano%20la%20potest%C3%A0%20legislativa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egione.sardegna.it/j/v/2568?s=10516&amp;v=2&amp;c=212&amp;t=1" TargetMode="External"/><Relationship Id="rId13" Type="http://schemas.openxmlformats.org/officeDocument/2006/relationships/hyperlink" Target="http://www.regione.sardegna.it/documenti/44_944_20210105181333.pdf" TargetMode="External"/><Relationship Id="rId3" Type="http://schemas.openxmlformats.org/officeDocument/2006/relationships/hyperlink" Target="https://www.sardegnareporter.it/2020/08/la-crisi-delleditoria-libraria-sarda-e-il-silenzio-dellassessore-biancareddu/340767/" TargetMode="External"/><Relationship Id="rId7" Type="http://schemas.openxmlformats.org/officeDocument/2006/relationships/hyperlink" Target="https://www.aie.it/Portals/_default/Skede/Allegati/Skeda10-291-2021.1.27/Sardegna_2015_2019.pdf?IDUNI=bg5lv4lu32twcucwnwzlwl1b671" TargetMode="External"/><Relationship Id="rId12" Type="http://schemas.openxmlformats.org/officeDocument/2006/relationships/hyperlink" Target="https://www.istat.it/it/files/2020/05/20_Sardegna_Scheda_DEF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giornaledellalibreria.it/news-mercato-leditoria-sarda-dimensioni-e-criticita-3338.html" TargetMode="External"/><Relationship Id="rId11" Type="http://schemas.openxmlformats.org/officeDocument/2006/relationships/hyperlink" Target="http://dati.regione.sardegna.it/dataset?organization=ras-sardegna-statistiche" TargetMode="External"/><Relationship Id="rId5" Type="http://schemas.openxmlformats.org/officeDocument/2006/relationships/hyperlink" Target="https://knoema.com/atlas/Italy/Sardinia" TargetMode="External"/><Relationship Id="rId15" Type="http://schemas.openxmlformats.org/officeDocument/2006/relationships/hyperlink" Target="https://www.sardiniapost.it/cronaca/infrastrutture-tecnologiche-per-imprese-nuovi-investimenti-per-il-crs4-di-pula/" TargetMode="External"/><Relationship Id="rId10" Type="http://schemas.openxmlformats.org/officeDocument/2006/relationships/hyperlink" Target="https://www.istat.it/it/files/2021/01/Report-Editoria-Lettura-Tavole-statistiche-2019.xlsx" TargetMode="External"/><Relationship Id="rId4" Type="http://schemas.openxmlformats.org/officeDocument/2006/relationships/hyperlink" Target="http://search.regione.sardegna.it/cgi-bin/RSsearch.pl?key=editoria&amp;categ=11&amp;type=&amp;funz=and&amp;stop=30&amp;submit=vai" TargetMode="External"/><Relationship Id="rId9" Type="http://schemas.openxmlformats.org/officeDocument/2006/relationships/hyperlink" Target="https://www.filmitalia.org/it/filmcommission/33739/" TargetMode="External"/><Relationship Id="rId14" Type="http://schemas.openxmlformats.org/officeDocument/2006/relationships/hyperlink" Target="https://www.sardegnaimpresa.it/coronavirus-ecommerc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>
                <a:latin typeface="Calibri" panose="020F0502020204030204" pitchFamily="34" charset="0"/>
                <a:cs typeface="Calibri" panose="020F0502020204030204" pitchFamily="34" charset="0"/>
              </a:rPr>
              <a:t>Publishing Houses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>
                <a:latin typeface="Calibri" panose="020F0502020204030204" pitchFamily="34" charset="0"/>
                <a:cs typeface="Calibri" panose="020F0502020204030204" pitchFamily="34" charset="0"/>
              </a:rPr>
              <a:t>in Sardinia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>
                <a:latin typeface="Calibri" panose="020F0502020204030204" pitchFamily="34" charset="0"/>
                <a:cs typeface="Calibri" panose="020F0502020204030204" pitchFamily="34" charset="0"/>
              </a:rPr>
              <a:t>L’editoria in Sardegna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Weaknesses</a:t>
            </a: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5" name="Google Shape;115;p22"/>
          <p:cNvSpPr txBox="1">
            <a:spLocks noGrp="1"/>
          </p:cNvSpPr>
          <p:nvPr>
            <p:ph type="body" idx="1"/>
          </p:nvPr>
        </p:nvSpPr>
        <p:spPr>
          <a:xfrm>
            <a:off x="447166" y="1017725"/>
            <a:ext cx="5967181" cy="4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it" sz="2000" b="1" dirty="0" smtClean="0">
                <a:solidFill>
                  <a:srgbClr val="3C78D8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From the 2017 AES Survey Data- latest survey</a:t>
            </a:r>
            <a:endParaRPr sz="2000" b="1" dirty="0">
              <a:solidFill>
                <a:srgbClr val="3C78D8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16" name="Google Shape;116;p22"/>
          <p:cNvSpPr txBox="1"/>
          <p:nvPr/>
        </p:nvSpPr>
        <p:spPr>
          <a:xfrm>
            <a:off x="211667" y="1491725"/>
            <a:ext cx="8807533" cy="3469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Playfair Display"/>
                <a:cs typeface="Calibri" panose="020F0502020204030204" pitchFamily="34" charset="0"/>
                <a:sym typeface="Playfair Display"/>
              </a:rPr>
              <a:t>SURVEY percentage of </a:t>
            </a:r>
            <a:r>
              <a:rPr lang="it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Playfair Display"/>
                <a:cs typeface="Calibri" panose="020F0502020204030204" pitchFamily="34" charset="0"/>
                <a:sym typeface="Playfair Display"/>
              </a:rPr>
              <a:t>publishing houses data</a:t>
            </a:r>
            <a:endParaRPr sz="1600" dirty="0">
              <a:solidFill>
                <a:srgbClr val="002060"/>
              </a:solidFill>
              <a:latin typeface="Calibri" panose="020F0502020204030204" pitchFamily="34" charset="0"/>
              <a:ea typeface="Playfair Display"/>
              <a:cs typeface="Calibri" panose="020F0502020204030204" pitchFamily="34" charset="0"/>
              <a:sym typeface="Playfair Displ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002060"/>
              </a:solidFill>
              <a:latin typeface="Calibri" panose="020F0502020204030204" pitchFamily="34" charset="0"/>
              <a:ea typeface="Playfair Display"/>
              <a:cs typeface="Calibri" panose="020F0502020204030204" pitchFamily="34" charset="0"/>
              <a:sym typeface="Playfair Display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layfair Display"/>
              <a:buChar char="-"/>
            </a:pPr>
            <a:r>
              <a:rPr lang="it" sz="1600" dirty="0">
                <a:solidFill>
                  <a:srgbClr val="002060"/>
                </a:solidFill>
                <a:latin typeface="Calibri" panose="020F0502020204030204" pitchFamily="34" charset="0"/>
                <a:ea typeface="Playfair Display"/>
                <a:cs typeface="Calibri" panose="020F0502020204030204" pitchFamily="34" charset="0"/>
                <a:sym typeface="Playfair Display"/>
              </a:rPr>
              <a:t>Lack of funds 		</a:t>
            </a:r>
            <a:r>
              <a:rPr lang="it" sz="1600" dirty="0" smtClean="0">
                <a:solidFill>
                  <a:srgbClr val="002060"/>
                </a:solidFill>
                <a:latin typeface="Calibri" panose="020F0502020204030204" pitchFamily="34" charset="0"/>
                <a:ea typeface="Playfair Display"/>
                <a:cs typeface="Calibri" panose="020F0502020204030204" pitchFamily="34" charset="0"/>
                <a:sym typeface="Playfair Display"/>
              </a:rPr>
              <a:t>                  (</a:t>
            </a:r>
            <a:r>
              <a:rPr lang="it" sz="1600" dirty="0">
                <a:solidFill>
                  <a:srgbClr val="002060"/>
                </a:solidFill>
                <a:latin typeface="Calibri" panose="020F0502020204030204" pitchFamily="34" charset="0"/>
                <a:ea typeface="Playfair Display"/>
                <a:cs typeface="Calibri" panose="020F0502020204030204" pitchFamily="34" charset="0"/>
                <a:sym typeface="Playfair Display"/>
              </a:rPr>
              <a:t>60</a:t>
            </a:r>
            <a:r>
              <a:rPr lang="it" sz="1600" dirty="0" smtClean="0">
                <a:solidFill>
                  <a:srgbClr val="002060"/>
                </a:solidFill>
                <a:latin typeface="Calibri" panose="020F0502020204030204" pitchFamily="34" charset="0"/>
                <a:ea typeface="Playfair Display"/>
                <a:cs typeface="Calibri" panose="020F0502020204030204" pitchFamily="34" charset="0"/>
                <a:sym typeface="Playfair Display"/>
              </a:rPr>
              <a:t>%)</a:t>
            </a:r>
            <a:r>
              <a:rPr lang="it" sz="1600" dirty="0">
                <a:solidFill>
                  <a:srgbClr val="002060"/>
                </a:solidFill>
                <a:latin typeface="Calibri" panose="020F0502020204030204" pitchFamily="34" charset="0"/>
                <a:ea typeface="Playfair Display"/>
                <a:cs typeface="Calibri" panose="020F0502020204030204" pitchFamily="34" charset="0"/>
                <a:sym typeface="Playfair Display"/>
              </a:rPr>
              <a:t>	</a:t>
            </a:r>
            <a:r>
              <a:rPr lang="it" sz="1600" dirty="0" smtClean="0">
                <a:solidFill>
                  <a:srgbClr val="002060"/>
                </a:solidFill>
                <a:latin typeface="Calibri" panose="020F0502020204030204" pitchFamily="34" charset="0"/>
                <a:ea typeface="Playfair Display"/>
                <a:cs typeface="Calibri" panose="020F0502020204030204" pitchFamily="34" charset="0"/>
                <a:sym typeface="Playfair Display"/>
              </a:rPr>
              <a:t>BUT </a:t>
            </a:r>
            <a:r>
              <a:rPr lang="it" sz="1600" dirty="0" smtClean="0">
                <a:solidFill>
                  <a:srgbClr val="002060"/>
                </a:solidFill>
                <a:latin typeface="Calibri" panose="020F0502020204030204" pitchFamily="34" charset="0"/>
                <a:ea typeface="Playfair Display"/>
                <a:cs typeface="Calibri" panose="020F0502020204030204" pitchFamily="34" charset="0"/>
                <a:sym typeface="Playfair Display"/>
              </a:rPr>
              <a:t>ONLY </a:t>
            </a:r>
            <a:r>
              <a:rPr lang="it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Playfair Display"/>
                <a:cs typeface="Calibri" panose="020F0502020204030204" pitchFamily="34" charset="0"/>
                <a:sym typeface="Playfair Display"/>
              </a:rPr>
              <a:t>6</a:t>
            </a:r>
            <a:r>
              <a:rPr lang="it" sz="1600" b="1" dirty="0">
                <a:solidFill>
                  <a:srgbClr val="002060"/>
                </a:solidFill>
                <a:latin typeface="Calibri" panose="020F0502020204030204" pitchFamily="34" charset="0"/>
                <a:ea typeface="Playfair Display"/>
                <a:cs typeface="Calibri" panose="020F0502020204030204" pitchFamily="34" charset="0"/>
                <a:sym typeface="Playfair Display"/>
              </a:rPr>
              <a:t>% </a:t>
            </a:r>
            <a:r>
              <a:rPr lang="it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Playfair Display"/>
                <a:cs typeface="Calibri" panose="020F0502020204030204" pitchFamily="34" charset="0"/>
                <a:sym typeface="Playfair Display"/>
              </a:rPr>
              <a:t>publishing </a:t>
            </a:r>
            <a:r>
              <a:rPr lang="it" sz="1600" dirty="0" smtClean="0">
                <a:solidFill>
                  <a:srgbClr val="002060"/>
                </a:solidFill>
                <a:latin typeface="Calibri" panose="020F0502020204030204" pitchFamily="34" charset="0"/>
                <a:ea typeface="Playfair Display"/>
                <a:cs typeface="Calibri" panose="020F0502020204030204" pitchFamily="34" charset="0"/>
                <a:sym typeface="Playfair Display"/>
              </a:rPr>
              <a:t>uses </a:t>
            </a:r>
            <a:r>
              <a:rPr lang="it" sz="1600" dirty="0">
                <a:solidFill>
                  <a:srgbClr val="002060"/>
                </a:solidFill>
                <a:latin typeface="Calibri" panose="020F0502020204030204" pitchFamily="34" charset="0"/>
                <a:ea typeface="Playfair Display"/>
                <a:cs typeface="Calibri" panose="020F0502020204030204" pitchFamily="34" charset="0"/>
                <a:sym typeface="Playfair Display"/>
              </a:rPr>
              <a:t>European </a:t>
            </a:r>
            <a:r>
              <a:rPr lang="it" sz="1600" dirty="0" smtClean="0">
                <a:solidFill>
                  <a:srgbClr val="002060"/>
                </a:solidFill>
                <a:latin typeface="Calibri" panose="020F0502020204030204" pitchFamily="34" charset="0"/>
                <a:ea typeface="Playfair Display"/>
                <a:cs typeface="Calibri" panose="020F0502020204030204" pitchFamily="34" charset="0"/>
                <a:sym typeface="Playfair Display"/>
              </a:rPr>
              <a:t>Funds</a:t>
            </a:r>
            <a:endParaRPr sz="1600" dirty="0">
              <a:solidFill>
                <a:srgbClr val="002060"/>
              </a:solidFill>
              <a:latin typeface="Calibri" panose="020F0502020204030204" pitchFamily="34" charset="0"/>
              <a:ea typeface="Playfair Display"/>
              <a:cs typeface="Calibri" panose="020F0502020204030204" pitchFamily="34" charset="0"/>
              <a:sym typeface="Playfair Display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layfair Display"/>
              <a:buChar char="-"/>
            </a:pPr>
            <a:r>
              <a:rPr lang="it" sz="1600" dirty="0">
                <a:solidFill>
                  <a:srgbClr val="002060"/>
                </a:solidFill>
                <a:latin typeface="Calibri" panose="020F0502020204030204" pitchFamily="34" charset="0"/>
                <a:ea typeface="Playfair Display"/>
                <a:cs typeface="Calibri" panose="020F0502020204030204" pitchFamily="34" charset="0"/>
                <a:sym typeface="Playfair Display"/>
              </a:rPr>
              <a:t>Bad transport </a:t>
            </a:r>
            <a:r>
              <a:rPr lang="it" sz="1600" dirty="0" smtClean="0">
                <a:solidFill>
                  <a:srgbClr val="002060"/>
                </a:solidFill>
                <a:latin typeface="Calibri" panose="020F0502020204030204" pitchFamily="34" charset="0"/>
                <a:ea typeface="Playfair Display"/>
                <a:cs typeface="Calibri" panose="020F0502020204030204" pitchFamily="34" charset="0"/>
                <a:sym typeface="Playfair Display"/>
              </a:rPr>
              <a:t>infrastructures</a:t>
            </a:r>
            <a:r>
              <a:rPr lang="it" sz="1600" dirty="0">
                <a:solidFill>
                  <a:srgbClr val="002060"/>
                </a:solidFill>
                <a:latin typeface="Calibri" panose="020F0502020204030204" pitchFamily="34" charset="0"/>
                <a:ea typeface="Playfair Display"/>
                <a:cs typeface="Calibri" panose="020F0502020204030204" pitchFamily="34" charset="0"/>
                <a:sym typeface="Playfair Display"/>
              </a:rPr>
              <a:t> </a:t>
            </a:r>
            <a:r>
              <a:rPr lang="it" sz="1600" dirty="0" smtClean="0">
                <a:solidFill>
                  <a:srgbClr val="002060"/>
                </a:solidFill>
                <a:latin typeface="Calibri" panose="020F0502020204030204" pitchFamily="34" charset="0"/>
                <a:ea typeface="Playfair Display"/>
                <a:cs typeface="Calibri" panose="020F0502020204030204" pitchFamily="34" charset="0"/>
                <a:sym typeface="Playfair Display"/>
              </a:rPr>
              <a:t>               (50</a:t>
            </a:r>
            <a:r>
              <a:rPr lang="it" sz="1600" dirty="0">
                <a:solidFill>
                  <a:srgbClr val="002060"/>
                </a:solidFill>
                <a:latin typeface="Calibri" panose="020F0502020204030204" pitchFamily="34" charset="0"/>
                <a:ea typeface="Playfair Display"/>
                <a:cs typeface="Calibri" panose="020F0502020204030204" pitchFamily="34" charset="0"/>
                <a:sym typeface="Playfair Display"/>
              </a:rPr>
              <a:t>%)</a:t>
            </a:r>
            <a:endParaRPr sz="1600" dirty="0">
              <a:solidFill>
                <a:srgbClr val="002060"/>
              </a:solidFill>
              <a:latin typeface="Calibri" panose="020F0502020204030204" pitchFamily="34" charset="0"/>
              <a:ea typeface="Playfair Display"/>
              <a:cs typeface="Calibri" panose="020F0502020204030204" pitchFamily="34" charset="0"/>
              <a:sym typeface="Playfair Display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layfair Display"/>
              <a:buChar char="-"/>
            </a:pPr>
            <a:r>
              <a:rPr lang="it" sz="1600" dirty="0">
                <a:solidFill>
                  <a:srgbClr val="002060"/>
                </a:solidFill>
                <a:latin typeface="Calibri" panose="020F0502020204030204" pitchFamily="34" charset="0"/>
                <a:ea typeface="Playfair Display"/>
                <a:cs typeface="Calibri" panose="020F0502020204030204" pitchFamily="34" charset="0"/>
                <a:sym typeface="Playfair Display"/>
              </a:rPr>
              <a:t>High cost of production </a:t>
            </a:r>
            <a:r>
              <a:rPr lang="it" sz="1600" dirty="0" smtClean="0">
                <a:solidFill>
                  <a:srgbClr val="002060"/>
                </a:solidFill>
                <a:latin typeface="Calibri" panose="020F0502020204030204" pitchFamily="34" charset="0"/>
                <a:ea typeface="Playfair Display"/>
                <a:cs typeface="Calibri" panose="020F0502020204030204" pitchFamily="34" charset="0"/>
                <a:sym typeface="Playfair Display"/>
              </a:rPr>
              <a:t>matters           (30</a:t>
            </a:r>
            <a:r>
              <a:rPr lang="it" sz="1600" dirty="0">
                <a:solidFill>
                  <a:srgbClr val="002060"/>
                </a:solidFill>
                <a:latin typeface="Calibri" panose="020F0502020204030204" pitchFamily="34" charset="0"/>
                <a:ea typeface="Playfair Display"/>
                <a:cs typeface="Calibri" panose="020F0502020204030204" pitchFamily="34" charset="0"/>
                <a:sym typeface="Playfair Display"/>
              </a:rPr>
              <a:t>%)	</a:t>
            </a:r>
            <a:endParaRPr sz="1600" dirty="0">
              <a:solidFill>
                <a:srgbClr val="002060"/>
              </a:solidFill>
              <a:latin typeface="Calibri" panose="020F0502020204030204" pitchFamily="34" charset="0"/>
              <a:ea typeface="Playfair Display"/>
              <a:cs typeface="Calibri" panose="020F0502020204030204" pitchFamily="34" charset="0"/>
              <a:sym typeface="Playfair Display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layfair Display"/>
              <a:buChar char="-"/>
            </a:pPr>
            <a:r>
              <a:rPr lang="it" sz="1600" dirty="0">
                <a:solidFill>
                  <a:srgbClr val="002060"/>
                </a:solidFill>
                <a:latin typeface="Calibri" panose="020F0502020204030204" pitchFamily="34" charset="0"/>
                <a:ea typeface="Playfair Display"/>
                <a:cs typeface="Calibri" panose="020F0502020204030204" pitchFamily="34" charset="0"/>
                <a:sym typeface="Playfair Display"/>
              </a:rPr>
              <a:t>Bad promotion and </a:t>
            </a:r>
            <a:r>
              <a:rPr lang="it" sz="1600" dirty="0" smtClean="0">
                <a:solidFill>
                  <a:srgbClr val="002060"/>
                </a:solidFill>
                <a:latin typeface="Calibri" panose="020F0502020204030204" pitchFamily="34" charset="0"/>
                <a:ea typeface="Playfair Display"/>
                <a:cs typeface="Calibri" panose="020F0502020204030204" pitchFamily="34" charset="0"/>
                <a:sym typeface="Playfair Display"/>
              </a:rPr>
              <a:t>distribution            (13</a:t>
            </a:r>
            <a:r>
              <a:rPr lang="it" sz="1600" dirty="0">
                <a:solidFill>
                  <a:srgbClr val="002060"/>
                </a:solidFill>
                <a:latin typeface="Calibri" panose="020F0502020204030204" pitchFamily="34" charset="0"/>
                <a:ea typeface="Playfair Display"/>
                <a:cs typeface="Calibri" panose="020F0502020204030204" pitchFamily="34" charset="0"/>
                <a:sym typeface="Playfair Display"/>
              </a:rPr>
              <a:t>%)		</a:t>
            </a:r>
            <a:endParaRPr sz="1600" dirty="0">
              <a:solidFill>
                <a:srgbClr val="002060"/>
              </a:solidFill>
              <a:latin typeface="Calibri" panose="020F0502020204030204" pitchFamily="34" charset="0"/>
              <a:ea typeface="Playfair Display"/>
              <a:cs typeface="Calibri" panose="020F0502020204030204" pitchFamily="34" charset="0"/>
              <a:sym typeface="Playfair Display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layfair Display"/>
              <a:buChar char="-"/>
            </a:pPr>
            <a:r>
              <a:rPr lang="it" sz="1600" dirty="0" smtClean="0">
                <a:solidFill>
                  <a:srgbClr val="002060"/>
                </a:solidFill>
                <a:latin typeface="Calibri" panose="020F0502020204030204" pitchFamily="34" charset="0"/>
                <a:ea typeface="Playfair Display"/>
                <a:cs typeface="Calibri" panose="020F0502020204030204" pitchFamily="34" charset="0"/>
                <a:sym typeface="Playfair Display"/>
              </a:rPr>
              <a:t>Lack of readers			</a:t>
            </a:r>
            <a:r>
              <a:rPr lang="it" sz="1600" dirty="0">
                <a:solidFill>
                  <a:srgbClr val="002060"/>
                </a:solidFill>
                <a:latin typeface="Calibri" panose="020F0502020204030204" pitchFamily="34" charset="0"/>
                <a:ea typeface="Playfair Display"/>
                <a:cs typeface="Calibri" panose="020F0502020204030204" pitchFamily="34" charset="0"/>
                <a:sym typeface="Playfair Display"/>
              </a:rPr>
              <a:t>	</a:t>
            </a:r>
            <a:r>
              <a:rPr lang="it" sz="1600" dirty="0" smtClean="0">
                <a:solidFill>
                  <a:srgbClr val="002060"/>
                </a:solidFill>
                <a:latin typeface="Calibri" panose="020F0502020204030204" pitchFamily="34" charset="0"/>
                <a:ea typeface="Playfair Display"/>
                <a:cs typeface="Calibri" panose="020F0502020204030204" pitchFamily="34" charset="0"/>
                <a:sym typeface="Playfair Display"/>
              </a:rPr>
              <a:t>BUT </a:t>
            </a:r>
            <a:r>
              <a:rPr lang="it" sz="1600" dirty="0" smtClean="0">
                <a:solidFill>
                  <a:srgbClr val="002060"/>
                </a:solidFill>
                <a:latin typeface="Calibri" panose="020F0502020204030204" pitchFamily="34" charset="0"/>
                <a:ea typeface="Playfair Display"/>
                <a:cs typeface="Calibri" panose="020F0502020204030204" pitchFamily="34" charset="0"/>
                <a:sym typeface="Playfair Display"/>
              </a:rPr>
              <a:t>ONLY </a:t>
            </a:r>
            <a:r>
              <a:rPr lang="it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Playfair Display"/>
                <a:cs typeface="Calibri" panose="020F0502020204030204" pitchFamily="34" charset="0"/>
                <a:sym typeface="Playfair Display"/>
              </a:rPr>
              <a:t>38% </a:t>
            </a:r>
            <a:r>
              <a:rPr lang="it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Playfair Display"/>
                <a:cs typeface="Calibri" panose="020F0502020204030204" pitchFamily="34" charset="0"/>
                <a:sym typeface="Playfair Display"/>
              </a:rPr>
              <a:t>citizens</a:t>
            </a:r>
            <a:r>
              <a:rPr lang="it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Playfair Display"/>
                <a:cs typeface="Calibri" panose="020F0502020204030204" pitchFamily="34" charset="0"/>
                <a:sym typeface="Playfair Display"/>
              </a:rPr>
              <a:t> </a:t>
            </a:r>
            <a:r>
              <a:rPr lang="it" sz="1600" dirty="0" smtClean="0">
                <a:solidFill>
                  <a:srgbClr val="002060"/>
                </a:solidFill>
                <a:latin typeface="Calibri" panose="020F0502020204030204" pitchFamily="34" charset="0"/>
                <a:ea typeface="Playfair Display"/>
                <a:cs typeface="Calibri" panose="020F0502020204030204" pitchFamily="34" charset="0"/>
                <a:sym typeface="Playfair Display"/>
              </a:rPr>
              <a:t>read </a:t>
            </a:r>
            <a:r>
              <a:rPr lang="it" sz="1600" dirty="0" smtClean="0">
                <a:solidFill>
                  <a:srgbClr val="002060"/>
                </a:solidFill>
                <a:latin typeface="Calibri" panose="020F0502020204030204" pitchFamily="34" charset="0"/>
                <a:ea typeface="Playfair Display"/>
                <a:cs typeface="Calibri" panose="020F0502020204030204" pitchFamily="34" charset="0"/>
                <a:sym typeface="Playfair Display"/>
              </a:rPr>
              <a:t>just1 </a:t>
            </a:r>
            <a:r>
              <a:rPr lang="it" sz="1600" dirty="0" smtClean="0">
                <a:solidFill>
                  <a:srgbClr val="002060"/>
                </a:solidFill>
                <a:latin typeface="Calibri" panose="020F0502020204030204" pitchFamily="34" charset="0"/>
                <a:ea typeface="Playfair Display"/>
                <a:cs typeface="Calibri" panose="020F0502020204030204" pitchFamily="34" charset="0"/>
                <a:sym typeface="Playfair Display"/>
              </a:rPr>
              <a:t>book per year</a:t>
            </a:r>
            <a:endParaRPr sz="1600" dirty="0" smtClean="0">
              <a:solidFill>
                <a:srgbClr val="002060"/>
              </a:solidFill>
              <a:latin typeface="Calibri" panose="020F0502020204030204" pitchFamily="34" charset="0"/>
              <a:ea typeface="Playfair Display"/>
              <a:cs typeface="Calibri" panose="020F0502020204030204" pitchFamily="34" charset="0"/>
              <a:sym typeface="Playfair Display"/>
            </a:endParaRPr>
          </a:p>
          <a:p>
            <a:pPr marL="457200" indent="-330200">
              <a:lnSpc>
                <a:spcPct val="115000"/>
              </a:lnSpc>
              <a:buClr>
                <a:schemeClr val="dk2"/>
              </a:buClr>
              <a:buSzPts val="1600"/>
              <a:buFont typeface="Playfair Display"/>
              <a:buChar char="-"/>
            </a:pPr>
            <a:r>
              <a:rPr lang="it" sz="1600" dirty="0" smtClean="0">
                <a:solidFill>
                  <a:srgbClr val="002060"/>
                </a:solidFill>
                <a:latin typeface="Calibri" panose="020F0502020204030204" pitchFamily="34" charset="0"/>
                <a:ea typeface="Playfair Display"/>
                <a:cs typeface="Calibri" panose="020F0502020204030204" pitchFamily="34" charset="0"/>
                <a:sym typeface="Playfair Display"/>
              </a:rPr>
              <a:t>Old </a:t>
            </a:r>
            <a:r>
              <a:rPr lang="it" sz="1600" dirty="0">
                <a:solidFill>
                  <a:srgbClr val="002060"/>
                </a:solidFill>
                <a:latin typeface="Calibri" panose="020F0502020204030204" pitchFamily="34" charset="0"/>
                <a:ea typeface="Playfair Display"/>
                <a:cs typeface="Calibri" panose="020F0502020204030204" pitchFamily="34" charset="0"/>
                <a:sym typeface="Playfair Display"/>
              </a:rPr>
              <a:t>Regional Law		</a:t>
            </a:r>
            <a:r>
              <a:rPr lang="it" sz="1600" dirty="0" smtClean="0">
                <a:solidFill>
                  <a:srgbClr val="002060"/>
                </a:solidFill>
                <a:latin typeface="Calibri" panose="020F0502020204030204" pitchFamily="34" charset="0"/>
                <a:ea typeface="Playfair Display"/>
                <a:cs typeface="Calibri" panose="020F0502020204030204" pitchFamily="34" charset="0"/>
                <a:sym typeface="Playfair Display"/>
              </a:rPr>
              <a:t>	</a:t>
            </a:r>
            <a:r>
              <a:rPr lang="it" sz="1600" dirty="0">
                <a:solidFill>
                  <a:srgbClr val="002060"/>
                </a:solidFill>
                <a:latin typeface="Calibri" panose="020F0502020204030204" pitchFamily="34" charset="0"/>
                <a:ea typeface="Playfair Display"/>
                <a:cs typeface="Calibri" panose="020F0502020204030204" pitchFamily="34" charset="0"/>
                <a:sym typeface="Playfair Display"/>
              </a:rPr>
              <a:t> </a:t>
            </a:r>
            <a:r>
              <a:rPr lang="it" sz="1600" dirty="0" smtClean="0">
                <a:solidFill>
                  <a:srgbClr val="002060"/>
                </a:solidFill>
                <a:latin typeface="Calibri" panose="020F0502020204030204" pitchFamily="34" charset="0"/>
                <a:ea typeface="Playfair Display"/>
                <a:cs typeface="Calibri" panose="020F0502020204030204" pitchFamily="34" charset="0"/>
                <a:sym typeface="Playfair Display"/>
              </a:rPr>
              <a:t> latest legislation 22/1998</a:t>
            </a:r>
          </a:p>
          <a:p>
            <a:pPr marL="127000">
              <a:lnSpc>
                <a:spcPct val="115000"/>
              </a:lnSpc>
              <a:buClr>
                <a:schemeClr val="dk2"/>
              </a:buClr>
              <a:buSzPts val="1600"/>
            </a:pPr>
            <a:r>
              <a:rPr lang="it" sz="1600" dirty="0" smtClean="0">
                <a:solidFill>
                  <a:srgbClr val="002060"/>
                </a:solidFill>
                <a:latin typeface="Calibri" panose="020F0502020204030204" pitchFamily="34" charset="0"/>
                <a:ea typeface="Playfair Display"/>
                <a:cs typeface="Calibri" panose="020F0502020204030204" pitchFamily="34" charset="0"/>
                <a:sym typeface="Playfair Display"/>
              </a:rPr>
              <a:t>---------------------------------------------------------------------</a:t>
            </a: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layfair Display"/>
              <a:buChar char="-"/>
            </a:pPr>
            <a:r>
              <a:rPr lang="it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Playfair Display"/>
                <a:cs typeface="Calibri" panose="020F0502020204030204" pitchFamily="34" charset="0"/>
                <a:sym typeface="Playfair Display"/>
              </a:rPr>
              <a:t>Additional </a:t>
            </a:r>
            <a:r>
              <a:rPr lang="it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Playfair Display"/>
                <a:cs typeface="Calibri" panose="020F0502020204030204" pitchFamily="34" charset="0"/>
                <a:sym typeface="Playfair Display"/>
              </a:rPr>
              <a:t>activities</a:t>
            </a:r>
            <a:r>
              <a:rPr lang="it" sz="1600" dirty="0" smtClean="0">
                <a:solidFill>
                  <a:srgbClr val="002060"/>
                </a:solidFill>
                <a:latin typeface="Calibri" panose="020F0502020204030204" pitchFamily="34" charset="0"/>
                <a:ea typeface="Playfair Display"/>
                <a:cs typeface="Calibri" panose="020F0502020204030204" pitchFamily="34" charset="0"/>
                <a:sym typeface="Playfair Display"/>
              </a:rPr>
              <a:t> that </a:t>
            </a:r>
            <a:r>
              <a:rPr lang="it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Playfair Display"/>
                <a:cs typeface="Calibri" panose="020F0502020204030204" pitchFamily="34" charset="0"/>
                <a:sym typeface="Playfair Display"/>
              </a:rPr>
              <a:t>SHOULD</a:t>
            </a:r>
            <a:r>
              <a:rPr lang="it" sz="1600" dirty="0" smtClean="0">
                <a:solidFill>
                  <a:srgbClr val="002060"/>
                </a:solidFill>
                <a:latin typeface="Calibri" panose="020F0502020204030204" pitchFamily="34" charset="0"/>
                <a:ea typeface="Playfair Display"/>
                <a:cs typeface="Calibri" panose="020F0502020204030204" pitchFamily="34" charset="0"/>
                <a:sym typeface="Playfair Display"/>
              </a:rPr>
              <a:t> be improved</a:t>
            </a:r>
            <a:r>
              <a:rPr lang="it" sz="1600" dirty="0">
                <a:solidFill>
                  <a:srgbClr val="002060"/>
                </a:solidFill>
                <a:latin typeface="Calibri" panose="020F0502020204030204" pitchFamily="34" charset="0"/>
                <a:ea typeface="Playfair Display"/>
                <a:cs typeface="Calibri" panose="020F0502020204030204" pitchFamily="34" charset="0"/>
                <a:sym typeface="Playfair Display"/>
              </a:rPr>
              <a:t>	</a:t>
            </a:r>
            <a:r>
              <a:rPr lang="it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Playfair Display"/>
                <a:cs typeface="Calibri" panose="020F0502020204030204" pitchFamily="34" charset="0"/>
                <a:sym typeface="Playfair Display"/>
              </a:rPr>
              <a:t>Only </a:t>
            </a:r>
            <a:r>
              <a:rPr lang="it" sz="1600" b="1" dirty="0">
                <a:solidFill>
                  <a:srgbClr val="002060"/>
                </a:solidFill>
                <a:latin typeface="Calibri" panose="020F0502020204030204" pitchFamily="34" charset="0"/>
                <a:ea typeface="Playfair Display"/>
                <a:cs typeface="Calibri" panose="020F0502020204030204" pitchFamily="34" charset="0"/>
                <a:sym typeface="Playfair Display"/>
              </a:rPr>
              <a:t>44% </a:t>
            </a:r>
            <a:r>
              <a:rPr lang="it" sz="1600" dirty="0" smtClean="0">
                <a:solidFill>
                  <a:srgbClr val="002060"/>
                </a:solidFill>
                <a:latin typeface="Calibri" panose="020F0502020204030204" pitchFamily="34" charset="0"/>
                <a:ea typeface="Playfair Display"/>
                <a:cs typeface="Calibri" panose="020F0502020204030204" pitchFamily="34" charset="0"/>
                <a:sym typeface="Playfair Display"/>
              </a:rPr>
              <a:t>publishing scouts new possibilities</a:t>
            </a:r>
            <a:endParaRPr sz="1600" dirty="0">
              <a:solidFill>
                <a:srgbClr val="002060"/>
              </a:solidFill>
              <a:latin typeface="Calibri" panose="020F0502020204030204" pitchFamily="34" charset="0"/>
              <a:ea typeface="Playfair Display"/>
              <a:cs typeface="Calibri" panose="020F0502020204030204" pitchFamily="34" charset="0"/>
              <a:sym typeface="Playfair Display"/>
            </a:endParaRPr>
          </a:p>
          <a:p>
            <a:pPr marL="1371600" lvl="0">
              <a:lnSpc>
                <a:spcPct val="115000"/>
              </a:lnSpc>
            </a:pPr>
            <a:r>
              <a:rPr lang="it" sz="1600" dirty="0">
                <a:solidFill>
                  <a:srgbClr val="002060"/>
                </a:solidFill>
                <a:latin typeface="Calibri" panose="020F0502020204030204" pitchFamily="34" charset="0"/>
                <a:ea typeface="Playfair Display"/>
                <a:cs typeface="Calibri" panose="020F0502020204030204" pitchFamily="34" charset="0"/>
                <a:sym typeface="Playfair Display"/>
              </a:rPr>
              <a:t>				</a:t>
            </a:r>
            <a:r>
              <a:rPr lang="it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Playfair Display"/>
                <a:cs typeface="Calibri" panose="020F0502020204030204" pitchFamily="34" charset="0"/>
                <a:sym typeface="Playfair Display"/>
              </a:rPr>
              <a:t>Only </a:t>
            </a:r>
            <a:r>
              <a:rPr lang="it" sz="1600" b="1" dirty="0">
                <a:solidFill>
                  <a:srgbClr val="002060"/>
                </a:solidFill>
                <a:latin typeface="Calibri" panose="020F0502020204030204" pitchFamily="34" charset="0"/>
                <a:ea typeface="Playfair Display"/>
                <a:cs typeface="Calibri" panose="020F0502020204030204" pitchFamily="34" charset="0"/>
                <a:sym typeface="Playfair Display"/>
              </a:rPr>
              <a:t>41% </a:t>
            </a:r>
            <a:r>
              <a:rPr lang="it" sz="1600" dirty="0">
                <a:solidFill>
                  <a:srgbClr val="002060"/>
                </a:solidFill>
                <a:latin typeface="Calibri" panose="020F0502020204030204" pitchFamily="34" charset="0"/>
                <a:ea typeface="Playfair Display"/>
                <a:cs typeface="Calibri" panose="020F0502020204030204" pitchFamily="34" charset="0"/>
                <a:sym typeface="Playfair Display"/>
              </a:rPr>
              <a:t>publishing </a:t>
            </a:r>
            <a:r>
              <a:rPr lang="it" sz="1600" dirty="0" smtClean="0">
                <a:solidFill>
                  <a:srgbClr val="002060"/>
                </a:solidFill>
                <a:latin typeface="Calibri" panose="020F0502020204030204" pitchFamily="34" charset="0"/>
                <a:ea typeface="Playfair Display"/>
                <a:cs typeface="Calibri" panose="020F0502020204030204" pitchFamily="34" charset="0"/>
                <a:sym typeface="Playfair Display"/>
              </a:rPr>
              <a:t>translate </a:t>
            </a:r>
            <a:r>
              <a:rPr lang="it" sz="1600" dirty="0">
                <a:solidFill>
                  <a:srgbClr val="002060"/>
                </a:solidFill>
                <a:latin typeface="Calibri" panose="020F0502020204030204" pitchFamily="34" charset="0"/>
                <a:ea typeface="Playfair Display"/>
                <a:cs typeface="Calibri" panose="020F0502020204030204" pitchFamily="34" charset="0"/>
                <a:sym typeface="Playfair Display"/>
              </a:rPr>
              <a:t>foreign novels</a:t>
            </a:r>
            <a:endParaRPr sz="1600" dirty="0">
              <a:solidFill>
                <a:srgbClr val="002060"/>
              </a:solidFill>
              <a:latin typeface="Calibri" panose="020F0502020204030204" pitchFamily="34" charset="0"/>
              <a:ea typeface="Playfair Display"/>
              <a:cs typeface="Calibri" panose="020F0502020204030204" pitchFamily="34" charset="0"/>
              <a:sym typeface="Playfair Display"/>
            </a:endParaRPr>
          </a:p>
          <a:p>
            <a:pPr marL="457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/>
              <a:t>Criticità</a:t>
            </a:r>
            <a:endParaRPr b="1"/>
          </a:p>
        </p:txBody>
      </p:sp>
      <p:sp>
        <p:nvSpPr>
          <p:cNvPr id="122" name="Google Shape;122;p23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3309900" cy="4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it" sz="1600">
                <a:solidFill>
                  <a:srgbClr val="6D9EEB"/>
                </a:solidFill>
              </a:rPr>
              <a:t>Dal Bilancio AES 2017</a:t>
            </a:r>
            <a:endParaRPr sz="1600">
              <a:solidFill>
                <a:srgbClr val="6D9EEB"/>
              </a:solidFill>
            </a:endParaRPr>
          </a:p>
        </p:txBody>
      </p:sp>
      <p:sp>
        <p:nvSpPr>
          <p:cNvPr id="123" name="Google Shape;123;p23"/>
          <p:cNvSpPr txBox="1"/>
          <p:nvPr/>
        </p:nvSpPr>
        <p:spPr>
          <a:xfrm>
            <a:off x="311700" y="1491725"/>
            <a:ext cx="8707500" cy="29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Problematiche riscontrate (% of the publishing houses):</a:t>
            </a:r>
            <a:endParaRPr sz="16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layfair Display"/>
              <a:buChar char="-"/>
            </a:pPr>
            <a:r>
              <a:rPr lang="it" sz="16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Carenza di fondi 				(60%)		BUT	Just 6% uses European Founds</a:t>
            </a:r>
            <a:endParaRPr sz="16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layfair Display"/>
              <a:buChar char="-"/>
            </a:pPr>
            <a:r>
              <a:rPr lang="it" sz="16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Pessime infrastrutture			(50%)</a:t>
            </a:r>
            <a:endParaRPr sz="16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layfair Display"/>
              <a:buChar char="-"/>
            </a:pPr>
            <a:r>
              <a:rPr lang="it" sz="16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Costi di produzione				(30%)	</a:t>
            </a:r>
            <a:endParaRPr sz="16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layfair Display"/>
              <a:buChar char="-"/>
            </a:pPr>
            <a:r>
              <a:rPr lang="it" sz="16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Cattiva promozione 			(13%)		</a:t>
            </a:r>
            <a:endParaRPr sz="16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layfair Display"/>
              <a:buChar char="-"/>
            </a:pPr>
            <a:r>
              <a:rPr lang="it" sz="16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Carenza di lettori				Solo 38% il legge almeno un libro ad anno</a:t>
            </a:r>
            <a:endParaRPr sz="16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layfair Display"/>
              <a:buChar char="-"/>
            </a:pPr>
            <a:r>
              <a:rPr lang="it" sz="16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Leggi regionali datate				22/1998</a:t>
            </a:r>
            <a:endParaRPr sz="16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layfair Display"/>
              <a:buChar char="-"/>
            </a:pPr>
            <a:r>
              <a:rPr lang="it" sz="16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Attività extra non sviluppate		Solo 44% fa scouting</a:t>
            </a:r>
            <a:endParaRPr sz="16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					Only 41% Translate foreign novels</a:t>
            </a:r>
            <a:endParaRPr sz="16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>
            <a:spLocks noGrp="1"/>
          </p:cNvSpPr>
          <p:nvPr>
            <p:ph type="title"/>
          </p:nvPr>
        </p:nvSpPr>
        <p:spPr>
          <a:xfrm>
            <a:off x="53950" y="1638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/>
              <a:t> </a:t>
            </a:r>
            <a:r>
              <a:rPr lang="it-IT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SITOGRAFIA</a:t>
            </a:r>
            <a:endParaRPr lang="it-IT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9" name="Google Shape;129;p24"/>
          <p:cNvSpPr txBox="1">
            <a:spLocks noGrp="1"/>
          </p:cNvSpPr>
          <p:nvPr>
            <p:ph type="body" idx="1"/>
          </p:nvPr>
        </p:nvSpPr>
        <p:spPr>
          <a:xfrm>
            <a:off x="311700" y="736550"/>
            <a:ext cx="8520600" cy="35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www.nationalia.info</a:t>
            </a:r>
            <a:endParaRPr sz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200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https://www.sardegnaricerche.it/attivita/parcotecnologico/</a:t>
            </a:r>
            <a:r>
              <a:rPr lang="it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200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https://www.statista.com/statistics/531010/unemployment-rate-italy/</a:t>
            </a:r>
            <a:endParaRPr sz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200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https://fred.stlouisfed.org/series/LRIN64TTITQ156N</a:t>
            </a:r>
            <a:endParaRPr sz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200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https://ec.europa.eu/eures/main.jsp?countryId=IT&amp;acro=lmi&amp;showRegion=true&amp;lang=en&amp;mode=text&amp;regionId=IT0&amp;nuts2Code=%20&amp;nuts3Code=null&amp;catId=403</a:t>
            </a:r>
            <a:endParaRPr sz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200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https://ec.europa.eu/eures/main.jsp?catId=403&amp;lmi=Y&amp;acro=lmi&amp;lang=en&amp;recordLang=en&amp;parentId=&amp;countryId=IT&amp;regionId=IT0&amp;nuts2Code=%20&amp;nuts3Code=null&amp;mode=shortages&amp;regionName=Sardegna</a:t>
            </a:r>
            <a:endParaRPr sz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200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https://www.laleggepertutti.it/411158_quali-sono-le-regioni-a-statuto-speciale#:~:text=Anche%20dopo%20la%20riforma%20del,cui%20esercitano%20la%20potest%C3%A0%20legislativa</a:t>
            </a:r>
            <a:endParaRPr sz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200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0"/>
              </a:rPr>
              <a:t>https://www.regione.sardegna.it</a:t>
            </a:r>
            <a:r>
              <a:rPr lang="it" sz="1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200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1"/>
              </a:rPr>
              <a:t>https://www.sardegnacultura.it/</a:t>
            </a:r>
            <a:endParaRPr sz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it" sz="1200" u="sng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12"/>
              </a:rPr>
              <a:t>SardegnaTurismo - Sito ufficiale del turismo della Regione Sardegna</a:t>
            </a:r>
            <a:endParaRPr sz="11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>
            <a:spLocks noGrp="1"/>
          </p:cNvSpPr>
          <p:nvPr>
            <p:ph type="body" idx="1"/>
          </p:nvPr>
        </p:nvSpPr>
        <p:spPr>
          <a:xfrm>
            <a:off x="311700" y="433900"/>
            <a:ext cx="8520600" cy="402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84"/>
              <a:buFont typeface="Arial"/>
              <a:buNone/>
            </a:pPr>
            <a:r>
              <a:rPr lang="it" sz="1212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https://www.sardegnareporter.it/2020/08/la-crisi-delleditoria-libraria-sarda-e-il-silenzio-dellassessore-biancareddu/340767/</a:t>
            </a:r>
            <a:endParaRPr sz="121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84"/>
              <a:buFont typeface="Arial"/>
              <a:buNone/>
            </a:pPr>
            <a:r>
              <a:rPr lang="it" sz="1212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http://search.regione.sardegna.it/cgi-bin/RSsearch.pl?key=editoria&amp;categ=11&amp;type=&amp;funz=and&amp;stop=30&amp;submit=vai</a:t>
            </a:r>
            <a:endParaRPr sz="121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84"/>
              <a:buFont typeface="Arial"/>
              <a:buNone/>
            </a:pPr>
            <a:r>
              <a:rPr lang="it" sz="1212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https://knoema.com/atlas/Italy/Sardinia</a:t>
            </a:r>
            <a:endParaRPr sz="121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84"/>
              <a:buFont typeface="Arial"/>
              <a:buNone/>
            </a:pPr>
            <a:r>
              <a:rPr lang="it" sz="1212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https://www.giornaledellalibreria.it/news-mercato-leditoria-sarda-dimensioni-e-criticita-3338.html</a:t>
            </a:r>
            <a:endParaRPr sz="121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84"/>
              <a:buFont typeface="Arial"/>
              <a:buNone/>
            </a:pPr>
            <a:r>
              <a:rPr lang="it" sz="1212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https://www.aie.it/Portals/_default/Skede/Allegati/Skeda10-291-2021.1.27/Sardegna_2015_2019.pdf?IDUNI=bg5lv4lu32twcucwnwzlwl1b671</a:t>
            </a:r>
            <a:endParaRPr sz="121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84"/>
              <a:buFont typeface="Arial"/>
              <a:buNone/>
            </a:pPr>
            <a:r>
              <a:rPr lang="it" sz="1212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https://www.regione.sardegna.it/j/v/2568?s=10516&amp;v=2&amp;c=212&amp;t=1</a:t>
            </a:r>
            <a:endParaRPr sz="121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84"/>
              <a:buFont typeface="Arial"/>
              <a:buNone/>
            </a:pPr>
            <a:r>
              <a:rPr lang="it" sz="1212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https://www.filmitalia.org/it/filmcommission/33739/</a:t>
            </a:r>
            <a:endParaRPr sz="121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84"/>
              <a:buFont typeface="Arial"/>
              <a:buNone/>
            </a:pPr>
            <a:r>
              <a:rPr lang="it" sz="1212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https://www.istat.it/it/files//2021/01/Report-Editoria-Lettura-Tavole-statistiche-2019.xlsx</a:t>
            </a:r>
            <a:endParaRPr sz="121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84"/>
              <a:buFont typeface="Arial"/>
              <a:buNone/>
            </a:pPr>
            <a:r>
              <a:rPr lang="it" sz="1212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1"/>
              </a:rPr>
              <a:t>http://dati.regione.sardegna.it/dataset?organization=ras-sardegna-statistiche</a:t>
            </a:r>
            <a:endParaRPr sz="121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84"/>
              <a:buFont typeface="Arial"/>
              <a:buNone/>
            </a:pPr>
            <a:endParaRPr sz="121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84"/>
              <a:buFont typeface="Arial"/>
              <a:buNone/>
            </a:pPr>
            <a:r>
              <a:rPr lang="it" sz="1212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2"/>
              </a:rPr>
              <a:t>https://www.istat.it/it/files//2020/05/20_Sardegna_Scheda_DEF.pdf</a:t>
            </a:r>
            <a:endParaRPr sz="121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84"/>
              <a:buFont typeface="Arial"/>
              <a:buNone/>
            </a:pPr>
            <a:r>
              <a:rPr lang="it" sz="1212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3"/>
              </a:rPr>
              <a:t>http://www.regione.sardegna.it/documenti/44_944_20210105181333.pdf</a:t>
            </a:r>
            <a:endParaRPr sz="121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84"/>
              <a:buFont typeface="Arial"/>
              <a:buNone/>
            </a:pPr>
            <a:r>
              <a:rPr lang="it" sz="1212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4"/>
              </a:rPr>
              <a:t>https://www.sardegnaimpresa.it/coronavirus-ecommerce/</a:t>
            </a:r>
            <a:r>
              <a:rPr lang="it" sz="121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1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84"/>
              <a:buFont typeface="Arial"/>
              <a:buNone/>
            </a:pPr>
            <a:r>
              <a:rPr lang="it" sz="1212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5"/>
              </a:rPr>
              <a:t>https://www.sardiniapost.it/cronaca/infrastrutture-tecnologiche-per-imprese-nuovi-investimenti-per-il-crs4-di-pula/</a:t>
            </a:r>
            <a:r>
              <a:rPr lang="it" sz="1212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1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84"/>
              <a:buFont typeface="Arial"/>
              <a:buNone/>
            </a:pPr>
            <a:endParaRPr sz="121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84"/>
              <a:buFont typeface="Arial"/>
              <a:buNone/>
            </a:pPr>
            <a:endParaRPr sz="121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84"/>
              <a:buFont typeface="Arial"/>
              <a:buNone/>
            </a:pPr>
            <a:endParaRPr sz="121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84"/>
              <a:buFont typeface="Arial"/>
              <a:buNone/>
            </a:pPr>
            <a:endParaRPr sz="121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84"/>
              <a:buFont typeface="Arial"/>
              <a:buNone/>
            </a:pPr>
            <a:endParaRPr sz="121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84"/>
              <a:buFont typeface="Arial"/>
              <a:buNone/>
            </a:pPr>
            <a:endParaRPr sz="121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84"/>
              <a:buFont typeface="Arial"/>
              <a:buNone/>
            </a:pPr>
            <a:endParaRPr sz="121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84"/>
              <a:buFont typeface="Arial"/>
              <a:buNone/>
            </a:pPr>
            <a:endParaRPr sz="121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84"/>
              <a:buFont typeface="Arial"/>
              <a:buNone/>
            </a:pPr>
            <a:endParaRPr sz="121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84"/>
              <a:buFont typeface="Arial"/>
              <a:buNone/>
            </a:pPr>
            <a:endParaRPr sz="121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84"/>
              <a:buFont typeface="Arial"/>
              <a:buNone/>
            </a:pPr>
            <a:endParaRPr sz="1212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1000"/>
              </a:spcBef>
              <a:spcAft>
                <a:spcPts val="1200"/>
              </a:spcAft>
              <a:buSzPts val="688"/>
              <a:buNone/>
            </a:pPr>
            <a:endParaRPr sz="1725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  <a:r>
              <a:rPr lang="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" dirty="0" smtClean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it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Professional Profiles</a:t>
            </a:r>
            <a:endParaRPr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it" sz="1300" b="1" dirty="0">
                <a:solidFill>
                  <a:srgbClr val="2021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it" sz="1300" dirty="0">
                <a:solidFill>
                  <a:srgbClr val="2021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it" sz="1300" dirty="0" smtClean="0">
                <a:solidFill>
                  <a:srgbClr val="2021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The </a:t>
            </a:r>
            <a:r>
              <a:rPr lang="it" sz="1300" dirty="0">
                <a:solidFill>
                  <a:srgbClr val="2021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activity of </a:t>
            </a:r>
            <a:r>
              <a:rPr lang="it" sz="1300" b="1" dirty="0">
                <a:solidFill>
                  <a:srgbClr val="2021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making contents available </a:t>
            </a:r>
            <a:r>
              <a:rPr lang="it" sz="1300" dirty="0">
                <a:solidFill>
                  <a:srgbClr val="2021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the </a:t>
            </a:r>
            <a:r>
              <a:rPr lang="it" sz="1300" dirty="0" smtClean="0">
                <a:solidFill>
                  <a:srgbClr val="2021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it" sz="1300" dirty="0" smtClean="0">
                <a:solidFill>
                  <a:srgbClr val="2021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 </a:t>
            </a:r>
            <a:r>
              <a:rPr lang="it" sz="1300" dirty="0">
                <a:solidFill>
                  <a:srgbClr val="2021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</a:t>
            </a:r>
            <a:endParaRPr lang="it" sz="1300" dirty="0" smtClean="0">
              <a:solidFill>
                <a:srgbClr val="2021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it" sz="1300" dirty="0" smtClean="0">
                <a:solidFill>
                  <a:srgbClr val="2021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the </a:t>
            </a:r>
            <a:r>
              <a:rPr lang="it" sz="1300" b="1" dirty="0">
                <a:solidFill>
                  <a:srgbClr val="2021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 </a:t>
            </a:r>
            <a:r>
              <a:rPr lang="it" sz="1300" b="1" dirty="0" smtClean="0">
                <a:solidFill>
                  <a:srgbClr val="2021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it" sz="1300" b="1" u="sng" dirty="0">
                <a:solidFill>
                  <a:srgbClr val="2021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" sz="1300" b="1" dirty="0" smtClean="0">
                <a:solidFill>
                  <a:srgbClr val="2021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printed </a:t>
            </a:r>
            <a:r>
              <a:rPr lang="it" sz="1300" b="1" dirty="0">
                <a:solidFill>
                  <a:srgbClr val="2021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it" sz="1300" b="1" dirty="0" smtClean="0">
                <a:solidFill>
                  <a:srgbClr val="2021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 </a:t>
            </a:r>
            <a:r>
              <a:rPr lang="it" sz="1300" b="1" dirty="0">
                <a:solidFill>
                  <a:srgbClr val="2021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works </a:t>
            </a:r>
            <a:r>
              <a:rPr lang="it" sz="1300" b="1" dirty="0" smtClean="0">
                <a:solidFill>
                  <a:srgbClr val="2021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" sz="1300" dirty="0" smtClean="0">
                <a:solidFill>
                  <a:srgbClr val="2021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it" sz="1300" dirty="0">
                <a:solidFill>
                  <a:srgbClr val="2021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books, magazines, </a:t>
            </a:r>
            <a:r>
              <a:rPr lang="it" sz="1300" dirty="0" smtClean="0">
                <a:solidFill>
                  <a:srgbClr val="2021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ebooks, </a:t>
            </a:r>
            <a:r>
              <a:rPr lang="it" sz="1300" dirty="0">
                <a:solidFill>
                  <a:srgbClr val="2021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websites,..)</a:t>
            </a:r>
            <a:endParaRPr sz="1300" dirty="0">
              <a:solidFill>
                <a:srgbClr val="2021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300" dirty="0">
              <a:solidFill>
                <a:srgbClr val="2021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it" sz="1300" b="1" dirty="0">
                <a:solidFill>
                  <a:srgbClr val="2021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Profiles  in publishing houses</a:t>
            </a:r>
            <a:r>
              <a:rPr lang="it" sz="1300" dirty="0">
                <a:solidFill>
                  <a:srgbClr val="2021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sz="1300" dirty="0">
              <a:solidFill>
                <a:srgbClr val="32323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Clr>
                <a:srgbClr val="323234"/>
              </a:buClr>
              <a:buSzPts val="1300"/>
              <a:buChar char="-"/>
            </a:pPr>
            <a:r>
              <a:rPr lang="it" sz="1300" dirty="0">
                <a:solidFill>
                  <a:srgbClr val="3232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Copy Editors                                                	= </a:t>
            </a:r>
            <a:r>
              <a:rPr lang="it" sz="13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revise literary works                                                      </a:t>
            </a:r>
            <a:endParaRPr sz="13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323234"/>
              </a:buClr>
              <a:buSzPts val="1300"/>
              <a:buChar char="-"/>
            </a:pPr>
            <a:r>
              <a:rPr lang="it" sz="1300" dirty="0">
                <a:solidFill>
                  <a:srgbClr val="3232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Literary Agents                                                	= </a:t>
            </a:r>
            <a:r>
              <a:rPr lang="it" sz="13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publishers </a:t>
            </a:r>
            <a:r>
              <a:rPr lang="it" sz="1300" dirty="0">
                <a:solidFill>
                  <a:srgbClr val="3232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it" sz="1300" dirty="0" smtClean="0">
                <a:solidFill>
                  <a:srgbClr val="3232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their writers </a:t>
            </a:r>
          </a:p>
          <a:p>
            <a:pPr lvl="0" indent="-311150">
              <a:buClr>
                <a:srgbClr val="323234"/>
              </a:buClr>
              <a:buSzPts val="1300"/>
              <a:buChar char="-"/>
            </a:pPr>
            <a:r>
              <a:rPr lang="it" sz="1300" dirty="0" smtClean="0">
                <a:solidFill>
                  <a:srgbClr val="3232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Literary </a:t>
            </a:r>
            <a:r>
              <a:rPr lang="it" sz="1300" dirty="0">
                <a:solidFill>
                  <a:srgbClr val="3232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Scouts                                                	= </a:t>
            </a:r>
            <a:r>
              <a:rPr lang="en-US" sz="1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 a </a:t>
            </a:r>
            <a:r>
              <a:rPr lang="en-US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lot and </a:t>
            </a:r>
            <a:r>
              <a:rPr lang="en-US" sz="1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 for </a:t>
            </a:r>
            <a:r>
              <a:rPr lang="en-US" sz="1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excellent </a:t>
            </a:r>
            <a:r>
              <a:rPr lang="en-US" sz="1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works</a:t>
            </a:r>
          </a:p>
          <a:p>
            <a:pPr lvl="0" indent="-311150">
              <a:buClr>
                <a:srgbClr val="323234"/>
              </a:buClr>
              <a:buSzPts val="1300"/>
              <a:buChar char="-"/>
            </a:pPr>
            <a:r>
              <a:rPr lang="it" sz="1300" dirty="0" smtClean="0">
                <a:solidFill>
                  <a:srgbClr val="3232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Production </a:t>
            </a:r>
            <a:r>
              <a:rPr lang="it" sz="1300" dirty="0">
                <a:solidFill>
                  <a:srgbClr val="3232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Editors                                    	= </a:t>
            </a:r>
            <a:r>
              <a:rPr lang="it" sz="13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 </a:t>
            </a:r>
            <a:r>
              <a:rPr lang="it" sz="13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publication </a:t>
            </a:r>
            <a:r>
              <a:rPr lang="it" sz="13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  <a:endParaRPr sz="13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323234"/>
              </a:buClr>
              <a:buSzPts val="1300"/>
              <a:buChar char="-"/>
            </a:pPr>
            <a:r>
              <a:rPr lang="it" sz="1300" dirty="0">
                <a:solidFill>
                  <a:srgbClr val="3232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Marketers and/or Copy </a:t>
            </a:r>
            <a:r>
              <a:rPr lang="it" sz="1300" dirty="0" smtClean="0">
                <a:solidFill>
                  <a:srgbClr val="3232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Writers              </a:t>
            </a:r>
            <a:r>
              <a:rPr lang="it" sz="1300" dirty="0">
                <a:solidFill>
                  <a:srgbClr val="3232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= </a:t>
            </a:r>
            <a:r>
              <a:rPr lang="it" sz="13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create </a:t>
            </a:r>
            <a:r>
              <a:rPr lang="it" sz="13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advertisements for promotion</a:t>
            </a:r>
            <a:endParaRPr sz="13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Introduzione all’editoria e le sue figure professionali</a:t>
            </a:r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832300" cy="358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 dirty="0">
                <a:solidFill>
                  <a:srgbClr val="000000"/>
                </a:solidFill>
              </a:rPr>
              <a:t>Editoria:	</a:t>
            </a:r>
            <a:r>
              <a:rPr lang="it" sz="1300" dirty="0" smtClean="0">
                <a:solidFill>
                  <a:srgbClr val="000000"/>
                </a:solidFill>
              </a:rPr>
              <a:t> crea contenuti </a:t>
            </a:r>
            <a:r>
              <a:rPr lang="it" sz="1300" dirty="0">
                <a:solidFill>
                  <a:srgbClr val="000000"/>
                </a:solidFill>
              </a:rPr>
              <a:t>disponibili al pubblico, usando lavori scritti e digitali (libri, ebook, riviste,..)</a:t>
            </a:r>
            <a:endParaRPr sz="13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3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300" dirty="0">
                <a:solidFill>
                  <a:srgbClr val="000000"/>
                </a:solidFill>
              </a:rPr>
              <a:t>Figure professionali in una casa editrice:</a:t>
            </a:r>
            <a:endParaRPr sz="1300" dirty="0">
              <a:solidFill>
                <a:srgbClr val="000000"/>
              </a:solidFill>
            </a:endParaRPr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Char char="-"/>
            </a:pPr>
            <a:r>
              <a:rPr lang="it" sz="1300" dirty="0">
                <a:solidFill>
                  <a:srgbClr val="000000"/>
                </a:solidFill>
              </a:rPr>
              <a:t>Redattori                                                 </a:t>
            </a:r>
            <a:r>
              <a:rPr lang="it" sz="1300" dirty="0" smtClean="0">
                <a:solidFill>
                  <a:srgbClr val="000000"/>
                </a:solidFill>
              </a:rPr>
              <a:t>	 </a:t>
            </a:r>
            <a:r>
              <a:rPr lang="it" sz="1300" dirty="0">
                <a:solidFill>
                  <a:srgbClr val="000000"/>
                </a:solidFill>
              </a:rPr>
              <a:t>= </a:t>
            </a:r>
            <a:r>
              <a:rPr lang="it" sz="1300" u="sng" dirty="0">
                <a:solidFill>
                  <a:srgbClr val="000000"/>
                </a:solidFill>
              </a:rPr>
              <a:t>Revisionano</a:t>
            </a:r>
            <a:r>
              <a:rPr lang="it" sz="1300" dirty="0">
                <a:solidFill>
                  <a:srgbClr val="000000"/>
                </a:solidFill>
              </a:rPr>
              <a:t> i lavori                                                     </a:t>
            </a:r>
            <a:endParaRPr sz="1300" dirty="0">
              <a:solidFill>
                <a:srgbClr val="000000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-"/>
            </a:pPr>
            <a:r>
              <a:rPr lang="it" sz="1300" dirty="0">
                <a:solidFill>
                  <a:srgbClr val="000000"/>
                </a:solidFill>
              </a:rPr>
              <a:t>Literary Agents                                  	= </a:t>
            </a:r>
            <a:r>
              <a:rPr lang="it" sz="1300" u="sng" dirty="0">
                <a:solidFill>
                  <a:srgbClr val="000000"/>
                </a:solidFill>
              </a:rPr>
              <a:t>Trovano pubblicatori </a:t>
            </a:r>
            <a:endParaRPr sz="1300" u="sng" dirty="0">
              <a:solidFill>
                <a:srgbClr val="000000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-"/>
            </a:pPr>
            <a:r>
              <a:rPr lang="it" sz="1300" dirty="0">
                <a:solidFill>
                  <a:srgbClr val="000000"/>
                </a:solidFill>
              </a:rPr>
              <a:t>Literary Scouts                                      	= </a:t>
            </a:r>
            <a:r>
              <a:rPr lang="it" sz="1300" u="sng" dirty="0">
                <a:solidFill>
                  <a:srgbClr val="000000"/>
                </a:solidFill>
              </a:rPr>
              <a:t>Cercano materiale e scrittori </a:t>
            </a:r>
            <a:r>
              <a:rPr lang="it" sz="1300" dirty="0">
                <a:solidFill>
                  <a:srgbClr val="000000"/>
                </a:solidFill>
              </a:rPr>
              <a:t>da pubblicare </a:t>
            </a:r>
            <a:endParaRPr sz="1300" dirty="0">
              <a:solidFill>
                <a:srgbClr val="000000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-"/>
            </a:pPr>
            <a:r>
              <a:rPr lang="it" sz="1300" dirty="0">
                <a:solidFill>
                  <a:srgbClr val="000000"/>
                </a:solidFill>
              </a:rPr>
              <a:t>Production Editors                             	= Responsabili del </a:t>
            </a:r>
            <a:r>
              <a:rPr lang="it" sz="1300" u="sng" dirty="0">
                <a:solidFill>
                  <a:srgbClr val="000000"/>
                </a:solidFill>
              </a:rPr>
              <a:t>processo di pubblicazione</a:t>
            </a:r>
            <a:endParaRPr sz="1300" u="sng" dirty="0">
              <a:solidFill>
                <a:srgbClr val="000000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Char char="-"/>
            </a:pPr>
            <a:r>
              <a:rPr lang="it" sz="1300" dirty="0">
                <a:solidFill>
                  <a:srgbClr val="000000"/>
                </a:solidFill>
              </a:rPr>
              <a:t>Marketers and/or Copy Writer            	= Creano </a:t>
            </a:r>
            <a:r>
              <a:rPr lang="it" sz="1300" u="sng" dirty="0">
                <a:solidFill>
                  <a:srgbClr val="000000"/>
                </a:solidFill>
              </a:rPr>
              <a:t>pubblicità e marketing</a:t>
            </a:r>
            <a:endParaRPr sz="1300" u="sng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1200"/>
              </a:spcAft>
              <a:buNone/>
            </a:pPr>
            <a:endParaRPr sz="13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Publishing In Sardinia</a:t>
            </a:r>
            <a:endParaRPr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Google Shape;77;p16"/>
          <p:cNvSpPr txBox="1"/>
          <p:nvPr/>
        </p:nvSpPr>
        <p:spPr>
          <a:xfrm>
            <a:off x="599100" y="1203942"/>
            <a:ext cx="8233200" cy="31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Playfair Display"/>
              <a:buChar char="-"/>
            </a:pPr>
            <a:r>
              <a:rPr lang="it" sz="1900" dirty="0">
                <a:latin typeface="Calibri" panose="020F0502020204030204" pitchFamily="34" charset="0"/>
                <a:ea typeface="Playfair Display"/>
                <a:cs typeface="Calibri" panose="020F0502020204030204" pitchFamily="34" charset="0"/>
                <a:sym typeface="Playfair Display"/>
              </a:rPr>
              <a:t>33 </a:t>
            </a:r>
            <a:r>
              <a:rPr lang="it" sz="1900" dirty="0" smtClean="0">
                <a:latin typeface="Calibri" panose="020F0502020204030204" pitchFamily="34" charset="0"/>
                <a:ea typeface="Playfair Display"/>
                <a:cs typeface="Calibri" panose="020F0502020204030204" pitchFamily="34" charset="0"/>
                <a:sym typeface="Playfair Display"/>
              </a:rPr>
              <a:t>Small - </a:t>
            </a:r>
            <a:r>
              <a:rPr lang="it" sz="1900" dirty="0">
                <a:latin typeface="Calibri" panose="020F0502020204030204" pitchFamily="34" charset="0"/>
                <a:ea typeface="Playfair Display"/>
                <a:cs typeface="Calibri" panose="020F0502020204030204" pitchFamily="34" charset="0"/>
                <a:sym typeface="Playfair Display"/>
              </a:rPr>
              <a:t>and </a:t>
            </a:r>
            <a:r>
              <a:rPr lang="it" sz="1900" dirty="0" smtClean="0">
                <a:latin typeface="Calibri" panose="020F0502020204030204" pitchFamily="34" charset="0"/>
                <a:ea typeface="Playfair Display"/>
                <a:cs typeface="Calibri" panose="020F0502020204030204" pitchFamily="34" charset="0"/>
                <a:sym typeface="Playfair Display"/>
              </a:rPr>
              <a:t>micro - </a:t>
            </a:r>
            <a:r>
              <a:rPr lang="it" sz="1900" dirty="0">
                <a:latin typeface="Calibri" panose="020F0502020204030204" pitchFamily="34" charset="0"/>
                <a:ea typeface="Playfair Display"/>
                <a:cs typeface="Calibri" panose="020F0502020204030204" pitchFamily="34" charset="0"/>
                <a:sym typeface="Playfair Display"/>
              </a:rPr>
              <a:t>Publishing Houses </a:t>
            </a:r>
            <a:endParaRPr sz="1900" dirty="0">
              <a:latin typeface="Calibri" panose="020F0502020204030204" pitchFamily="34" charset="0"/>
              <a:ea typeface="Playfair Display"/>
              <a:cs typeface="Calibri" panose="020F0502020204030204" pitchFamily="34" charset="0"/>
              <a:sym typeface="Playfair Display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Playfair Display"/>
              <a:buChar char="-"/>
            </a:pPr>
            <a:r>
              <a:rPr lang="it" sz="1900" dirty="0">
                <a:latin typeface="Calibri" panose="020F0502020204030204" pitchFamily="34" charset="0"/>
                <a:ea typeface="Playfair Display"/>
                <a:cs typeface="Calibri" panose="020F0502020204030204" pitchFamily="34" charset="0"/>
                <a:sym typeface="Playfair Display"/>
              </a:rPr>
              <a:t>Employees					</a:t>
            </a:r>
            <a:r>
              <a:rPr lang="it" sz="1900" dirty="0">
                <a:solidFill>
                  <a:schemeClr val="dk2"/>
                </a:solidFill>
                <a:latin typeface="Calibri" panose="020F0502020204030204" pitchFamily="34" charset="0"/>
                <a:ea typeface="Playfair Display"/>
                <a:cs typeface="Calibri" panose="020F0502020204030204" pitchFamily="34" charset="0"/>
                <a:sym typeface="Playfair Display"/>
              </a:rPr>
              <a:t>300</a:t>
            </a:r>
            <a:endParaRPr sz="1900" dirty="0">
              <a:latin typeface="Calibri" panose="020F0502020204030204" pitchFamily="34" charset="0"/>
              <a:ea typeface="Playfair Display"/>
              <a:cs typeface="Calibri" panose="020F0502020204030204" pitchFamily="34" charset="0"/>
              <a:sym typeface="Playfair Display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Playfair Display"/>
              <a:buChar char="-"/>
            </a:pPr>
            <a:r>
              <a:rPr lang="it" sz="1900" dirty="0">
                <a:latin typeface="Calibri" panose="020F0502020204030204" pitchFamily="34" charset="0"/>
                <a:ea typeface="Playfair Display"/>
                <a:cs typeface="Calibri" panose="020F0502020204030204" pitchFamily="34" charset="0"/>
                <a:sym typeface="Playfair Display"/>
              </a:rPr>
              <a:t>Works published per year	</a:t>
            </a:r>
            <a:r>
              <a:rPr lang="it" sz="1900" dirty="0" smtClean="0">
                <a:latin typeface="Calibri" panose="020F0502020204030204" pitchFamily="34" charset="0"/>
                <a:ea typeface="Playfair Display"/>
                <a:cs typeface="Calibri" panose="020F0502020204030204" pitchFamily="34" charset="0"/>
                <a:sym typeface="Playfair Display"/>
              </a:rPr>
              <a:t>		220</a:t>
            </a:r>
            <a:endParaRPr sz="1900" dirty="0">
              <a:latin typeface="Calibri" panose="020F0502020204030204" pitchFamily="34" charset="0"/>
              <a:ea typeface="Playfair Display"/>
              <a:cs typeface="Calibri" panose="020F0502020204030204" pitchFamily="34" charset="0"/>
              <a:sym typeface="Playfair Display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Playfair Display"/>
              <a:buChar char="-"/>
            </a:pPr>
            <a:r>
              <a:rPr lang="it" sz="1900" dirty="0">
                <a:latin typeface="Calibri" panose="020F0502020204030204" pitchFamily="34" charset="0"/>
                <a:ea typeface="Playfair Display"/>
                <a:cs typeface="Calibri" panose="020F0502020204030204" pitchFamily="34" charset="0"/>
                <a:sym typeface="Playfair Display"/>
              </a:rPr>
              <a:t>Works in catalogue 			</a:t>
            </a:r>
            <a:r>
              <a:rPr lang="it" sz="1900" dirty="0" smtClean="0">
                <a:latin typeface="Calibri" panose="020F0502020204030204" pitchFamily="34" charset="0"/>
                <a:ea typeface="Playfair Display"/>
                <a:cs typeface="Calibri" panose="020F0502020204030204" pitchFamily="34" charset="0"/>
                <a:sym typeface="Playfair Display"/>
              </a:rPr>
              <a:t>	6000</a:t>
            </a:r>
            <a:endParaRPr sz="1900" dirty="0">
              <a:latin typeface="Calibri" panose="020F0502020204030204" pitchFamily="34" charset="0"/>
              <a:ea typeface="Playfair Display"/>
              <a:cs typeface="Calibri" panose="020F0502020204030204" pitchFamily="34" charset="0"/>
              <a:sym typeface="Playfair Display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Playfair Display"/>
              <a:buChar char="-"/>
            </a:pPr>
            <a:r>
              <a:rPr lang="it" sz="1900" dirty="0">
                <a:latin typeface="Calibri" panose="020F0502020204030204" pitchFamily="34" charset="0"/>
                <a:ea typeface="Playfair Display"/>
                <a:cs typeface="Calibri" panose="020F0502020204030204" pitchFamily="34" charset="0"/>
                <a:sym typeface="Playfair Display"/>
              </a:rPr>
              <a:t>Yearly income				</a:t>
            </a:r>
            <a:r>
              <a:rPr lang="it" sz="1900" dirty="0" smtClean="0">
                <a:solidFill>
                  <a:schemeClr val="dk2"/>
                </a:solidFill>
                <a:latin typeface="Calibri" panose="020F0502020204030204" pitchFamily="34" charset="0"/>
                <a:ea typeface="Playfair Display"/>
                <a:cs typeface="Calibri" panose="020F0502020204030204" pitchFamily="34" charset="0"/>
                <a:sym typeface="Playfair Display"/>
              </a:rPr>
              <a:t>€ 5.4 </a:t>
            </a:r>
            <a:r>
              <a:rPr lang="it" sz="1900" dirty="0">
                <a:solidFill>
                  <a:schemeClr val="dk2"/>
                </a:solidFill>
                <a:latin typeface="Calibri" panose="020F0502020204030204" pitchFamily="34" charset="0"/>
                <a:ea typeface="Playfair Display"/>
                <a:cs typeface="Calibri" panose="020F0502020204030204" pitchFamily="34" charset="0"/>
                <a:sym typeface="Playfair Display"/>
              </a:rPr>
              <a:t>million </a:t>
            </a:r>
            <a:endParaRPr sz="1900" dirty="0">
              <a:latin typeface="Calibri" panose="020F0502020204030204" pitchFamily="34" charset="0"/>
              <a:ea typeface="Playfair Display"/>
              <a:cs typeface="Calibri" panose="020F0502020204030204" pitchFamily="34" charset="0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latin typeface="Calibri" panose="020F0502020204030204" pitchFamily="34" charset="0"/>
              <a:ea typeface="Playfair Display"/>
              <a:cs typeface="Calibri" panose="020F0502020204030204" pitchFamily="34" charset="0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900" b="1" dirty="0">
                <a:solidFill>
                  <a:srgbClr val="002060"/>
                </a:solidFill>
                <a:latin typeface="Calibri" panose="020F0502020204030204" pitchFamily="34" charset="0"/>
                <a:ea typeface="Playfair Display"/>
                <a:cs typeface="Calibri" panose="020F0502020204030204" pitchFamily="34" charset="0"/>
                <a:sym typeface="Playfair Display"/>
              </a:rPr>
              <a:t>Main genres</a:t>
            </a:r>
            <a:r>
              <a:rPr lang="it" sz="1900" dirty="0">
                <a:latin typeface="Calibri" panose="020F0502020204030204" pitchFamily="34" charset="0"/>
                <a:ea typeface="Playfair Display"/>
                <a:cs typeface="Calibri" panose="020F0502020204030204" pitchFamily="34" charset="0"/>
                <a:sym typeface="Playfair Display"/>
              </a:rPr>
              <a:t>:</a:t>
            </a:r>
            <a:endParaRPr sz="1900" dirty="0">
              <a:latin typeface="Calibri" panose="020F0502020204030204" pitchFamily="34" charset="0"/>
              <a:ea typeface="Playfair Display"/>
              <a:cs typeface="Calibri" panose="020F0502020204030204" pitchFamily="34" charset="0"/>
              <a:sym typeface="Playfair Display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Playfair Display"/>
              <a:buChar char="-"/>
            </a:pPr>
            <a:r>
              <a:rPr lang="it" sz="1900" dirty="0">
                <a:latin typeface="Calibri" panose="020F0502020204030204" pitchFamily="34" charset="0"/>
                <a:ea typeface="Playfair Display"/>
                <a:cs typeface="Calibri" panose="020F0502020204030204" pitchFamily="34" charset="0"/>
                <a:sym typeface="Playfair Display"/>
              </a:rPr>
              <a:t>Essay writings</a:t>
            </a:r>
            <a:endParaRPr sz="1900" dirty="0">
              <a:latin typeface="Calibri" panose="020F0502020204030204" pitchFamily="34" charset="0"/>
              <a:ea typeface="Playfair Display"/>
              <a:cs typeface="Calibri" panose="020F0502020204030204" pitchFamily="34" charset="0"/>
              <a:sym typeface="Playfair Display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Playfair Display"/>
              <a:buChar char="-"/>
            </a:pPr>
            <a:r>
              <a:rPr lang="it" sz="1900" dirty="0" smtClean="0">
                <a:latin typeface="Calibri" panose="020F0502020204030204" pitchFamily="34" charset="0"/>
                <a:ea typeface="Playfair Display"/>
                <a:cs typeface="Calibri" panose="020F0502020204030204" pitchFamily="34" charset="0"/>
                <a:sym typeface="Playfair Display"/>
              </a:rPr>
              <a:t>Fiction</a:t>
            </a:r>
            <a:endParaRPr sz="1900" dirty="0">
              <a:latin typeface="Calibri" panose="020F0502020204030204" pitchFamily="34" charset="0"/>
              <a:ea typeface="Playfair Display"/>
              <a:cs typeface="Calibri" panose="020F0502020204030204" pitchFamily="34" charset="0"/>
              <a:sym typeface="Playfair Display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Playfair Display"/>
              <a:buChar char="-"/>
            </a:pPr>
            <a:r>
              <a:rPr lang="it" sz="1900" dirty="0">
                <a:latin typeface="Calibri" panose="020F0502020204030204" pitchFamily="34" charset="0"/>
                <a:ea typeface="Playfair Display"/>
                <a:cs typeface="Calibri" panose="020F0502020204030204" pitchFamily="34" charset="0"/>
                <a:sym typeface="Playfair Display"/>
              </a:rPr>
              <a:t>Texts in Sardinian language</a:t>
            </a:r>
            <a:endParaRPr sz="1900" dirty="0">
              <a:latin typeface="Calibri" panose="020F0502020204030204" pitchFamily="34" charset="0"/>
              <a:ea typeface="Playfair Display"/>
              <a:cs typeface="Calibri" panose="020F0502020204030204" pitchFamily="34" charset="0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181850" y="18027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Editoria in Sardegna</a:t>
            </a:r>
            <a:endParaRPr/>
          </a:p>
        </p:txBody>
      </p:sp>
      <p:sp>
        <p:nvSpPr>
          <p:cNvPr id="83" name="Google Shape;83;p17"/>
          <p:cNvSpPr txBox="1"/>
          <p:nvPr/>
        </p:nvSpPr>
        <p:spPr>
          <a:xfrm>
            <a:off x="417050" y="1079425"/>
            <a:ext cx="8050200" cy="36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Char char="-"/>
            </a:pPr>
            <a:r>
              <a:rPr lang="it" sz="1800">
                <a:latin typeface="Playfair Display"/>
                <a:ea typeface="Playfair Display"/>
                <a:cs typeface="Playfair Display"/>
                <a:sym typeface="Playfair Display"/>
              </a:rPr>
              <a:t>33 Case editrici (micro e piccole dimensioni) </a:t>
            </a:r>
            <a:endParaRPr sz="18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Char char="-"/>
            </a:pPr>
            <a:r>
              <a:rPr lang="it" sz="1800">
                <a:latin typeface="Playfair Display"/>
                <a:ea typeface="Playfair Display"/>
                <a:cs typeface="Playfair Display"/>
                <a:sym typeface="Playfair Display"/>
              </a:rPr>
              <a:t>Addetti						300 </a:t>
            </a:r>
            <a:endParaRPr sz="18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Char char="-"/>
            </a:pPr>
            <a:r>
              <a:rPr lang="it" sz="1800">
                <a:latin typeface="Playfair Display"/>
                <a:ea typeface="Playfair Display"/>
                <a:cs typeface="Playfair Display"/>
                <a:sym typeface="Playfair Display"/>
              </a:rPr>
              <a:t>Opere stampate per anno		220</a:t>
            </a:r>
            <a:endParaRPr sz="18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Char char="-"/>
            </a:pPr>
            <a:r>
              <a:rPr lang="it" sz="1800">
                <a:latin typeface="Playfair Display"/>
                <a:ea typeface="Playfair Display"/>
                <a:cs typeface="Playfair Display"/>
                <a:sym typeface="Playfair Display"/>
              </a:rPr>
              <a:t>Titoli in catalogo				6000</a:t>
            </a:r>
            <a:endParaRPr sz="18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Char char="-"/>
            </a:pPr>
            <a:r>
              <a:rPr lang="it" sz="1800">
                <a:latin typeface="Playfair Display"/>
                <a:ea typeface="Playfair Display"/>
                <a:cs typeface="Playfair Display"/>
                <a:sym typeface="Playfair Display"/>
              </a:rPr>
              <a:t>Fatturato annuo 				€5,4 mln </a:t>
            </a:r>
            <a:endParaRPr sz="18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latin typeface="Playfair Display"/>
                <a:ea typeface="Playfair Display"/>
                <a:cs typeface="Playfair Display"/>
                <a:sym typeface="Playfair Display"/>
              </a:rPr>
              <a:t>Generi principali: </a:t>
            </a:r>
            <a:endParaRPr sz="18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Char char="-"/>
            </a:pPr>
            <a:r>
              <a:rPr lang="it" sz="1800">
                <a:latin typeface="Playfair Display"/>
                <a:ea typeface="Playfair Display"/>
                <a:cs typeface="Playfair Display"/>
                <a:sym typeface="Playfair Display"/>
              </a:rPr>
              <a:t>Saggistica</a:t>
            </a:r>
            <a:endParaRPr sz="18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Char char="-"/>
            </a:pPr>
            <a:r>
              <a:rPr lang="it" sz="1800">
                <a:latin typeface="Playfair Display"/>
                <a:ea typeface="Playfair Display"/>
                <a:cs typeface="Playfair Display"/>
                <a:sym typeface="Playfair Display"/>
              </a:rPr>
              <a:t>Narrativa per adulti</a:t>
            </a:r>
            <a:endParaRPr sz="18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Char char="-"/>
            </a:pPr>
            <a:r>
              <a:rPr lang="it" sz="1800">
                <a:latin typeface="Playfair Display"/>
                <a:ea typeface="Playfair Display"/>
                <a:cs typeface="Playfair Display"/>
                <a:sym typeface="Playfair Display"/>
              </a:rPr>
              <a:t>Testi in lingua sarda</a:t>
            </a:r>
            <a:endParaRPr sz="18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22860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198650" y="207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Sardinia</a:t>
            </a:r>
            <a:r>
              <a:rPr lang="it" dirty="0">
                <a:solidFill>
                  <a:srgbClr val="002060"/>
                </a:solidFill>
              </a:rPr>
              <a:t>.</a:t>
            </a:r>
            <a:r>
              <a:rPr lang="it" dirty="0" smtClean="0">
                <a:solidFill>
                  <a:srgbClr val="002060"/>
                </a:solidFill>
              </a:rPr>
              <a:t> </a:t>
            </a:r>
            <a:r>
              <a:rPr lang="it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Catalogue of published works</a:t>
            </a:r>
            <a:endParaRPr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9" name="Google Shape;89;p18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325" y="870225"/>
            <a:ext cx="7651350" cy="4042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212600" y="2071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Catalogo storico dell’editoria sarda</a:t>
            </a:r>
            <a:endParaRPr/>
          </a:p>
        </p:txBody>
      </p:sp>
      <p:pic>
        <p:nvPicPr>
          <p:cNvPr id="95" name="Google Shape;95;p19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975" y="872090"/>
            <a:ext cx="7651351" cy="40436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29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Publishing - </a:t>
            </a:r>
            <a:r>
              <a:rPr lang="it" sz="29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crisis</a:t>
            </a:r>
            <a:endParaRPr sz="29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" name="Google Shape;101;p20"/>
          <p:cNvSpPr txBox="1">
            <a:spLocks noGrp="1"/>
          </p:cNvSpPr>
          <p:nvPr>
            <p:ph type="body" idx="1"/>
          </p:nvPr>
        </p:nvSpPr>
        <p:spPr>
          <a:xfrm>
            <a:off x="311700" y="18017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it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last 10 years</a:t>
            </a:r>
            <a:r>
              <a:rPr lang="it" sz="16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30200" algn="l" rtl="0">
              <a:spcBef>
                <a:spcPts val="1200"/>
              </a:spcBef>
              <a:spcAft>
                <a:spcPts val="0"/>
              </a:spcAft>
              <a:buSzPts val="1600"/>
              <a:buChar char="-"/>
            </a:pPr>
            <a:r>
              <a:rPr lang="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Copy editors</a:t>
            </a:r>
            <a:r>
              <a:rPr lang="it" sz="1600" dirty="0">
                <a:latin typeface="Calibri" panose="020F0502020204030204" pitchFamily="34" charset="0"/>
                <a:cs typeface="Calibri" panose="020F0502020204030204" pitchFamily="34" charset="0"/>
              </a:rPr>
              <a:t> publishing with constance		</a:t>
            </a:r>
            <a:r>
              <a:rPr lang="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decreased of 20%</a:t>
            </a:r>
            <a:r>
              <a:rPr lang="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it" sz="1600" dirty="0">
                <a:latin typeface="Calibri" panose="020F0502020204030204" pitchFamily="34" charset="0"/>
                <a:cs typeface="Calibri" panose="020F0502020204030204" pitchFamily="34" charset="0"/>
              </a:rPr>
              <a:t>Annual </a:t>
            </a:r>
            <a:r>
              <a:rPr lang="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production </a:t>
            </a:r>
            <a:r>
              <a:rPr lang="it" sz="1600" dirty="0">
                <a:latin typeface="Calibri" panose="020F0502020204030204" pitchFamily="34" charset="0"/>
                <a:cs typeface="Calibri" panose="020F0502020204030204" pitchFamily="34" charset="0"/>
              </a:rPr>
              <a:t>of works 			</a:t>
            </a:r>
            <a:r>
              <a:rPr lang="it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decreased </a:t>
            </a:r>
            <a:r>
              <a:rPr lang="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of 28%</a:t>
            </a:r>
            <a:endParaRPr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330200">
              <a:buSzPts val="1600"/>
              <a:buFont typeface="Playfair Display"/>
              <a:buChar char="-"/>
            </a:pPr>
            <a:r>
              <a:rPr lang="it" sz="1600" dirty="0">
                <a:latin typeface="Calibri" panose="020F0502020204030204" pitchFamily="34" charset="0"/>
                <a:cs typeface="Calibri" panose="020F0502020204030204" pitchFamily="34" charset="0"/>
              </a:rPr>
              <a:t>Average </a:t>
            </a:r>
            <a:r>
              <a:rPr lang="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print runs</a:t>
            </a:r>
            <a:r>
              <a:rPr lang="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(1000 </a:t>
            </a:r>
            <a:r>
              <a:rPr lang="it-IT" sz="16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</a:t>
            </a:r>
            <a:r>
              <a:rPr lang="it-IT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700 </a:t>
            </a:r>
            <a:r>
              <a:rPr lang="it-IT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copies)</a:t>
            </a:r>
            <a:endParaRPr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it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Average </a:t>
            </a:r>
            <a:r>
              <a:rPr lang="it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annual turnover</a:t>
            </a:r>
            <a:r>
              <a:rPr lang="it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				</a:t>
            </a:r>
            <a:r>
              <a:rPr lang="it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decreased of 28% </a:t>
            </a:r>
            <a:endParaRPr sz="1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it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Labour </a:t>
            </a:r>
            <a:r>
              <a:rPr lang="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force 					</a:t>
            </a:r>
            <a:r>
              <a:rPr lang="it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decreased </a:t>
            </a:r>
            <a:r>
              <a:rPr lang="it" sz="1600" b="1" dirty="0">
                <a:latin typeface="Calibri" panose="020F0502020204030204" pitchFamily="34" charset="0"/>
                <a:cs typeface="Calibri" panose="020F0502020204030204" pitchFamily="34" charset="0"/>
              </a:rPr>
              <a:t>of 50%</a:t>
            </a:r>
            <a:endParaRPr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4572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300" dirty="0"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102" name="Google Shape;102;p20"/>
          <p:cNvSpPr txBox="1"/>
          <p:nvPr/>
        </p:nvSpPr>
        <p:spPr>
          <a:xfrm>
            <a:off x="311699" y="1209650"/>
            <a:ext cx="7213473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b="1" dirty="0">
                <a:solidFill>
                  <a:srgbClr val="3C78D8"/>
                </a:solidFill>
                <a:latin typeface="Calibri" panose="020F0502020204030204" pitchFamily="34" charset="0"/>
                <a:ea typeface="Playfair Display"/>
                <a:cs typeface="Calibri" panose="020F0502020204030204" pitchFamily="34" charset="0"/>
                <a:sym typeface="Playfair Display"/>
              </a:rPr>
              <a:t>From AES Balance </a:t>
            </a:r>
            <a:r>
              <a:rPr lang="it" sz="2000" b="1" dirty="0" smtClean="0">
                <a:solidFill>
                  <a:srgbClr val="3C78D8"/>
                </a:solidFill>
                <a:latin typeface="Calibri" panose="020F0502020204030204" pitchFamily="34" charset="0"/>
                <a:ea typeface="Playfair Display"/>
                <a:cs typeface="Calibri" panose="020F0502020204030204" pitchFamily="34" charset="0"/>
                <a:sym typeface="Playfair Display"/>
              </a:rPr>
              <a:t>2017 </a:t>
            </a:r>
            <a:r>
              <a:rPr lang="it" sz="2000" dirty="0" smtClean="0">
                <a:solidFill>
                  <a:srgbClr val="3C78D8"/>
                </a:solidFill>
                <a:latin typeface="Calibri" panose="020F0502020204030204" pitchFamily="34" charset="0"/>
                <a:ea typeface="Playfair Display"/>
                <a:cs typeface="Calibri" panose="020F0502020204030204" pitchFamily="34" charset="0"/>
                <a:sym typeface="Playfair Display"/>
              </a:rPr>
              <a:t>(</a:t>
            </a:r>
            <a:r>
              <a:rPr lang="it" sz="2000" b="1" dirty="0" smtClean="0">
                <a:solidFill>
                  <a:srgbClr val="3C78D8"/>
                </a:solidFill>
                <a:latin typeface="Calibri" panose="020F0502020204030204" pitchFamily="34" charset="0"/>
                <a:ea typeface="Playfair Display"/>
                <a:cs typeface="Calibri" panose="020F0502020204030204" pitchFamily="34" charset="0"/>
                <a:sym typeface="Playfair Display"/>
              </a:rPr>
              <a:t>Associazione Editori Sardi Survey</a:t>
            </a:r>
            <a:r>
              <a:rPr lang="it" sz="2000" dirty="0" smtClean="0">
                <a:solidFill>
                  <a:srgbClr val="3C78D8"/>
                </a:solidFill>
                <a:latin typeface="Calibri" panose="020F0502020204030204" pitchFamily="34" charset="0"/>
                <a:ea typeface="Playfair Display"/>
                <a:cs typeface="Calibri" panose="020F0502020204030204" pitchFamily="34" charset="0"/>
                <a:sym typeface="Playfair Display"/>
              </a:rPr>
              <a:t>)</a:t>
            </a:r>
            <a:endParaRPr sz="2000" dirty="0">
              <a:solidFill>
                <a:srgbClr val="3C78D8"/>
              </a:solidFill>
              <a:latin typeface="Calibri" panose="020F0502020204030204" pitchFamily="34" charset="0"/>
              <a:ea typeface="Playfair Display"/>
              <a:cs typeface="Calibri" panose="020F0502020204030204" pitchFamily="34" charset="0"/>
              <a:sym typeface="Playfair Displa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>
            <a:spLocks noGrp="1"/>
          </p:cNvSpPr>
          <p:nvPr>
            <p:ph type="title"/>
          </p:nvPr>
        </p:nvSpPr>
        <p:spPr>
          <a:xfrm>
            <a:off x="311700" y="327850"/>
            <a:ext cx="9144000" cy="6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t" sz="2900"/>
              <a:t>Editoria - Settore in </a:t>
            </a:r>
            <a:r>
              <a:rPr lang="it" sz="2900" b="1"/>
              <a:t>crisi</a:t>
            </a:r>
            <a:endParaRPr sz="2900" b="1" u="sng"/>
          </a:p>
        </p:txBody>
      </p:sp>
      <p:sp>
        <p:nvSpPr>
          <p:cNvPr id="108" name="Google Shape;108;p21"/>
          <p:cNvSpPr txBox="1">
            <a:spLocks noGrp="1"/>
          </p:cNvSpPr>
          <p:nvPr>
            <p:ph type="body" idx="1"/>
          </p:nvPr>
        </p:nvSpPr>
        <p:spPr>
          <a:xfrm>
            <a:off x="311700" y="1500475"/>
            <a:ext cx="8520600" cy="22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700">
                <a:solidFill>
                  <a:srgbClr val="444444"/>
                </a:solidFill>
              </a:rPr>
              <a:t>Negli ultimi 10 anni:</a:t>
            </a:r>
            <a:endParaRPr sz="1700">
              <a:solidFill>
                <a:srgbClr val="444444"/>
              </a:solidFill>
            </a:endParaRPr>
          </a:p>
          <a:p>
            <a:pPr marL="457200" lvl="0" indent="-336550" algn="l" rtl="0">
              <a:spcBef>
                <a:spcPts val="1200"/>
              </a:spcBef>
              <a:spcAft>
                <a:spcPts val="0"/>
              </a:spcAft>
              <a:buClr>
                <a:srgbClr val="444444"/>
              </a:buClr>
              <a:buSzPts val="1700"/>
              <a:buChar char="-"/>
            </a:pPr>
            <a:r>
              <a:rPr lang="it" sz="1700">
                <a:solidFill>
                  <a:srgbClr val="444444"/>
                </a:solidFill>
              </a:rPr>
              <a:t>Editori che pubblicano con continuità 		-20%</a:t>
            </a:r>
            <a:endParaRPr sz="1700">
              <a:solidFill>
                <a:srgbClr val="444444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700"/>
              <a:buChar char="-"/>
            </a:pPr>
            <a:r>
              <a:rPr lang="it" sz="1700">
                <a:solidFill>
                  <a:srgbClr val="444444"/>
                </a:solidFill>
              </a:rPr>
              <a:t>Produzione media dei titoli					-28% </a:t>
            </a:r>
            <a:endParaRPr sz="1700">
              <a:solidFill>
                <a:srgbClr val="444444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700"/>
              <a:buChar char="-"/>
            </a:pPr>
            <a:r>
              <a:rPr lang="it" sz="1700">
                <a:solidFill>
                  <a:srgbClr val="444444"/>
                </a:solidFill>
              </a:rPr>
              <a:t>Tiratura media dei titoli					-30% (1000 →  700 copie)</a:t>
            </a:r>
            <a:endParaRPr sz="1700">
              <a:solidFill>
                <a:srgbClr val="444444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700"/>
              <a:buChar char="-"/>
            </a:pPr>
            <a:r>
              <a:rPr lang="it" sz="1700">
                <a:solidFill>
                  <a:srgbClr val="444444"/>
                </a:solidFill>
              </a:rPr>
              <a:t>Fatturato medio annuo						-28% </a:t>
            </a:r>
            <a:endParaRPr sz="1700">
              <a:solidFill>
                <a:srgbClr val="444444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700"/>
              <a:buChar char="-"/>
            </a:pPr>
            <a:r>
              <a:rPr lang="it" sz="1700">
                <a:solidFill>
                  <a:srgbClr val="444444"/>
                </a:solidFill>
              </a:rPr>
              <a:t>Forza lavoro								- 50% </a:t>
            </a:r>
            <a:endParaRPr sz="1700">
              <a:solidFill>
                <a:srgbClr val="444444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300">
              <a:solidFill>
                <a:srgbClr val="444444"/>
              </a:solidFill>
            </a:endParaRPr>
          </a:p>
        </p:txBody>
      </p:sp>
      <p:sp>
        <p:nvSpPr>
          <p:cNvPr id="109" name="Google Shape;109;p21"/>
          <p:cNvSpPr txBox="1"/>
          <p:nvPr/>
        </p:nvSpPr>
        <p:spPr>
          <a:xfrm>
            <a:off x="311700" y="1015770"/>
            <a:ext cx="4260300" cy="7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it" sz="1700">
                <a:solidFill>
                  <a:srgbClr val="009FE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Dal rapporto AES 2017</a:t>
            </a:r>
            <a:endParaRPr sz="1700">
              <a:solidFill>
                <a:srgbClr val="009FE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3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233</Words>
  <Application>Microsoft Office PowerPoint</Application>
  <PresentationFormat>Presentazione su schermo (16:9)</PresentationFormat>
  <Paragraphs>124</Paragraphs>
  <Slides>13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0" baseType="lpstr">
      <vt:lpstr>Montserrat</vt:lpstr>
      <vt:lpstr>Arial</vt:lpstr>
      <vt:lpstr>Calibri</vt:lpstr>
      <vt:lpstr>Playfair Display</vt:lpstr>
      <vt:lpstr>Oswald</vt:lpstr>
      <vt:lpstr>Wingdings</vt:lpstr>
      <vt:lpstr>Pop</vt:lpstr>
      <vt:lpstr>Publishing Houses  in Sardinia</vt:lpstr>
      <vt:lpstr>Introduction – Professional Profiles</vt:lpstr>
      <vt:lpstr>Introduzione all’editoria e le sue figure professionali</vt:lpstr>
      <vt:lpstr>Publishing In Sardinia</vt:lpstr>
      <vt:lpstr>Editoria in Sardegna</vt:lpstr>
      <vt:lpstr>Sardinia. Catalogue of published works</vt:lpstr>
      <vt:lpstr>Catalogo storico dell’editoria sarda</vt:lpstr>
      <vt:lpstr>Publishing - The crisis</vt:lpstr>
      <vt:lpstr>Editoria - Settore in crisi</vt:lpstr>
      <vt:lpstr>Weaknesses</vt:lpstr>
      <vt:lpstr>Criticità</vt:lpstr>
      <vt:lpstr> SITOGRAFIA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Publishing Houses  in Sardinia</dc:title>
  <dc:creator>Marilena</dc:creator>
  <cp:lastModifiedBy>Beltramini Marilena</cp:lastModifiedBy>
  <cp:revision>28</cp:revision>
  <dcterms:modified xsi:type="dcterms:W3CDTF">2021-03-26T08:21:10Z</dcterms:modified>
</cp:coreProperties>
</file>