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AB3B-338F-465F-81FD-10F8A82875B6}" type="datetimeFigureOut">
              <a:rPr lang="it-IT" smtClean="0"/>
              <a:t>11/03/2021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BEDC6-742C-4ED4-B939-4590CB9D4B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8523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AB3B-338F-465F-81FD-10F8A82875B6}" type="datetimeFigureOut">
              <a:rPr lang="it-IT" smtClean="0"/>
              <a:t>11/03/2021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BEDC6-742C-4ED4-B939-4590CB9D4B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6617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AB3B-338F-465F-81FD-10F8A82875B6}" type="datetimeFigureOut">
              <a:rPr lang="it-IT" smtClean="0"/>
              <a:t>11/03/2021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BEDC6-742C-4ED4-B939-4590CB9D4B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77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AB3B-338F-465F-81FD-10F8A82875B6}" type="datetimeFigureOut">
              <a:rPr lang="it-IT" smtClean="0"/>
              <a:t>11/03/2021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BEDC6-742C-4ED4-B939-4590CB9D4B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3591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AB3B-338F-465F-81FD-10F8A82875B6}" type="datetimeFigureOut">
              <a:rPr lang="it-IT" smtClean="0"/>
              <a:t>11/03/2021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BEDC6-742C-4ED4-B939-4590CB9D4B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0007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AB3B-338F-465F-81FD-10F8A82875B6}" type="datetimeFigureOut">
              <a:rPr lang="it-IT" smtClean="0"/>
              <a:t>11/03/2021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BEDC6-742C-4ED4-B939-4590CB9D4B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1933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AB3B-338F-465F-81FD-10F8A82875B6}" type="datetimeFigureOut">
              <a:rPr lang="it-IT" smtClean="0"/>
              <a:t>11/03/2021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BEDC6-742C-4ED4-B939-4590CB9D4B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7819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AB3B-338F-465F-81FD-10F8A82875B6}" type="datetimeFigureOut">
              <a:rPr lang="it-IT" smtClean="0"/>
              <a:t>11/03/2021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BEDC6-742C-4ED4-B939-4590CB9D4B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7887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AB3B-338F-465F-81FD-10F8A82875B6}" type="datetimeFigureOut">
              <a:rPr lang="it-IT" smtClean="0"/>
              <a:t>11/03/2021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BEDC6-742C-4ED4-B939-4590CB9D4B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8111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AB3B-338F-465F-81FD-10F8A82875B6}" type="datetimeFigureOut">
              <a:rPr lang="it-IT" smtClean="0"/>
              <a:t>11/03/2021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BEDC6-742C-4ED4-B939-4590CB9D4B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3820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AB3B-338F-465F-81FD-10F8A82875B6}" type="datetimeFigureOut">
              <a:rPr lang="it-IT" smtClean="0"/>
              <a:t>11/03/2021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BEDC6-742C-4ED4-B939-4590CB9D4B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813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AAB3B-338F-465F-81FD-10F8A82875B6}" type="datetimeFigureOut">
              <a:rPr lang="it-IT" smtClean="0"/>
              <a:t>11/03/2021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BEDC6-742C-4ED4-B939-4590CB9D4B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827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arilenabeltramini.it/schoolwork2021/admin/preview.php?act=cont&amp;id=13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rilenabeltramini.it/schoolwork2021/UserFiles/Admin_teacher/2_rendicontazione_2021docx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rilenabeltramini.it/schoolwork2021/UserFiles/Admin_teacher/scheda_raccolta_bisogni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rilenabeltramini.it/schoolwork2021/UserFiles/Admin_teacher/foglio_bisogni_formativi_referenti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ilenabeltramini.it/" TargetMode="External"/><Relationship Id="rId2" Type="http://schemas.openxmlformats.org/officeDocument/2006/relationships/hyperlink" Target="mailto:beltramini.marilena@isisbassafriulana.edu.i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jpg"/><Relationship Id="rId4" Type="http://schemas.openxmlformats.org/officeDocument/2006/relationships/hyperlink" Target="http://www.marilenabeltramini.it/schoolwork2021/read.php?id=1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ln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txBody>
          <a:bodyPr>
            <a:normAutofit/>
          </a:bodyPr>
          <a:lstStyle/>
          <a:p>
            <a:r>
              <a:rPr lang="it-IT" sz="4400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it-IT" sz="4400" dirty="0" smtClean="0">
                <a:solidFill>
                  <a:srgbClr val="002060"/>
                </a:solidFill>
                <a:latin typeface="+mn-lt"/>
              </a:rPr>
            </a:br>
            <a:r>
              <a:rPr lang="it-IT" sz="4000" dirty="0" smtClean="0">
                <a:solidFill>
                  <a:srgbClr val="002060"/>
                </a:solidFill>
                <a:latin typeface="+mn-lt"/>
              </a:rPr>
              <a:t>RIUNIONE REFERENTI FORMAZIONE AMBITO IX - FVG</a:t>
            </a:r>
            <a:endParaRPr lang="it-IT" sz="4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ln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txBody>
          <a:bodyPr>
            <a:normAutofit fontScale="77500" lnSpcReduction="20000"/>
          </a:bodyPr>
          <a:lstStyle/>
          <a:p>
            <a:endParaRPr lang="it-IT" dirty="0" smtClean="0"/>
          </a:p>
          <a:p>
            <a:r>
              <a:rPr lang="it-IT" b="1" dirty="0" smtClean="0">
                <a:solidFill>
                  <a:srgbClr val="FF0066"/>
                </a:solidFill>
              </a:rPr>
              <a:t>12 marzo 2021</a:t>
            </a:r>
          </a:p>
          <a:p>
            <a:r>
              <a:rPr lang="it-IT" b="1" dirty="0" smtClean="0">
                <a:solidFill>
                  <a:srgbClr val="002060"/>
                </a:solidFill>
              </a:rPr>
              <a:t>16:00 – 18:00</a:t>
            </a:r>
          </a:p>
          <a:p>
            <a:r>
              <a:rPr lang="it-IT" b="1" dirty="0" smtClean="0">
                <a:solidFill>
                  <a:srgbClr val="002060"/>
                </a:solidFill>
              </a:rPr>
              <a:t>Prof.ssa M. Beltramini</a:t>
            </a:r>
          </a:p>
          <a:p>
            <a:r>
              <a:rPr lang="it-IT" b="1" dirty="0" smtClean="0">
                <a:solidFill>
                  <a:srgbClr val="002060"/>
                </a:solidFill>
                <a:hlinkClick r:id="rId2"/>
              </a:rPr>
              <a:t>Link</a:t>
            </a:r>
            <a:endParaRPr lang="it-IT" b="1" dirty="0" smtClean="0">
              <a:solidFill>
                <a:srgbClr val="002060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6380" y="1200944"/>
            <a:ext cx="1362435" cy="1115219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3970" y="4001845"/>
            <a:ext cx="2094845" cy="11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32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420" y="365125"/>
            <a:ext cx="10660380" cy="495935"/>
          </a:xfrm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66"/>
                </a:solidFill>
                <a:latin typeface="+mn-lt"/>
              </a:rPr>
              <a:t>AGENDA</a:t>
            </a:r>
            <a:endParaRPr lang="it-IT" b="1" dirty="0">
              <a:solidFill>
                <a:srgbClr val="FF0066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0060" y="982980"/>
            <a:ext cx="10873740" cy="5193983"/>
          </a:xfrm>
          <a:ln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5600" b="1" dirty="0" smtClean="0">
                <a:solidFill>
                  <a:srgbClr val="002060"/>
                </a:solidFill>
              </a:rPr>
              <a:t>1. Formazione sulla sicurezza</a:t>
            </a:r>
            <a:r>
              <a:rPr lang="it-IT" sz="5600" dirty="0" smtClean="0">
                <a:solidFill>
                  <a:srgbClr val="002060"/>
                </a:solidFill>
              </a:rPr>
              <a:t> </a:t>
            </a:r>
          </a:p>
          <a:p>
            <a:pPr>
              <a:buClr>
                <a:srgbClr val="FF0066"/>
              </a:buClr>
              <a:buSzPct val="70000"/>
              <a:buFont typeface="Wingdings" panose="05000000000000000000" pitchFamily="2" charset="2"/>
              <a:buChar char="§"/>
            </a:pPr>
            <a:r>
              <a:rPr lang="it-IT" sz="5600" dirty="0" smtClean="0">
                <a:solidFill>
                  <a:srgbClr val="002060"/>
                </a:solidFill>
              </a:rPr>
              <a:t>Informazioni del DS </a:t>
            </a:r>
          </a:p>
          <a:p>
            <a:pPr>
              <a:buClr>
                <a:srgbClr val="FF0066"/>
              </a:buClr>
              <a:buSzPct val="70000"/>
              <a:buFont typeface="Wingdings" panose="05000000000000000000" pitchFamily="2" charset="2"/>
              <a:buChar char="§"/>
            </a:pPr>
            <a:r>
              <a:rPr lang="it-IT" sz="5600" dirty="0" smtClean="0">
                <a:solidFill>
                  <a:srgbClr val="002060"/>
                </a:solidFill>
              </a:rPr>
              <a:t>Sintesi sulla formazione sulla sicurezza</a:t>
            </a:r>
          </a:p>
          <a:p>
            <a:pPr>
              <a:buClr>
                <a:srgbClr val="FF0066"/>
              </a:buClr>
              <a:buSzPct val="70000"/>
              <a:buFont typeface="Wingdings" panose="05000000000000000000" pitchFamily="2" charset="2"/>
              <a:buChar char="§"/>
            </a:pPr>
            <a:r>
              <a:rPr lang="it-IT" sz="5600" dirty="0" smtClean="0">
                <a:solidFill>
                  <a:srgbClr val="002060"/>
                </a:solidFill>
              </a:rPr>
              <a:t>Bisogni</a:t>
            </a:r>
          </a:p>
          <a:p>
            <a:pPr marL="0" indent="0">
              <a:buNone/>
            </a:pPr>
            <a:endParaRPr lang="it-IT" sz="56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5600" b="1" dirty="0" smtClean="0">
                <a:solidFill>
                  <a:srgbClr val="002060"/>
                </a:solidFill>
              </a:rPr>
              <a:t>2</a:t>
            </a:r>
            <a:r>
              <a:rPr lang="it-IT" sz="5600" dirty="0" smtClean="0">
                <a:solidFill>
                  <a:srgbClr val="002060"/>
                </a:solidFill>
              </a:rPr>
              <a:t>. </a:t>
            </a:r>
            <a:r>
              <a:rPr lang="it-IT" sz="5600" b="1" dirty="0" smtClean="0">
                <a:solidFill>
                  <a:srgbClr val="002060"/>
                </a:solidFill>
              </a:rPr>
              <a:t> Referente della formazione</a:t>
            </a:r>
          </a:p>
          <a:p>
            <a:pPr>
              <a:buClr>
                <a:srgbClr val="FF0066"/>
              </a:buClr>
              <a:buSzPct val="70000"/>
              <a:buFont typeface="Wingdings" panose="05000000000000000000" pitchFamily="2" charset="2"/>
              <a:buChar char="§"/>
            </a:pPr>
            <a:r>
              <a:rPr lang="it-IT" sz="5600" dirty="0" smtClean="0">
                <a:solidFill>
                  <a:srgbClr val="002060"/>
                </a:solidFill>
              </a:rPr>
              <a:t>Compiti </a:t>
            </a:r>
          </a:p>
          <a:p>
            <a:pPr>
              <a:buClr>
                <a:srgbClr val="FF0066"/>
              </a:buClr>
              <a:buSzPct val="70000"/>
              <a:buFont typeface="Wingdings" panose="05000000000000000000" pitchFamily="2" charset="2"/>
              <a:buChar char="§"/>
            </a:pPr>
            <a:r>
              <a:rPr lang="it-IT" sz="5600" dirty="0" smtClean="0">
                <a:solidFill>
                  <a:srgbClr val="002060"/>
                </a:solidFill>
              </a:rPr>
              <a:t>Modalità e strumenti di lavoro</a:t>
            </a:r>
          </a:p>
          <a:p>
            <a:pPr marL="0" indent="0">
              <a:buNone/>
            </a:pPr>
            <a:endParaRPr lang="it-IT" sz="56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5600" b="1" dirty="0" smtClean="0">
                <a:solidFill>
                  <a:srgbClr val="002060"/>
                </a:solidFill>
              </a:rPr>
              <a:t>3. Stato dei percorsi formativi</a:t>
            </a:r>
          </a:p>
          <a:p>
            <a:pPr>
              <a:buClr>
                <a:srgbClr val="FF0066"/>
              </a:buClr>
              <a:buSzPct val="75000"/>
              <a:buFont typeface="Wingdings" panose="05000000000000000000" pitchFamily="2" charset="2"/>
              <a:buChar char="§"/>
            </a:pPr>
            <a:r>
              <a:rPr lang="it-IT" sz="5600" dirty="0" smtClean="0">
                <a:solidFill>
                  <a:srgbClr val="002060"/>
                </a:solidFill>
                <a:hlinkClick r:id="rId2"/>
              </a:rPr>
              <a:t>rendicontazione</a:t>
            </a:r>
            <a:endParaRPr lang="it-IT" sz="5600" dirty="0" smtClean="0">
              <a:solidFill>
                <a:srgbClr val="002060"/>
              </a:solidFill>
            </a:endParaRPr>
          </a:p>
          <a:p>
            <a:pPr>
              <a:buClr>
                <a:srgbClr val="FF0066"/>
              </a:buClr>
              <a:buSzPct val="75000"/>
              <a:buFont typeface="Wingdings" panose="05000000000000000000" pitchFamily="2" charset="2"/>
              <a:buChar char="§"/>
            </a:pPr>
            <a:r>
              <a:rPr lang="it-IT" sz="5600" dirty="0" smtClean="0">
                <a:solidFill>
                  <a:srgbClr val="002060"/>
                </a:solidFill>
              </a:rPr>
              <a:t>buone pratiche </a:t>
            </a:r>
          </a:p>
          <a:p>
            <a:pPr>
              <a:buClr>
                <a:srgbClr val="FF0066"/>
              </a:buClr>
              <a:buSzPct val="75000"/>
              <a:buFont typeface="Wingdings" panose="05000000000000000000" pitchFamily="2" charset="2"/>
              <a:buChar char="§"/>
            </a:pPr>
            <a:r>
              <a:rPr lang="it-IT" sz="5600" dirty="0" smtClean="0">
                <a:solidFill>
                  <a:srgbClr val="002060"/>
                </a:solidFill>
              </a:rPr>
              <a:t>risorse</a:t>
            </a:r>
          </a:p>
          <a:p>
            <a:pPr>
              <a:buClr>
                <a:srgbClr val="FF0066"/>
              </a:buClr>
              <a:buSzPct val="75000"/>
              <a:buFont typeface="Wingdings" panose="05000000000000000000" pitchFamily="2" charset="2"/>
              <a:buChar char="§"/>
            </a:pPr>
            <a:r>
              <a:rPr lang="it-IT" sz="5600" dirty="0" smtClean="0">
                <a:solidFill>
                  <a:srgbClr val="002060"/>
                </a:solidFill>
              </a:rPr>
              <a:t>attestati</a:t>
            </a:r>
          </a:p>
          <a:p>
            <a:pPr>
              <a:buClr>
                <a:srgbClr val="FF0066"/>
              </a:buClr>
              <a:buSzPct val="75000"/>
              <a:buFont typeface="Wingdings" panose="05000000000000000000" pitchFamily="2" charset="2"/>
              <a:buChar char="§"/>
            </a:pPr>
            <a:r>
              <a:rPr lang="it-IT" sz="5600" dirty="0" smtClean="0">
                <a:solidFill>
                  <a:srgbClr val="002060"/>
                </a:solidFill>
              </a:rPr>
              <a:t>edizioni eventualmente da ripetere </a:t>
            </a:r>
          </a:p>
          <a:p>
            <a:pPr>
              <a:buClr>
                <a:srgbClr val="FF0066"/>
              </a:buClr>
              <a:buSzPct val="75000"/>
              <a:buFont typeface="Wingdings" panose="05000000000000000000" pitchFamily="2" charset="2"/>
              <a:buChar char="§"/>
            </a:pPr>
            <a:r>
              <a:rPr lang="it-IT" sz="5600" dirty="0" smtClean="0">
                <a:solidFill>
                  <a:srgbClr val="002060"/>
                </a:solidFill>
              </a:rPr>
              <a:t>esigenze/richieste</a:t>
            </a:r>
          </a:p>
          <a:p>
            <a:pPr marL="0" indent="0">
              <a:buClr>
                <a:srgbClr val="FF0066"/>
              </a:buClr>
              <a:buSzPct val="75000"/>
              <a:buNone/>
            </a:pPr>
            <a:endParaRPr lang="it-IT" sz="5600" dirty="0">
              <a:solidFill>
                <a:srgbClr val="002060"/>
              </a:solidFill>
            </a:endParaRPr>
          </a:p>
          <a:p>
            <a:pPr marL="0" indent="0">
              <a:buClr>
                <a:srgbClr val="FF0066"/>
              </a:buClr>
              <a:buSzPct val="75000"/>
              <a:buNone/>
            </a:pPr>
            <a:r>
              <a:rPr lang="it-IT" sz="5600" b="1" dirty="0">
                <a:solidFill>
                  <a:srgbClr val="002060"/>
                </a:solidFill>
              </a:rPr>
              <a:t>4. Materiali </a:t>
            </a:r>
            <a:r>
              <a:rPr lang="it-IT" sz="5600" b="1" dirty="0" smtClean="0">
                <a:solidFill>
                  <a:srgbClr val="002060"/>
                </a:solidFill>
              </a:rPr>
              <a:t>forniti e prodotti</a:t>
            </a:r>
          </a:p>
          <a:p>
            <a:pPr marL="0" indent="0">
              <a:buClr>
                <a:srgbClr val="FF0066"/>
              </a:buClr>
              <a:buSzPct val="75000"/>
              <a:buNone/>
            </a:pPr>
            <a:endParaRPr lang="it-IT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 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8922" y="1225247"/>
            <a:ext cx="1775461" cy="14569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833" y="4075187"/>
            <a:ext cx="287655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92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66"/>
                </a:solidFill>
                <a:latin typeface="+mn-lt"/>
              </a:rPr>
              <a:t>STRUMENTI</a:t>
            </a:r>
            <a:endParaRPr lang="it-IT" b="1" dirty="0">
              <a:solidFill>
                <a:srgbClr val="FF0066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rgbClr val="002060"/>
                </a:solidFill>
              </a:rPr>
              <a:t>	ANALISI BISOGNI 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                         </a:t>
            </a:r>
          </a:p>
          <a:p>
            <a:pPr marL="0" indent="0">
              <a:buNone/>
            </a:pPr>
            <a:r>
              <a:rPr lang="it-IT" b="1" dirty="0" smtClean="0"/>
              <a:t>       	</a:t>
            </a:r>
            <a:r>
              <a:rPr lang="it-IT" b="1" dirty="0"/>
              <a:t> </a:t>
            </a:r>
            <a:r>
              <a:rPr lang="it-IT" b="1" dirty="0" smtClean="0"/>
              <a:t>   </a:t>
            </a:r>
            <a:r>
              <a:rPr lang="it-IT" b="1" dirty="0" smtClean="0">
                <a:hlinkClick r:id="rId2"/>
              </a:rPr>
              <a:t>SCHEDA</a:t>
            </a:r>
            <a:r>
              <a:rPr lang="it-IT" b="1" dirty="0" smtClean="0"/>
              <a:t>  </a:t>
            </a:r>
          </a:p>
          <a:p>
            <a:pPr marL="0" indent="0">
              <a:buNone/>
            </a:pPr>
            <a:endParaRPr lang="it-IT" b="1" dirty="0"/>
          </a:p>
          <a:p>
            <a:pPr>
              <a:buClr>
                <a:srgbClr val="FF0066"/>
              </a:buClr>
              <a:buSzPct val="75000"/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rgbClr val="002060"/>
                </a:solidFill>
              </a:rPr>
              <a:t>RESTITUZIONE</a:t>
            </a:r>
          </a:p>
          <a:p>
            <a:pPr>
              <a:buClr>
                <a:srgbClr val="FF0066"/>
              </a:buClr>
              <a:buSzPct val="75000"/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rgbClr val="002060"/>
                </a:solidFill>
              </a:rPr>
              <a:t>RIFLESSIONE</a:t>
            </a:r>
          </a:p>
          <a:p>
            <a:pPr>
              <a:buClr>
                <a:srgbClr val="FF0066"/>
              </a:buClr>
              <a:buSzPct val="75000"/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rgbClr val="002060"/>
                </a:solidFill>
              </a:rPr>
              <a:t>ESIGENZE ISTITUZIONALI</a:t>
            </a:r>
          </a:p>
          <a:p>
            <a:pPr>
              <a:buClr>
                <a:srgbClr val="FF0066"/>
              </a:buClr>
              <a:buSzPct val="75000"/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rgbClr val="002060"/>
                </a:solidFill>
              </a:rPr>
              <a:t>GRUPPI DI LAVORO DISCIPLINARI-TRASVERSALI</a:t>
            </a:r>
            <a:endParaRPr lang="it-IT" b="1" dirty="0">
              <a:solidFill>
                <a:srgbClr val="002060"/>
              </a:solidFill>
            </a:endParaRPr>
          </a:p>
          <a:p>
            <a:pPr>
              <a:buClr>
                <a:srgbClr val="FF0066"/>
              </a:buClr>
              <a:buSzPct val="75000"/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rgbClr val="002060"/>
                </a:solidFill>
              </a:rPr>
              <a:t>PROPOSTE</a:t>
            </a:r>
            <a:endParaRPr lang="it-IT" dirty="0" smtClean="0">
              <a:solidFill>
                <a:srgbClr val="00206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1788" y="2048207"/>
            <a:ext cx="1831175" cy="150271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9871" y="4473219"/>
            <a:ext cx="287655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63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0066"/>
                </a:solidFill>
                <a:latin typeface="+mn-lt"/>
              </a:rPr>
              <a:t>BRIEFING - PROGETTAZIONE</a:t>
            </a:r>
            <a:endParaRPr lang="it-IT" dirty="0">
              <a:solidFill>
                <a:srgbClr val="FF0066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01040" y="1825624"/>
            <a:ext cx="10652760" cy="4773295"/>
          </a:xfr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rgbClr val="002060"/>
                </a:solidFill>
              </a:rPr>
              <a:t>CORSI DA IMPLEMENTARE </a:t>
            </a:r>
            <a:endParaRPr lang="it-IT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sz="2400" b="1" dirty="0" smtClean="0">
                <a:solidFill>
                  <a:srgbClr val="FF0066"/>
                </a:solidFill>
              </a:rPr>
              <a:t>Anno in corso</a:t>
            </a:r>
            <a:r>
              <a:rPr lang="it-IT" sz="2400" dirty="0" smtClean="0">
                <a:solidFill>
                  <a:srgbClr val="002060"/>
                </a:solidFill>
              </a:rPr>
              <a:t> </a:t>
            </a:r>
          </a:p>
          <a:p>
            <a:pPr marL="0" indent="0">
              <a:buNone/>
            </a:pPr>
            <a:r>
              <a:rPr lang="it-IT" sz="2400" b="1" dirty="0" smtClean="0">
                <a:solidFill>
                  <a:srgbClr val="002060"/>
                </a:solidFill>
              </a:rPr>
              <a:t>“Didattica integrata con la piattaforma </a:t>
            </a:r>
            <a:r>
              <a:rPr lang="it-IT" sz="2400" b="1" dirty="0" err="1" smtClean="0">
                <a:solidFill>
                  <a:srgbClr val="002060"/>
                </a:solidFill>
              </a:rPr>
              <a:t>Appinventory</a:t>
            </a:r>
            <a:r>
              <a:rPr lang="it-IT" sz="2400" b="1" dirty="0" smtClean="0">
                <a:solidFill>
                  <a:srgbClr val="002060"/>
                </a:solidFill>
              </a:rPr>
              <a:t>. Modelli sperimentali e valutazione degli apprendimenti”</a:t>
            </a:r>
            <a:r>
              <a:rPr lang="it-IT" sz="2400" dirty="0" smtClean="0">
                <a:solidFill>
                  <a:srgbClr val="002060"/>
                </a:solidFill>
              </a:rPr>
              <a:t> (necessità feedback urgentissimo)</a:t>
            </a:r>
          </a:p>
          <a:p>
            <a:pPr marL="0" indent="0" algn="ctr">
              <a:buNone/>
            </a:pPr>
            <a:r>
              <a:rPr lang="it-IT" sz="2400" b="1" dirty="0" smtClean="0">
                <a:solidFill>
                  <a:srgbClr val="FF0066"/>
                </a:solidFill>
              </a:rPr>
              <a:t>A. S. 2021- 2022</a:t>
            </a:r>
          </a:p>
          <a:p>
            <a:pPr>
              <a:buClr>
                <a:srgbClr val="FF0066"/>
              </a:buClr>
              <a:buSzPct val="75000"/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rgbClr val="002060"/>
                </a:solidFill>
              </a:rPr>
              <a:t>Didattica della lingua inglese</a:t>
            </a:r>
          </a:p>
          <a:p>
            <a:pPr>
              <a:buClr>
                <a:srgbClr val="FF0066"/>
              </a:buClr>
              <a:buSzPct val="75000"/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rgbClr val="002060"/>
                </a:solidFill>
              </a:rPr>
              <a:t>Corsi di Lingua inglese (livelli)</a:t>
            </a:r>
          </a:p>
          <a:p>
            <a:pPr>
              <a:buClr>
                <a:srgbClr val="FF0066"/>
              </a:buClr>
              <a:buSzPct val="75000"/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rgbClr val="002060"/>
                </a:solidFill>
              </a:rPr>
              <a:t>Didattica per problemi</a:t>
            </a:r>
          </a:p>
          <a:p>
            <a:pPr>
              <a:buClr>
                <a:srgbClr val="FF0066"/>
              </a:buClr>
              <a:buSzPct val="75000"/>
              <a:buFont typeface="Wingdings" panose="05000000000000000000" pitchFamily="2" charset="2"/>
              <a:buChar char="§"/>
            </a:pPr>
            <a:r>
              <a:rPr lang="it-IT" dirty="0" err="1" smtClean="0">
                <a:solidFill>
                  <a:srgbClr val="002060"/>
                </a:solidFill>
              </a:rPr>
              <a:t>Debate</a:t>
            </a:r>
            <a:endParaRPr lang="it-IT" dirty="0" smtClean="0">
              <a:solidFill>
                <a:srgbClr val="002060"/>
              </a:solidFill>
            </a:endParaRPr>
          </a:p>
          <a:p>
            <a:pPr>
              <a:buClr>
                <a:srgbClr val="FF0066"/>
              </a:buClr>
              <a:buSzPct val="75000"/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rgbClr val="002060"/>
                </a:solidFill>
              </a:rPr>
              <a:t>Progettazione percorsi trasversali di educazione civica</a:t>
            </a:r>
          </a:p>
          <a:p>
            <a:pPr>
              <a:buClr>
                <a:srgbClr val="FF0066"/>
              </a:buClr>
              <a:buSzPct val="75000"/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rgbClr val="002060"/>
                </a:solidFill>
              </a:rPr>
              <a:t>Percorsi scuole secondarie (disciplinari –trasversali- PCTO)</a:t>
            </a:r>
          </a:p>
          <a:p>
            <a:pPr>
              <a:buClr>
                <a:srgbClr val="FF0066"/>
              </a:buClr>
              <a:buSzPct val="75000"/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rgbClr val="002060"/>
                </a:solidFill>
              </a:rPr>
              <a:t>Analisi altre richieste (</a:t>
            </a:r>
            <a:r>
              <a:rPr lang="it-IT" dirty="0" smtClean="0">
                <a:solidFill>
                  <a:srgbClr val="002060"/>
                </a:solidFill>
                <a:hlinkClick r:id="rId2"/>
              </a:rPr>
              <a:t>già presentate </a:t>
            </a:r>
            <a:r>
              <a:rPr lang="it-IT" dirty="0" smtClean="0">
                <a:solidFill>
                  <a:srgbClr val="002060"/>
                </a:solidFill>
              </a:rPr>
              <a:t>o nuove)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3437" y="3168347"/>
            <a:ext cx="1359526" cy="111566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347" y="5400339"/>
            <a:ext cx="1958667" cy="1083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25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066" y="355002"/>
            <a:ext cx="10934251" cy="5938222"/>
          </a:xfr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solidFill>
                  <a:srgbClr val="FF0066"/>
                </a:solidFill>
                <a:latin typeface="+mn-lt"/>
              </a:rPr>
              <a:t/>
            </a:r>
            <a:br>
              <a:rPr lang="it-IT" b="1" dirty="0" smtClean="0">
                <a:solidFill>
                  <a:srgbClr val="FF0066"/>
                </a:solidFill>
                <a:latin typeface="+mn-lt"/>
              </a:rPr>
            </a:br>
            <a:r>
              <a:rPr lang="it-IT" b="1" dirty="0" smtClean="0">
                <a:solidFill>
                  <a:srgbClr val="FF0066"/>
                </a:solidFill>
                <a:latin typeface="+mn-lt"/>
              </a:rPr>
              <a:t>GRAZIE </a:t>
            </a:r>
            <a:br>
              <a:rPr lang="it-IT" b="1" dirty="0" smtClean="0">
                <a:solidFill>
                  <a:srgbClr val="FF0066"/>
                </a:solidFill>
                <a:latin typeface="+mn-lt"/>
              </a:rPr>
            </a:br>
            <a:r>
              <a:rPr lang="it-IT" b="1" dirty="0" smtClean="0">
                <a:solidFill>
                  <a:srgbClr val="FF0066"/>
                </a:solidFill>
                <a:latin typeface="+mn-lt"/>
              </a:rPr>
              <a:t/>
            </a:r>
            <a:br>
              <a:rPr lang="it-IT" b="1" dirty="0" smtClean="0">
                <a:solidFill>
                  <a:srgbClr val="FF0066"/>
                </a:solidFill>
                <a:latin typeface="+mn-lt"/>
              </a:rPr>
            </a:br>
            <a:r>
              <a:rPr lang="it-IT" b="1" dirty="0" smtClean="0">
                <a:solidFill>
                  <a:srgbClr val="FF0066"/>
                </a:solidFill>
                <a:latin typeface="+mn-lt"/>
              </a:rPr>
              <a:t>PER </a:t>
            </a:r>
            <a:br>
              <a:rPr lang="it-IT" b="1" dirty="0" smtClean="0">
                <a:solidFill>
                  <a:srgbClr val="FF0066"/>
                </a:solidFill>
                <a:latin typeface="+mn-lt"/>
              </a:rPr>
            </a:br>
            <a:r>
              <a:rPr lang="it-IT" b="1" dirty="0" smtClean="0">
                <a:solidFill>
                  <a:srgbClr val="FF0066"/>
                </a:solidFill>
                <a:latin typeface="+mn-lt"/>
              </a:rPr>
              <a:t/>
            </a:r>
            <a:br>
              <a:rPr lang="it-IT" b="1" dirty="0" smtClean="0">
                <a:solidFill>
                  <a:srgbClr val="FF0066"/>
                </a:solidFill>
                <a:latin typeface="+mn-lt"/>
              </a:rPr>
            </a:br>
            <a:r>
              <a:rPr lang="it-IT" b="1" dirty="0" smtClean="0">
                <a:solidFill>
                  <a:srgbClr val="FF0066"/>
                </a:solidFill>
                <a:latin typeface="+mn-lt"/>
              </a:rPr>
              <a:t>L’ ATTENZIONE</a:t>
            </a:r>
            <a:r>
              <a:rPr lang="it-IT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it-IT" b="1" dirty="0" smtClean="0">
                <a:solidFill>
                  <a:srgbClr val="002060"/>
                </a:solidFill>
                <a:latin typeface="+mn-lt"/>
              </a:rPr>
            </a:br>
            <a:r>
              <a:rPr lang="it-IT" sz="22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it-IT" sz="2200" b="1" dirty="0" smtClean="0">
                <a:solidFill>
                  <a:srgbClr val="002060"/>
                </a:solidFill>
                <a:latin typeface="+mn-lt"/>
              </a:rPr>
            </a:br>
            <a:r>
              <a:rPr lang="it-IT" sz="2200" b="1" dirty="0" smtClean="0">
                <a:solidFill>
                  <a:srgbClr val="002060"/>
                </a:solidFill>
                <a:latin typeface="+mn-lt"/>
                <a:hlinkClick r:id="rId2"/>
              </a:rPr>
              <a:t>beltramini.marilena@isisbassafriulana.edu.it</a:t>
            </a:r>
            <a:r>
              <a:rPr lang="it-IT" sz="22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it-IT" sz="2200" b="1" dirty="0" smtClean="0">
                <a:solidFill>
                  <a:srgbClr val="002060"/>
                </a:solidFill>
                <a:latin typeface="+mn-lt"/>
              </a:rPr>
            </a:br>
            <a:r>
              <a:rPr lang="it-IT" sz="22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it-IT" sz="2200" b="1" dirty="0" smtClean="0">
                <a:solidFill>
                  <a:srgbClr val="002060"/>
                </a:solidFill>
                <a:latin typeface="+mn-lt"/>
              </a:rPr>
            </a:br>
            <a:r>
              <a:rPr lang="it-IT" sz="2200" b="1" dirty="0" smtClean="0">
                <a:solidFill>
                  <a:srgbClr val="002060"/>
                </a:solidFill>
                <a:latin typeface="+mn-lt"/>
                <a:hlinkClick r:id="rId3"/>
              </a:rPr>
              <a:t>www.marilenabeltramini.it</a:t>
            </a:r>
            <a:r>
              <a:rPr lang="it-IT" sz="22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it-IT" sz="2200" b="1" dirty="0" smtClean="0">
                <a:solidFill>
                  <a:srgbClr val="002060"/>
                </a:solidFill>
                <a:latin typeface="+mn-lt"/>
              </a:rPr>
            </a:br>
            <a:r>
              <a:rPr lang="it-IT" sz="22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it-IT" sz="2200" b="1" dirty="0" smtClean="0">
                <a:solidFill>
                  <a:srgbClr val="002060"/>
                </a:solidFill>
                <a:latin typeface="+mn-lt"/>
              </a:rPr>
            </a:br>
            <a:r>
              <a:rPr lang="it-IT" sz="2200" b="1" dirty="0">
                <a:solidFill>
                  <a:srgbClr val="002060"/>
                </a:solidFill>
                <a:hlinkClick r:id="rId4"/>
              </a:rPr>
              <a:t>LINK</a:t>
            </a:r>
            <a:r>
              <a:rPr lang="it-IT" sz="22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it-IT" sz="2200" b="1" dirty="0" smtClean="0">
                <a:solidFill>
                  <a:srgbClr val="002060"/>
                </a:solidFill>
                <a:latin typeface="+mn-lt"/>
              </a:rPr>
            </a:br>
            <a:r>
              <a:rPr lang="it-IT" sz="22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it-IT" sz="2200" b="1" dirty="0" smtClean="0">
                <a:solidFill>
                  <a:srgbClr val="002060"/>
                </a:solidFill>
                <a:latin typeface="+mn-lt"/>
              </a:rPr>
            </a:br>
            <a:endParaRPr lang="it-IT" sz="22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3193" y="580148"/>
            <a:ext cx="1491771" cy="824920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20404" y="1488547"/>
            <a:ext cx="1487553" cy="823031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99199" y="582037"/>
            <a:ext cx="1487553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04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24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di Office</vt:lpstr>
      <vt:lpstr> RIUNIONE REFERENTI FORMAZIONE AMBITO IX - FVG</vt:lpstr>
      <vt:lpstr>AGENDA</vt:lpstr>
      <vt:lpstr>STRUMENTI</vt:lpstr>
      <vt:lpstr>BRIEFING - PROGETTAZIONE</vt:lpstr>
      <vt:lpstr> GRAZIE   PER   L’ ATTENZIONE  beltramini.marilena@isisbassafriulana.edu.it  www.marilenabeltramini.it  LINK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RIUNIONE REFERENTI FORMAZIONE AMBITO IX - FVG</dc:title>
  <dc:creator>Beltramini Marilena</dc:creator>
  <cp:lastModifiedBy>Beltramini Marilena</cp:lastModifiedBy>
  <cp:revision>17</cp:revision>
  <dcterms:created xsi:type="dcterms:W3CDTF">2021-03-11T18:12:11Z</dcterms:created>
  <dcterms:modified xsi:type="dcterms:W3CDTF">2021-03-11T20:57:40Z</dcterms:modified>
</cp:coreProperties>
</file>