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CE031-ED7E-491E-B5D4-E843D00542DE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25DAA-07DB-4294-8DC0-0825C2BD17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61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E6757B-2BF8-AAA7-7B57-295FB311B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4D9CD14-8994-9F17-6097-FE7F80B52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091E21-3792-CDD8-3F59-B5D9443B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D78AC-9D26-4361-AC3E-15CA50D513C7}" type="datetime1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23CC5A-D1A9-C40B-8441-11A9FF77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6B5041-114B-C54D-70BF-EC19BD27F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54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BC73EF-BFA6-55DE-7E97-D529A2A6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F92F30C-F275-D505-6E7C-79F8D8815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E87166-98BE-D444-E627-78C0CB39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7EB8-1A59-4E74-9361-8411A14C825A}" type="datetime1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B6F332-DBF3-42A5-46A2-4B0075EA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8DD7E3-6DAF-01B2-358C-C4B20A74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1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5AF3895-22AA-51D0-3990-829530FB5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D58649B-2BFF-D692-4A57-841A20E9B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4F0A48-7CA6-7E65-BE3D-4DFFAD38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8296-4459-44D1-912A-7E88DDE78B33}" type="datetime1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F29AC9-9F29-B5F2-4C3B-46AADAEEF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F07EA4-E6F0-3BFA-3AE4-A331A675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42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4B2197-78DE-5619-2E51-2E1A2E55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0F2A3A-DA1F-B04C-5B20-FDE20E40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5A7E2-EC76-DB59-0562-054C37115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D75FB-F6EA-4AFF-9E7D-311E87A0E6B9}" type="datetime1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4D0CC-7CA5-E96F-D55F-F7C20F2E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6D53B8-64A3-60B7-B3A5-774B516C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84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3FEC9-22D7-8862-50BE-C7C88271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3687A8-0BDE-E9CA-F274-450A2B360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B91587-7EBD-C6AB-8EA3-94EA131B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D4927-9A90-4EE1-B485-55ED17697A46}" type="datetime1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C34A98-1484-F95D-E350-4DDE3D89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BB0998-7775-083C-6764-751DE9B6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82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A634C1-0CAB-1E16-108D-AD550A01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70F899-1463-3397-FBDD-0189C3D2D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E1E32D-6CEC-FB36-E30F-752C41BB9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5C15E1-9DA4-32FC-7361-9957CE13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BDB6-54E7-4B50-B700-5C01ABE08A3B}" type="datetime1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440804-68AA-EC5C-85C4-B4920BF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6B54AF-1916-95B5-5D6B-43102714B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76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3E09C1-8A68-1525-075F-640E002E4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A605EE-0F86-F2D5-38BE-222413425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6609E7-24FF-C3B3-D640-B0800C4E4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B9042A-B325-5D22-257D-6A68D5FC4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61E3B92-8FFF-4524-FEA1-89572E558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995D0A-E1A0-C03C-272B-8B386E50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6E6-2075-4F21-923C-B3A1E07DAEC6}" type="datetime1">
              <a:rPr lang="it-IT" smtClean="0"/>
              <a:t>24/10/2022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E755A42-124F-16C9-94DB-E5B2E3A1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55A908D-D786-BD5F-43F1-F040E6BB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78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B6AC3-D1F2-04EC-E30A-5F735FA6C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03EFB73-4D59-CEC6-006C-BF063761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AD50-6485-49AA-900B-224B1CC6AC22}" type="datetime1">
              <a:rPr lang="it-IT" smtClean="0"/>
              <a:t>24/10/2022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82549C-3AEC-6730-EECD-6203EC6D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7C21528-C644-3D09-690E-78736255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82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DFC1A33-AE1A-3B5D-796F-03C82EEC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50D2-2B64-4239-8637-EAE5A3CD5AAA}" type="datetime1">
              <a:rPr lang="it-IT" smtClean="0"/>
              <a:t>24/10/2022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00DFA6E-BC08-9A03-FD34-6427333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76143D5-5A6F-CD0E-5E04-413A75C0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14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03E90-49D8-F829-ADB1-7FAA8C1B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3D2128-AB60-30BA-E97E-0A526E5C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18C5FF-C104-DD74-4F7B-D798736E1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74319A-D5B4-F316-87AD-ED5D6AAC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DBCA-E1CE-4391-AC2B-3BD69D9791FB}" type="datetime1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8E300A-A6EC-4C54-6E03-C42B7B37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F1BB1E-C25D-0719-6E02-805AC33C1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64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6142F3-7460-FB00-B19E-60B248AC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AC753B7-3A12-0402-5F7C-11481DA18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7B3943E-86D0-F10F-BD21-F8F9CD40D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122EA-30A7-15D8-2FDB-EC4DC65F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82D5-8E9A-4B37-9C76-9486AE997BDD}" type="datetime1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07553F1-B605-61A7-3531-FC4B59D5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661A1C-61DC-2D1A-1512-779D24C6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34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AE0FF04-2A63-1505-1C88-732881F5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EE8EF7-CE1C-EA90-8EC6-27C451E8F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4FB36C-B1E8-F68A-A69A-3BE809089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7680-1C91-4C5F-8FE7-3B29CB95E5BB}" type="datetime1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4D56E2-85DB-630B-CF97-5ED3F1D02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B60AA4-00E7-AF80-3C9A-455C1F8FF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14F86-59D1-497E-AF6D-2CC1345B7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77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Descrizioni%20corsi%20formazione_realizzati%20-A.S.%2021-22.pdf" TargetMode="External"/><Relationship Id="rId7" Type="http://schemas.openxmlformats.org/officeDocument/2006/relationships/image" Target="../media/image2.png"/><Relationship Id="rId2" Type="http://schemas.openxmlformats.org/officeDocument/2006/relationships/hyperlink" Target="21_22_RELAZIONE%20ATTIVITA'_PROGETTUALI_%20CON%20PRIORITA'docx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beltramini.marilena@isisbassafriulana.edu.it" TargetMode="External"/><Relationship Id="rId4" Type="http://schemas.openxmlformats.org/officeDocument/2006/relationships/hyperlink" Target="http://www.marilenabeltramini.it/learning-together-2122/read.php?id=1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lenabeltramini.it/learning-together-2122/read.php?id=16" TargetMode="External"/><Relationship Id="rId2" Type="http://schemas.openxmlformats.org/officeDocument/2006/relationships/hyperlink" Target="http://www.marilenabeltramini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928F8F-3A08-A2CE-BD50-DD8E8581C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2782" y="1053737"/>
            <a:ext cx="8685882" cy="1511016"/>
          </a:xfrm>
          <a:ln>
            <a:solidFill>
              <a:srgbClr val="00B0F0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rgbClr val="002060"/>
                </a:solidFill>
              </a:rPr>
              <a:t>FORMAZIONE DOCENTI</a:t>
            </a:r>
            <a:br>
              <a:rPr lang="it-IT" sz="4800" b="1" dirty="0">
                <a:solidFill>
                  <a:srgbClr val="002060"/>
                </a:solidFill>
              </a:rPr>
            </a:br>
            <a:r>
              <a:rPr lang="it-IT" sz="4800" b="1" dirty="0">
                <a:solidFill>
                  <a:srgbClr val="002060"/>
                </a:solidFill>
              </a:rPr>
              <a:t>Ambito IX FVG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CB9035-C162-B4F6-C7EE-25F20A329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rgbClr val="00B0F0"/>
            </a:solidFill>
            <a:prstDash val="dash"/>
          </a:ln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FF0066"/>
                </a:solidFill>
              </a:rPr>
              <a:t>Conferenza di servizio</a:t>
            </a:r>
          </a:p>
          <a:p>
            <a:r>
              <a:rPr lang="it-IT" dirty="0">
                <a:solidFill>
                  <a:srgbClr val="002060"/>
                </a:solidFill>
              </a:rPr>
              <a:t>Aula Magna Liceo </a:t>
            </a:r>
            <a:r>
              <a:rPr lang="it-IT" i="1" dirty="0">
                <a:solidFill>
                  <a:srgbClr val="002060"/>
                </a:solidFill>
              </a:rPr>
              <a:t>A. Einstein</a:t>
            </a:r>
          </a:p>
          <a:p>
            <a:r>
              <a:rPr lang="it-IT" b="1" dirty="0">
                <a:solidFill>
                  <a:srgbClr val="002060"/>
                </a:solidFill>
              </a:rPr>
              <a:t>ISIS BASSA FRIULANA</a:t>
            </a:r>
          </a:p>
          <a:p>
            <a:r>
              <a:rPr lang="it-IT" dirty="0">
                <a:solidFill>
                  <a:srgbClr val="002060"/>
                </a:solidFill>
              </a:rPr>
              <a:t>24.10.2022</a:t>
            </a:r>
          </a:p>
        </p:txBody>
      </p:sp>
      <p:pic>
        <p:nvPicPr>
          <p:cNvPr id="1026" name="Picture 2" descr="Cobas Scuola Torino">
            <a:extLst>
              <a:ext uri="{FF2B5EF4-FFF2-40B4-BE49-F238E27FC236}">
                <a16:creationId xmlns:a16="http://schemas.microsoft.com/office/drawing/2014/main" id="{47AEFFEC-7E43-1517-4A6F-ED80FB07A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492" y="1809245"/>
            <a:ext cx="1185726" cy="65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9057FD6-4F3C-D7B9-212F-77F64EF96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07" y="3946525"/>
            <a:ext cx="1474611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0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701D6-A45F-FDF3-2A57-344A974D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Piano</a:t>
            </a:r>
            <a:r>
              <a:rPr lang="it-IT" sz="40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40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40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40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formazione</a:t>
            </a:r>
            <a:r>
              <a:rPr lang="it-IT" sz="40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40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del</a:t>
            </a:r>
            <a:r>
              <a:rPr lang="it-IT" sz="40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40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personale</a:t>
            </a:r>
            <a:r>
              <a:rPr lang="it-IT" sz="40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40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docente</a:t>
            </a:r>
            <a:endParaRPr lang="it-IT" sz="4000" dirty="0">
              <a:solidFill>
                <a:srgbClr val="FF0066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6F663D-69CE-F4C7-357A-DD221EDADD6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  <a:prstDash val="dashDot"/>
          </a:ln>
        </p:spPr>
        <p:txBody>
          <a:bodyPr>
            <a:normAutofit fontScale="92500" lnSpcReduction="10000"/>
          </a:bodyPr>
          <a:lstStyle/>
          <a:p>
            <a:pPr marL="0" marR="437515" indent="0" algn="ctr">
              <a:lnSpc>
                <a:spcPct val="106000"/>
              </a:lnSpc>
              <a:buNone/>
            </a:pPr>
            <a:r>
              <a:rPr lang="it-IT" sz="2000" b="1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it-IT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ttività svolte a. s. 2021-2022</a:t>
            </a:r>
          </a:p>
          <a:p>
            <a:pPr marL="0" marR="437515" indent="0" algn="ctr">
              <a:lnSpc>
                <a:spcPct val="106000"/>
              </a:lnSpc>
              <a:buNone/>
            </a:pP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finalizzato all’acquisizione</a:t>
            </a:r>
            <a:r>
              <a:rPr lang="it-IT" sz="1800" spc="-1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competenze</a:t>
            </a:r>
            <a:r>
              <a:rPr lang="it-IT" sz="18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</a:t>
            </a:r>
            <a:r>
              <a:rPr lang="it-IT" sz="1800" spc="-1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l'attuazione</a:t>
            </a:r>
            <a:r>
              <a:rPr lang="it-IT" sz="18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interventi </a:t>
            </a:r>
          </a:p>
          <a:p>
            <a:pPr marL="0" marR="437515" indent="0" algn="ctr">
              <a:lnSpc>
                <a:spcPct val="106000"/>
              </a:lnSpc>
              <a:buNone/>
            </a:pPr>
            <a:r>
              <a:rPr lang="it-IT" sz="1800" b="1" dirty="0">
                <a:solidFill>
                  <a:srgbClr val="FF0066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  <a:sym typeface="Wingdings" panose="05000000000000000000" pitchFamily="2" charset="2"/>
              </a:rPr>
              <a:t></a:t>
            </a:r>
            <a:b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  <a:sym typeface="Wingdings" panose="05000000000000000000" pitchFamily="2" charset="2"/>
              </a:rPr>
            </a:b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miglioramento e</a:t>
            </a:r>
            <a:r>
              <a:rPr lang="it-IT" sz="18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adeguamento alle nuove esigenze dell’Offerta Formativa dei docenti.</a:t>
            </a:r>
          </a:p>
          <a:p>
            <a:pPr marL="0" marR="443865" indent="0" algn="just">
              <a:lnSpc>
                <a:spcPct val="105000"/>
              </a:lnSpc>
              <a:spcAft>
                <a:spcPts val="0"/>
              </a:spcAft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La scelta dei percorsi formativi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ha privilegiato</a:t>
            </a: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443865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 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priorità nazionali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indicate nel Piano Nazionale della 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Formazione</a:t>
            </a: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443865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it-IT" sz="1800" spc="-3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priorità</a:t>
            </a:r>
            <a:r>
              <a:rPr lang="it-IT" sz="1800" b="1" spc="-3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1800" b="1" spc="-2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formazione</a:t>
            </a:r>
            <a:r>
              <a:rPr lang="it-IT" sz="1800" spc="-4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che</a:t>
            </a:r>
            <a:r>
              <a:rPr lang="it-IT" sz="1800" spc="-3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riflettono 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</a:t>
            </a:r>
            <a:r>
              <a:rPr lang="it-IT" sz="1800" spc="-3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b="1" spc="-1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it-IT" sz="18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riorità del MIUR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it-IT" sz="1800" spc="-3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it-IT" sz="1800" spc="-3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b="1" spc="-1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it-IT" sz="18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raguardi</a:t>
            </a:r>
            <a:r>
              <a:rPr lang="it-IT" sz="1800" b="1" spc="-2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individuati 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nel RAV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 i relativi obiettivi di processo e il piano di miglioramento 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dei singoli istituti attraverso i loro docenti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342900" marR="443865" indent="-342900" algn="just">
              <a:buFont typeface="Wingdings" panose="05000000000000000000" pitchFamily="2" charset="2"/>
              <a:buChar char=""/>
            </a:pPr>
            <a:r>
              <a:rPr lang="it-IT" sz="1800" dirty="0"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 </a:t>
            </a:r>
            <a:r>
              <a:rPr lang="it-IT" sz="18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tematiche</a:t>
            </a: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  <a:sym typeface="Wingdings" panose="05000000000000000000" pitchFamily="2" charset="2"/>
              </a:rPr>
              <a:t></a:t>
            </a:r>
            <a:r>
              <a:rPr lang="it-IT" sz="18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inerenti ai bisogni rilevati</a:t>
            </a: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it-IT" sz="1800" spc="-1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it-IT" sz="1800" spc="-5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coerenza con</a:t>
            </a:r>
            <a:r>
              <a:rPr lang="it-IT" sz="1800" spc="-5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</a:t>
            </a:r>
            <a:r>
              <a:rPr lang="it-IT" sz="1800" spc="-1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specifiche esigenze delle istituzioni scolastica e dei docenti</a:t>
            </a: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R="527685" algn="just">
              <a:lnSpc>
                <a:spcPct val="105000"/>
              </a:lnSpc>
              <a:spcBef>
                <a:spcPts val="46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 percorsi formativi sono stati effettuati on-line e in presenza per quanto concerne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 percorsi di lingua straniera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R="527685" algn="just">
              <a:lnSpc>
                <a:spcPct val="105000"/>
              </a:lnSpc>
              <a:spcBef>
                <a:spcPts val="46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 tematiche hanno </a:t>
            </a:r>
            <a:r>
              <a:rPr lang="it-IT" sz="18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rispettato i bisogni rilevati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it-IT" sz="18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coerenza con</a:t>
            </a:r>
            <a:r>
              <a:rPr lang="it-IT" sz="18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</a:t>
            </a:r>
            <a:r>
              <a:rPr lang="it-IT" sz="1800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18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specifiche richieste dei docenti e delle diverse Istituzione scolastiche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443865" indent="-342900" algn="just">
              <a:buFont typeface="Wingdings" panose="05000000000000000000" pitchFamily="2" charset="2"/>
              <a:buChar char=""/>
            </a:pP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443865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437515" indent="0" algn="ctr">
              <a:lnSpc>
                <a:spcPct val="106000"/>
              </a:lnSpc>
              <a:buNone/>
            </a:pP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437515" indent="0" algn="ctr">
              <a:lnSpc>
                <a:spcPct val="106000"/>
              </a:lnSpc>
              <a:buNone/>
            </a:pP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DB67572-4E5D-792A-7CDD-196EA1C9F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611" y="2190044"/>
            <a:ext cx="888033" cy="726898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85BC654-54E9-388E-A428-0D84E1534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28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2993E-B6BC-7AE4-0572-46118184E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068" y="365126"/>
            <a:ext cx="10338732" cy="591219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4000" b="1" dirty="0">
                <a:solidFill>
                  <a:srgbClr val="FF0066"/>
                </a:solidFill>
                <a:latin typeface="Calibri" panose="020F0502020204030204" pitchFamily="34" charset="0"/>
                <a:ea typeface="Cambria" panose="02040503050406030204" pitchFamily="18" charset="0"/>
              </a:rPr>
            </a:br>
            <a:r>
              <a:rPr lang="it-IT" sz="4000" b="1" dirty="0">
                <a:solidFill>
                  <a:srgbClr val="FF0066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I bisogni formativi</a:t>
            </a:r>
            <a:br>
              <a:rPr lang="it-IT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3BCD61-D37F-7D1C-C62A-7DD67966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176" y="1065402"/>
            <a:ext cx="10573624" cy="5111561"/>
          </a:xfrm>
          <a:ln>
            <a:solidFill>
              <a:srgbClr val="00B0F0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marR="434975" indent="0" algn="just">
              <a:lnSpc>
                <a:spcPct val="106000"/>
              </a:lnSpc>
              <a:spcAft>
                <a:spcPts val="0"/>
              </a:spcAft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E’ </a:t>
            </a:r>
            <a:r>
              <a:rPr lang="it-IT" sz="2400" b="1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stata incentivata la libera iniziativa dei docenti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da </a:t>
            </a:r>
          </a:p>
          <a:p>
            <a:pPr marL="0" indent="0" algn="ctr">
              <a:buNone/>
            </a:pP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“ricondurre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comunque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a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una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dimensione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professionale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utili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ad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arricchire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le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competenze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degli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insegnanti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e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quindi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la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qualità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i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dell’insegnamento” -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1900" b="1" dirty="0">
                <a:solidFill>
                  <a:srgbClr val="FF0066"/>
                </a:solidFill>
                <a:effectLst/>
                <a:ea typeface="Cambria" panose="02040503050406030204" pitchFamily="18" charset="0"/>
              </a:rPr>
              <a:t>nota MIUR prot. n. 000035 del 07/01/2016</a:t>
            </a:r>
            <a:r>
              <a:rPr lang="it-IT" sz="2400" b="1" dirty="0">
                <a:solidFill>
                  <a:srgbClr val="002060"/>
                </a:solidFill>
                <a:ea typeface="Cambria" panose="02040503050406030204" pitchFamily="18" charset="0"/>
              </a:rPr>
              <a:t> </a:t>
            </a:r>
            <a:r>
              <a:rPr lang="it-IT" sz="1800" b="1" dirty="0">
                <a:solidFill>
                  <a:srgbClr val="002060"/>
                </a:solidFill>
                <a:ea typeface="Cambria" panose="02040503050406030204" pitchFamily="18" charset="0"/>
              </a:rPr>
              <a:t>(Indicazioni e orientamenti per la per la definizione del piano triennale per la formazione del personale)</a:t>
            </a:r>
          </a:p>
          <a:p>
            <a:pPr marL="0" indent="0">
              <a:buNone/>
            </a:pPr>
            <a:endParaRPr lang="it-IT" sz="2200" dirty="0">
              <a:solidFill>
                <a:srgbClr val="002060"/>
              </a:solidFill>
              <a:effectLst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22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definisce la</a:t>
            </a:r>
            <a:r>
              <a:rPr lang="it-IT" sz="2200" b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politica formativa degli istituti e di territorio, fondata sulla dimensione di rete di scuole</a:t>
            </a:r>
            <a:r>
              <a:rPr lang="it-IT" sz="22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, e </a:t>
            </a:r>
            <a:r>
              <a:rPr lang="it-IT" sz="2200" b="1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incentrata sui temi strategici</a:t>
            </a:r>
            <a:r>
              <a:rPr lang="it-IT" sz="22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200" b="1" dirty="0">
                <a:solidFill>
                  <a:srgbClr val="FF0066"/>
                </a:solidFill>
                <a:effectLst/>
                <a:ea typeface="Cambria" panose="02040503050406030204" pitchFamily="18" charset="0"/>
                <a:sym typeface="Wingdings" panose="05000000000000000000" pitchFamily="2" charset="2"/>
              </a:rPr>
              <a:t> </a:t>
            </a:r>
            <a:r>
              <a:rPr lang="it-IT" sz="22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definizione del piano triennale per la formazione del personale</a:t>
            </a:r>
          </a:p>
          <a:p>
            <a:pPr marL="0" indent="0">
              <a:buNone/>
            </a:pPr>
            <a:endParaRPr lang="it-IT" sz="1800" b="1" dirty="0">
              <a:solidFill>
                <a:srgbClr val="002060"/>
              </a:solidFill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2600" b="1" spc="-1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FINALITÀ</a:t>
            </a:r>
            <a:endParaRPr lang="it-IT" sz="26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1164590" lvl="0" indent="-342900">
              <a:lnSpc>
                <a:spcPct val="90000"/>
              </a:lnSpc>
              <a:spcBef>
                <a:spcPts val="305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617855" algn="l"/>
                <a:tab pos="618490" algn="l"/>
              </a:tabLst>
            </a:pP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favorire</a:t>
            </a:r>
            <a:r>
              <a:rPr lang="it-IT" sz="2400" spc="-8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il</a:t>
            </a:r>
            <a:r>
              <a:rPr lang="it-IT" sz="2400" spc="-7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sistema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formativo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integrato</a:t>
            </a:r>
            <a:r>
              <a:rPr lang="it-IT" sz="2400" spc="-6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sul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territorio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mediante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costituzione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2400" spc="-6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reti, partenariati, accordi di programma, protocolli d’intesa</a:t>
            </a:r>
          </a:p>
          <a:p>
            <a:pPr marL="342900" lvl="0" indent="-342900">
              <a:spcBef>
                <a:spcPts val="435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617855" algn="l"/>
                <a:tab pos="618490" algn="l"/>
              </a:tabLst>
            </a:pP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garantire</a:t>
            </a:r>
            <a:r>
              <a:rPr lang="it-IT" sz="2400" spc="-3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it-IT" sz="2400" spc="-4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crescita</a:t>
            </a:r>
            <a:r>
              <a:rPr lang="it-IT" sz="2400" spc="-2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professionale</a:t>
            </a:r>
            <a:r>
              <a:rPr lang="it-IT" sz="2400" spc="-4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it-IT" sz="2400" spc="-1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tutto</a:t>
            </a:r>
            <a:r>
              <a:rPr lang="it-IT" sz="2400" spc="-3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il</a:t>
            </a:r>
            <a:r>
              <a:rPr lang="it-IT" sz="2400" spc="-2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personale</a:t>
            </a:r>
            <a:r>
              <a:rPr lang="it-IT" sz="2400" spc="-4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it-IT" sz="2400" spc="-2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favorire</a:t>
            </a:r>
            <a:r>
              <a:rPr lang="it-IT" sz="2400" spc="-1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l'autoformazione</a:t>
            </a:r>
            <a:endParaRPr lang="it-IT" sz="2400" dirty="0">
              <a:solidFill>
                <a:srgbClr val="002060"/>
              </a:solidFill>
              <a:effectLst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617855" algn="l"/>
                <a:tab pos="618490" algn="l"/>
              </a:tabLst>
            </a:pP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attuare</a:t>
            </a:r>
            <a:r>
              <a:rPr lang="it-IT" sz="2400" spc="-8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le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direttive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MIUR</a:t>
            </a:r>
            <a:r>
              <a:rPr lang="it-IT" sz="2400" spc="-65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merito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alla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formazione</a:t>
            </a:r>
            <a:endParaRPr lang="it-IT" sz="2400" dirty="0">
              <a:solidFill>
                <a:srgbClr val="002060"/>
              </a:solidFill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617855" algn="l"/>
                <a:tab pos="618490" algn="l"/>
              </a:tabLst>
            </a:pP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promuovere</a:t>
            </a:r>
            <a:r>
              <a:rPr lang="it-IT" sz="2400" spc="-15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azioni</a:t>
            </a:r>
            <a:r>
              <a:rPr lang="it-IT" sz="2400" spc="-15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funzionali allo</a:t>
            </a:r>
            <a:r>
              <a:rPr lang="it-IT" sz="2400" spc="-15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sviluppo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della</a:t>
            </a:r>
            <a:r>
              <a:rPr lang="it-IT" sz="2400" spc="-2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cultura</a:t>
            </a:r>
            <a:r>
              <a:rPr lang="it-IT" sz="240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della</a:t>
            </a:r>
            <a:r>
              <a:rPr lang="it-IT" sz="2400" spc="-7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it-IT" sz="2400" spc="-10" dirty="0">
                <a:solidFill>
                  <a:srgbClr val="002060"/>
                </a:solidFill>
                <a:effectLst/>
                <a:ea typeface="Cambria" panose="02040503050406030204" pitchFamily="18" charset="0"/>
              </a:rPr>
              <a:t>sicurezza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C4B69A3-32FD-E6D0-074F-354033B5B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7497" y="3503429"/>
            <a:ext cx="1188823" cy="652329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DD5172-0651-0C85-576D-2BCAD018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69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0406DE-F3C1-326E-BA5D-1D3F7267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26" y="365126"/>
            <a:ext cx="10486074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solidFill>
                  <a:srgbClr val="FF0066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Risultati I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5B7F2A-08B4-E725-66AA-253FF989B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726" y="1283516"/>
            <a:ext cx="10486073" cy="5419287"/>
          </a:xfrm>
          <a:ln>
            <a:solidFill>
              <a:srgbClr val="00B0F0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Il Piano ha posto particolare attenzione alle tematiche sotto indicate, riferite alle macro-aree della </a:t>
            </a:r>
            <a:r>
              <a:rPr lang="it-IT" sz="1800" spc="-1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formazione:</a:t>
            </a:r>
          </a:p>
          <a:p>
            <a:pPr marL="0" indent="0">
              <a:buNone/>
            </a:pPr>
            <a:endParaRPr lang="it-IT" sz="1800" b="1" spc="-10" dirty="0">
              <a:solidFill>
                <a:srgbClr val="00206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PRIORITA’: COMPETENZA DI SISTEMA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Didattica per competenze e innovazione metodologica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79500" indent="-107950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Perc</a:t>
            </a:r>
            <a:r>
              <a:rPr lang="it-IT" sz="1800" b="1" dirty="0">
                <a:solidFill>
                  <a:srgbClr val="00206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orso 1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Matematica e scienze: introduzione alla reinvenzione guidata. imparare le discipline scientifiche riscoprendole: gli alunni protagonisti del loro apprendimento</a:t>
            </a:r>
            <a:endParaRPr lang="it-IT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</a:rPr>
              <a:t>Percorso 2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Didattica integrata con la piattaforma app inventory 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PRIORITA’: COMPETENZA DI SISTEMA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Autonomia didattica e organizzativa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Percorso 3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it-IT" sz="1800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inee pedagogiche per il sistema integrato 0-6</a:t>
            </a:r>
          </a:p>
          <a:p>
            <a:pPr marL="0" indent="0">
              <a:buNone/>
            </a:pPr>
            <a:endParaRPr lang="it-IT" sz="1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PRIORITA’: COMPETENZE PER il 21°SECOLO -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Competenze digitali e nuovi ambienti per l’apprendimento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</a:rPr>
              <a:t>Percorso 4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</a:rPr>
              <a:t>M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icrosoft teams e office 365 nella la didattica – percorso base</a:t>
            </a:r>
          </a:p>
          <a:p>
            <a:pPr marL="0" indent="0">
              <a:buNone/>
            </a:pPr>
            <a:endParaRPr lang="it-IT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PRIORITA’: COMPETENZE PER il 21°SECOLO -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Scuola Lavoro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</a:rPr>
              <a:t>Percorso 5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P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rogettazione formativa e curricolo nella nuova IP - focus su </a:t>
            </a:r>
            <a:r>
              <a:rPr lang="it-IT" sz="18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pfi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it-IT" sz="18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uda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e funzione del tutor</a:t>
            </a: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002060"/>
              </a:solidFill>
              <a:latin typeface="Calibri" panose="020F0502020204030204" pitchFamily="34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38A3C8A-27DC-899C-EA91-626949BD6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0411" y="2858995"/>
            <a:ext cx="1188823" cy="652329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ADE54B-E5A0-9484-6E87-91ADC8A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14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C3013D-0BD7-DD94-A771-C1AB622E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b="1" dirty="0">
                <a:solidFill>
                  <a:srgbClr val="FF0066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Risultati</a:t>
            </a:r>
            <a:r>
              <a:rPr lang="it-IT" dirty="0"/>
              <a:t> </a:t>
            </a:r>
            <a:r>
              <a:rPr lang="it-IT" b="1" dirty="0">
                <a:solidFill>
                  <a:srgbClr val="FF0066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07E1D9-2217-9661-930D-C0C74BEB862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PRIORITA’: 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COMPETENZE PER il 21°SECOLO –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Lingue Straniere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Perc</a:t>
            </a:r>
            <a:r>
              <a:rPr lang="it-IT" sz="1800" b="1" dirty="0">
                <a:solidFill>
                  <a:srgbClr val="00206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orso 6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Let’s </a:t>
            </a:r>
            <a:r>
              <a:rPr lang="it-IT" sz="18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communicate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– Livello A2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Perc</a:t>
            </a:r>
            <a:r>
              <a:rPr lang="it-IT" sz="1800" b="1" dirty="0">
                <a:solidFill>
                  <a:srgbClr val="00206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orso 7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Let’s </a:t>
            </a:r>
            <a:r>
              <a:rPr lang="it-IT" sz="18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communicate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– Livello B1</a:t>
            </a:r>
          </a:p>
          <a:p>
            <a:pPr marL="0" indent="0">
              <a:buNone/>
            </a:pPr>
            <a:endParaRPr lang="it-IT" sz="1800" b="1" dirty="0">
              <a:solidFill>
                <a:srgbClr val="002060"/>
              </a:solidFill>
              <a:latin typeface="Calibri" panose="020F050202020403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PRIORITA’: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COMPETENZE PER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UNA SCUOLA INCLUSIVA -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Inclusione e disabilità</a:t>
            </a:r>
            <a:endParaRPr lang="it-IT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Percorso 8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it-IT" sz="1800" dirty="0">
                <a:solidFill>
                  <a:srgbClr val="00206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nclusione scolastica</a:t>
            </a:r>
          </a:p>
          <a:p>
            <a:pPr marL="0" indent="0">
              <a:buNone/>
            </a:pPr>
            <a:endParaRPr lang="it-IT" sz="1800" b="1" dirty="0">
              <a:solidFill>
                <a:srgbClr val="002060"/>
              </a:solidFill>
              <a:highlight>
                <a:srgbClr val="00FFFF"/>
              </a:highlight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PRIORITA’: COMPETENZE PER UNA SCUOLA INCLUSIVA - </a:t>
            </a:r>
            <a:r>
              <a:rPr lang="it-IT" sz="18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Coesione sociale e prevenzione del disagio giovanile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Percorso 9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A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dolescenza e pandemia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002060"/>
                </a:solidFill>
                <a:highlight>
                  <a:srgbClr val="00FFFF"/>
                </a:highlight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Percorso 10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trategie e strumenti per la gestione del comportamenti oppositivi. condivisione di metodologie </a:t>
            </a:r>
            <a:r>
              <a:rPr lang="it-IT" sz="18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evidence based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sz="1800" b="1" dirty="0">
              <a:solidFill>
                <a:srgbClr val="002060"/>
              </a:solidFill>
              <a:effectLst/>
              <a:highlight>
                <a:srgbClr val="00FFFF"/>
              </a:highlight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it-IT" sz="1800" dirty="0">
              <a:solidFill>
                <a:srgbClr val="FF0066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3CE74D7-1B0B-B81E-8257-E873D7D46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2331" y="2136183"/>
            <a:ext cx="1188823" cy="652329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3E67CC-FFA6-7AC8-FD53-2DDD7EB3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85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BAA23F-FEAC-B051-4267-9F8AFFCE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 </a:t>
            </a:r>
            <a:r>
              <a:rPr lang="it-IT" sz="3600" b="1" dirty="0" err="1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3600" b="1" dirty="0" err="1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endicondazione</a:t>
            </a:r>
            <a:r>
              <a:rPr lang="it-IT" sz="3600" b="1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dettaglio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b="1" dirty="0">
              <a:solidFill>
                <a:srgbClr val="FF0066"/>
              </a:solidFill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D7F09D-EE82-066B-4785-B84A044D7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24822" cy="3525308"/>
          </a:xfrm>
          <a:ln>
            <a:solidFill>
              <a:srgbClr val="00B0F0"/>
            </a:solidFill>
            <a:prstDash val="dash"/>
          </a:ln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002060"/>
                </a:solidFill>
                <a:hlinkClick r:id="rId2" action="ppaction://hlinkfile"/>
              </a:rPr>
              <a:t>Relazione finale</a:t>
            </a:r>
            <a:endParaRPr lang="it-IT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002060"/>
                </a:solidFill>
                <a:hlinkClick r:id="rId3" action="ppaction://hlinkfile"/>
              </a:rPr>
              <a:t>Descrizione</a:t>
            </a:r>
            <a:endParaRPr lang="it-IT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002060"/>
                </a:solidFill>
                <a:hlinkClick r:id="rId4"/>
              </a:rPr>
              <a:t>Accessibilità</a:t>
            </a:r>
            <a:endParaRPr lang="it-IT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002060"/>
                </a:solidFill>
              </a:rPr>
              <a:t>Referente: </a:t>
            </a:r>
            <a:r>
              <a:rPr lang="it-IT" sz="2400" dirty="0">
                <a:solidFill>
                  <a:srgbClr val="002060"/>
                </a:solidFill>
                <a:hlinkClick r:id="rId5"/>
              </a:rPr>
              <a:t>beltramini.marilena@isisbassafriulana.edu.it</a:t>
            </a:r>
            <a:endParaRPr lang="it-IT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it-IT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rgbClr val="00206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0D18FFD-A31A-603E-5ADC-1F7ABD5B93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1516" y="4250597"/>
            <a:ext cx="1778980" cy="97615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7BA3FDD-DC3E-27EC-40F7-85F3A02C14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516" y="2235200"/>
            <a:ext cx="2036790" cy="1667211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615CC07-F2F0-FAF0-CA0A-9A21622D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85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CAA3E2-AE55-178F-E6A8-FE9CEC66E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973"/>
            <a:ext cx="10515600" cy="4351338"/>
          </a:xfrm>
          <a:ln>
            <a:solidFill>
              <a:srgbClr val="00B0F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800" dirty="0">
                <a:solidFill>
                  <a:srgbClr val="002060"/>
                </a:solidFill>
              </a:rPr>
              <a:t>GRAZIE </a:t>
            </a:r>
          </a:p>
          <a:p>
            <a:pPr marL="0" indent="0" algn="ctr">
              <a:buNone/>
            </a:pPr>
            <a:r>
              <a:rPr lang="it-IT" sz="4800" dirty="0">
                <a:solidFill>
                  <a:srgbClr val="002060"/>
                </a:solidFill>
              </a:rPr>
              <a:t>PER </a:t>
            </a:r>
          </a:p>
          <a:p>
            <a:pPr marL="0" indent="0" algn="ctr">
              <a:buNone/>
            </a:pPr>
            <a:r>
              <a:rPr lang="it-IT" sz="4800" dirty="0">
                <a:solidFill>
                  <a:srgbClr val="002060"/>
                </a:solidFill>
              </a:rPr>
              <a:t>L’ ATTENZIONE</a:t>
            </a:r>
          </a:p>
          <a:p>
            <a:pPr marL="0" indent="0" algn="ctr">
              <a:buNone/>
            </a:pPr>
            <a:endParaRPr lang="it-IT" sz="4800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it-IT" sz="3000" dirty="0">
                <a:solidFill>
                  <a:srgbClr val="FF0066"/>
                </a:solidFill>
              </a:rPr>
              <a:t>Marilena Beltramini</a:t>
            </a:r>
          </a:p>
          <a:p>
            <a:pPr marL="0" indent="0" algn="ctr">
              <a:buNone/>
            </a:pPr>
            <a:r>
              <a:rPr lang="it-IT" sz="2100" dirty="0">
                <a:solidFill>
                  <a:srgbClr val="FF0066"/>
                </a:solidFill>
                <a:hlinkClick r:id="rId2"/>
              </a:rPr>
              <a:t>www.marilenabeltramini.it</a:t>
            </a:r>
            <a:endParaRPr lang="it-IT" sz="2100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it-IT" sz="2100" dirty="0">
                <a:solidFill>
                  <a:srgbClr val="FF0066"/>
                </a:solidFill>
                <a:hlinkClick r:id="rId3"/>
              </a:rPr>
              <a:t>Teacher Training</a:t>
            </a:r>
            <a:endParaRPr lang="it-IT" sz="2100" dirty="0">
              <a:solidFill>
                <a:srgbClr val="FF0066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5944CBD-C81F-6865-B6AF-747E41CD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4F86-59D1-497E-AF6D-2CC1345B7EC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078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588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Wingdings</vt:lpstr>
      <vt:lpstr>Tema di Office</vt:lpstr>
      <vt:lpstr>FORMAZIONE DOCENTI Ambito IX FVG</vt:lpstr>
      <vt:lpstr>Piano di formazione del personale docente</vt:lpstr>
      <vt:lpstr> I bisogni formativi </vt:lpstr>
      <vt:lpstr>Risultati I </vt:lpstr>
      <vt:lpstr>Risultati II</vt:lpstr>
      <vt:lpstr> Rendicondazione di dettaglio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DOCENTI Ambito IX FVG</dc:title>
  <dc:creator>Beltramini Marilena</dc:creator>
  <cp:lastModifiedBy>Beltramini Marilena</cp:lastModifiedBy>
  <cp:revision>20</cp:revision>
  <dcterms:created xsi:type="dcterms:W3CDTF">2022-10-21T19:41:14Z</dcterms:created>
  <dcterms:modified xsi:type="dcterms:W3CDTF">2022-10-24T12:21:35Z</dcterms:modified>
</cp:coreProperties>
</file>