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0" r:id="rId4"/>
    <p:sldId id="262" r:id="rId5"/>
    <p:sldId id="266" r:id="rId6"/>
    <p:sldId id="267" r:id="rId7"/>
    <p:sldId id="269" r:id="rId8"/>
    <p:sldId id="268" r:id="rId9"/>
    <p:sldId id="270" r:id="rId10"/>
    <p:sldId id="261" r:id="rId11"/>
    <p:sldId id="265" r:id="rId12"/>
    <p:sldId id="264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57" r:id="rId21"/>
    <p:sldId id="277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33FF"/>
    <a:srgbClr val="000066"/>
    <a:srgbClr val="0066FF"/>
    <a:srgbClr val="66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92" autoAdjust="0"/>
  </p:normalViewPr>
  <p:slideViewPr>
    <p:cSldViewPr>
      <p:cViewPr>
        <p:scale>
          <a:sx n="100" d="100"/>
          <a:sy n="100" d="100"/>
        </p:scale>
        <p:origin x="-210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7D25F-C406-47CA-AD1E-E21C93038067}" type="datetimeFigureOut">
              <a:rPr lang="it-IT" smtClean="0"/>
              <a:t>28/03/2014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1B682-C56E-42C8-AF29-CDF7943321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766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1B682-C56E-42C8-AF29-CDF79433218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560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1B682-C56E-42C8-AF29-CDF79433218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274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1B682-C56E-42C8-AF29-CDF794332187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00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8CF0-3939-4303-9BC7-0CB82A7F6790}" type="datetimeFigureOut">
              <a:rPr lang="it-IT" smtClean="0"/>
              <a:t>28/03/2014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E1FC-8A69-4FB4-AD67-2EC673584B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9532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8CF0-3939-4303-9BC7-0CB82A7F6790}" type="datetimeFigureOut">
              <a:rPr lang="it-IT" smtClean="0"/>
              <a:t>28/03/2014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E1FC-8A69-4FB4-AD67-2EC673584B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36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8CF0-3939-4303-9BC7-0CB82A7F6790}" type="datetimeFigureOut">
              <a:rPr lang="it-IT" smtClean="0"/>
              <a:t>28/03/2014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E1FC-8A69-4FB4-AD67-2EC673584B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833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8CF0-3939-4303-9BC7-0CB82A7F6790}" type="datetimeFigureOut">
              <a:rPr lang="it-IT" smtClean="0"/>
              <a:t>28/03/2014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E1FC-8A69-4FB4-AD67-2EC673584B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11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8CF0-3939-4303-9BC7-0CB82A7F6790}" type="datetimeFigureOut">
              <a:rPr lang="it-IT" smtClean="0"/>
              <a:t>28/03/2014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E1FC-8A69-4FB4-AD67-2EC673584B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240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8CF0-3939-4303-9BC7-0CB82A7F6790}" type="datetimeFigureOut">
              <a:rPr lang="it-IT" smtClean="0"/>
              <a:t>28/03/2014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E1FC-8A69-4FB4-AD67-2EC673584B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559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8CF0-3939-4303-9BC7-0CB82A7F6790}" type="datetimeFigureOut">
              <a:rPr lang="it-IT" smtClean="0"/>
              <a:t>28/03/2014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E1FC-8A69-4FB4-AD67-2EC673584B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901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8CF0-3939-4303-9BC7-0CB82A7F6790}" type="datetimeFigureOut">
              <a:rPr lang="it-IT" smtClean="0"/>
              <a:t>28/03/2014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E1FC-8A69-4FB4-AD67-2EC673584B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783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8CF0-3939-4303-9BC7-0CB82A7F6790}" type="datetimeFigureOut">
              <a:rPr lang="it-IT" smtClean="0"/>
              <a:t>28/03/2014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E1FC-8A69-4FB4-AD67-2EC673584B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45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8CF0-3939-4303-9BC7-0CB82A7F6790}" type="datetimeFigureOut">
              <a:rPr lang="it-IT" smtClean="0"/>
              <a:t>28/03/2014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E1FC-8A69-4FB4-AD67-2EC673584B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66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8CF0-3939-4303-9BC7-0CB82A7F6790}" type="datetimeFigureOut">
              <a:rPr lang="it-IT" smtClean="0"/>
              <a:t>28/03/2014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E1FC-8A69-4FB4-AD67-2EC673584B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854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8CF0-3939-4303-9BC7-0CB82A7F6790}" type="datetimeFigureOut">
              <a:rPr lang="it-IT" smtClean="0"/>
              <a:t>28/03/2014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6E1FC-8A69-4FB4-AD67-2EC673584B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17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Il%20progetto_Oltre%20Confini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lenabeltramini.it/media/latisana/sintesi_sistema_educativo_italiano.pdf" TargetMode="External"/><Relationship Id="rId2" Type="http://schemas.openxmlformats.org/officeDocument/2006/relationships/hyperlink" Target="http://www.marilenabeltramini.it/media/latisana/sistema_it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alp.lavorosenzafrontiere.org/contenuti_it/italia/sist_scolastico_it.htm#tit11" TargetMode="External"/><Relationship Id="rId2" Type="http://schemas.openxmlformats.org/officeDocument/2006/relationships/hyperlink" Target="http://transalp.lavorosenzafrontiere.org/contenuti_it/italia/sist_scolastico_it.htm#tit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transalp.lavorosenzafrontiere.org/contenuti_it/italia/sist_scolastico_it.htm#tit1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europa.eu/abc/euslides/index_en.htm" TargetMode="External"/><Relationship Id="rId7" Type="http://schemas.openxmlformats.org/officeDocument/2006/relationships/hyperlink" Target="http://www.marilenabeltramini.it/media/latisana/education_structures_2013_E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acea.ec.europa.eu/education/eurydice/index_en.php" TargetMode="External"/><Relationship Id="rId5" Type="http://schemas.openxmlformats.org/officeDocument/2006/relationships/hyperlink" Target="http://hubmiur.pubblica.istruzione.it/web/ministero/focus031213" TargetMode="External"/><Relationship Id="rId4" Type="http://schemas.openxmlformats.org/officeDocument/2006/relationships/hyperlink" Target="http://www.oecd.org/pisa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acea.ec.europa.eu/education/eurydice/eurypedia_en.php" TargetMode="External"/><Relationship Id="rId2" Type="http://schemas.openxmlformats.org/officeDocument/2006/relationships/hyperlink" Target="http://www.nesetweb.eu/sites/default/files/styles/medium/public/field/image/txt_20_logo_eurydice_couleur_mention_eurydice.jpg?itok=6-rN8D8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ebgate.ec.europa.eu/fpfis/mwikis/eurydice/index.php/Germany:Overview" TargetMode="External"/><Relationship Id="rId13" Type="http://schemas.openxmlformats.org/officeDocument/2006/relationships/hyperlink" Target="http://www.youtube.com/watch?v=nVjAu76LpTs" TargetMode="External"/><Relationship Id="rId18" Type="http://schemas.openxmlformats.org/officeDocument/2006/relationships/image" Target="../media/image23.png"/><Relationship Id="rId3" Type="http://schemas.openxmlformats.org/officeDocument/2006/relationships/hyperlink" Target="https://webgate.ec.europa.eu/fpfis/mwikis/eurydice/index.php?title=Home" TargetMode="External"/><Relationship Id="rId7" Type="http://schemas.openxmlformats.org/officeDocument/2006/relationships/hyperlink" Target="https://webgate.ec.europa.eu/fpfis/mwikis/eurydice/index.php/United-Kingdom-England:Secondary_and_Post-Secondary_Non-Tertiary_Education" TargetMode="External"/><Relationship Id="rId12" Type="http://schemas.openxmlformats.org/officeDocument/2006/relationships/hyperlink" Target="http://www.marilenabeltramini.it/media/latisana/BOLLETTINO_sistemi_scolastici_UE_2012_finale_x_web.pdf" TargetMode="External"/><Relationship Id="rId17" Type="http://schemas.openxmlformats.org/officeDocument/2006/relationships/hyperlink" Target="http://www.marilenabeltramini.it/media/latisana/Comparazione%20Sistemi%20Scolastici%20Europei.mp4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gate.ec.europa.eu/fpfis/mwikis/eurydice/index.php/Finland:Upper_Secondary_and_Post-Secondary_Non-Tertiary_Education" TargetMode="External"/><Relationship Id="rId11" Type="http://schemas.openxmlformats.org/officeDocument/2006/relationships/hyperlink" Target="http://www.scambieuropei.info/index.php" TargetMode="External"/><Relationship Id="rId5" Type="http://schemas.openxmlformats.org/officeDocument/2006/relationships/hyperlink" Target="https://webgate.ec.europa.eu/fpfis/mwikis/eurydice/index.php/Finland:Overview" TargetMode="External"/><Relationship Id="rId15" Type="http://schemas.openxmlformats.org/officeDocument/2006/relationships/image" Target="../media/image21.gif"/><Relationship Id="rId10" Type="http://schemas.openxmlformats.org/officeDocument/2006/relationships/hyperlink" Target="https://webgate.ec.europa.eu/fpfis/mwikis/eurydice/index.php/Spain:Enhancing_Creativity_and_Innovation,_Including_Entrepreneurship,_at_all_Levels_of_Education_and_Training" TargetMode="External"/><Relationship Id="rId4" Type="http://schemas.openxmlformats.org/officeDocument/2006/relationships/hyperlink" Target="https://webgate.ec.europa.eu/fpfis/mwikis/eurydice/index.php?title=Countries" TargetMode="External"/><Relationship Id="rId9" Type="http://schemas.openxmlformats.org/officeDocument/2006/relationships/hyperlink" Target="https://webgate.ec.europa.eu/fpfis/mwikis/eurydice/index.php/Germany:Enhancing_Creativity_and_Innovation,_Including_Entrepreneurship,_at_all_Levels_of_Education_and_Training" TargetMode="External"/><Relationship Id="rId1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lenabeltramini.it/media/latisana/Towards_Mobility_Scoreboard.pdf" TargetMode="External"/><Relationship Id="rId2" Type="http://schemas.openxmlformats.org/officeDocument/2006/relationships/hyperlink" Target="Towards_Mobility_Scoreboard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urope2020/europe-2020-in-your-country/italia/index_it.htm" TargetMode="External"/><Relationship Id="rId2" Type="http://schemas.openxmlformats.org/officeDocument/2006/relationships/hyperlink" Target="http://www.europarl.europa.eu/summits/lis1_it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://eur-lex.europa.eu/LexUriServ/LexUriServ.do?uri=OJ:L:2006:394:0010:0018:it:PDF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ambieuropei.info/index.php" TargetMode="External"/><Relationship Id="rId3" Type="http://schemas.openxmlformats.org/officeDocument/2006/relationships/hyperlink" Target="http://www.marilenabeltramini.it/media/latisana/Presenazione_LLP-Isfol_Mod.pdf" TargetMode="External"/><Relationship Id="rId7" Type="http://schemas.openxmlformats.org/officeDocument/2006/relationships/hyperlink" Target="http://ec.europa.eu/ploteus/home_it.htm" TargetMode="External"/><Relationship Id="rId2" Type="http://schemas.openxmlformats.org/officeDocument/2006/relationships/hyperlink" Target="http://www.programmallp.it/llp_home.php?id_cnt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eures/main.jsp?acro=learning&amp;lang=it&amp;catId=55&amp;parentId=0" TargetMode="External"/><Relationship Id="rId5" Type="http://schemas.openxmlformats.org/officeDocument/2006/relationships/hyperlink" Target="https://ec.europa.eu/eures/home.jsp?lang=it" TargetMode="External"/><Relationship Id="rId4" Type="http://schemas.openxmlformats.org/officeDocument/2006/relationships/hyperlink" Target="http://erasmus-plus.ro/wp-content/uploads/2013/12/erasmusplus.jpg" TargetMode="External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rilenabeltramini.it/media/latisana/utilizzo%20TIC%20scuole.pdf" TargetMode="External"/><Relationship Id="rId3" Type="http://schemas.openxmlformats.org/officeDocument/2006/relationships/hyperlink" Target="http://europa.eu/youreurope/citizens/education/school/enroll/index_it.htm#popup" TargetMode="External"/><Relationship Id="rId7" Type="http://schemas.openxmlformats.org/officeDocument/2006/relationships/hyperlink" Target="http://www.marilenabeltramini.it/media/latisana/versione_pubblicata_IT.pdf" TargetMode="External"/><Relationship Id="rId2" Type="http://schemas.openxmlformats.org/officeDocument/2006/relationships/hyperlink" Target="http://www.marilenabeltramini.it/media/latisana/Jeffrey%20Preston%20Bezo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iliconvalley.corriere.it/2013/09/07/no-inglese-no-lavoro/" TargetMode="External"/><Relationship Id="rId5" Type="http://schemas.openxmlformats.org/officeDocument/2006/relationships/hyperlink" Target="http://www.marilenabeltramini.it/schoolwork1213/UserFiles/Admin_teacher/study_in_the_uk.pptx" TargetMode="External"/><Relationship Id="rId4" Type="http://schemas.openxmlformats.org/officeDocument/2006/relationships/hyperlink" Target="http://infed.org/mobi/what-iscompetence-and-competency/" TargetMode="External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lenabeltramini.it/media/latisana/30_quality_of_education_and_training.pdf" TargetMode="External"/><Relationship Id="rId2" Type="http://schemas.openxmlformats.org/officeDocument/2006/relationships/hyperlink" Target="http://archivio.pubblica.istruzione.it/news/2004/prot3687_04.s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lenabeltramini.it/" TargetMode="External"/><Relationship Id="rId2" Type="http://schemas.openxmlformats.org/officeDocument/2006/relationships/hyperlink" Target="mailto:marilenabeltramini@alice.i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Anni%20europei.pdf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www.marilenabeltramini.it/media/latisana/eyca2013_manifesto-it_I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marilenabeltramini.it/media/latisana/Quaderno_28_cittadinanza.pdf" TargetMode="External"/><Relationship Id="rId4" Type="http://schemas.openxmlformats.org/officeDocument/2006/relationships/hyperlink" Target="http://www.marilenabeltramini.it/media/latisana/Trattato%20di%20Maastricht%20sull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lenabeltramini.it/media/latisana/articoli%20maastricht%20e%20risoluzione.pdf" TargetMode="External"/><Relationship Id="rId2" Type="http://schemas.openxmlformats.org/officeDocument/2006/relationships/hyperlink" Target="articoli%20maastricht%20e%20risoluzion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youtube.com/watch?v=9j3PuhF3SW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marilenabeltramini.it/media/latisana/euronews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8136904" cy="2088232"/>
          </a:xfrm>
          <a:ln>
            <a:solidFill>
              <a:schemeClr val="tx2">
                <a:lumMod val="40000"/>
                <a:lumOff val="60000"/>
              </a:schemeClr>
            </a:solidFill>
            <a:prstDash val="dashDot"/>
          </a:ln>
        </p:spPr>
        <p:txBody>
          <a:bodyPr>
            <a:normAutofit fontScale="90000"/>
          </a:bodyPr>
          <a:lstStyle/>
          <a:p>
            <a:pPr algn="l" defTabSz="447675">
              <a:tabLst>
                <a:tab pos="714375" algn="l"/>
              </a:tabLst>
            </a:pPr>
            <a:r>
              <a:rPr lang="it-IT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 action="ppaction://hlinkfile"/>
              </a:rPr>
              <a:t>PROGETTO</a:t>
            </a:r>
            <a:r>
              <a:rPr lang="it-IT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OLTRE I CONFINI</a:t>
            </a:r>
            <a:r>
              <a:rPr lang="it-IT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it-IT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it-IT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it-IT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NOI </a:t>
            </a:r>
            <a:r>
              <a:rPr lang="it-IT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CITTADINI D’EUROPA</a:t>
            </a:r>
            <a:r>
              <a:rPr lang="it-IT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it-IT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it-IT" sz="3100" b="1" dirty="0">
                <a:solidFill>
                  <a:srgbClr val="000066"/>
                </a:solidFill>
              </a:rPr>
              <a:t>Associazione La Viarte Onlus</a:t>
            </a:r>
            <a:r>
              <a:rPr lang="it-IT" sz="3100" dirty="0">
                <a:solidFill>
                  <a:srgbClr val="002060"/>
                </a:solidFill>
              </a:rPr>
              <a:t/>
            </a:r>
            <a:br>
              <a:rPr lang="it-IT" sz="3100" dirty="0">
                <a:solidFill>
                  <a:srgbClr val="002060"/>
                </a:solidFill>
              </a:rPr>
            </a:br>
            <a:endParaRPr lang="it-IT" sz="3100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3861048"/>
            <a:ext cx="8136904" cy="1777752"/>
          </a:xfr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txBody>
          <a:bodyPr/>
          <a:lstStyle/>
          <a:p>
            <a:r>
              <a:rPr lang="fi-FI" b="1" dirty="0">
                <a:solidFill>
                  <a:srgbClr val="FF0066"/>
                </a:solidFill>
              </a:rPr>
              <a:t>ISIS "E. </a:t>
            </a:r>
            <a:r>
              <a:rPr lang="fi-FI" b="1" dirty="0" smtClean="0">
                <a:solidFill>
                  <a:srgbClr val="FF0066"/>
                </a:solidFill>
              </a:rPr>
              <a:t>Mattei”</a:t>
            </a:r>
            <a:r>
              <a:rPr lang="fi-FI" b="1" dirty="0">
                <a:solidFill>
                  <a:srgbClr val="FF0066"/>
                </a:solidFill>
              </a:rPr>
              <a:t> </a:t>
            </a:r>
            <a:r>
              <a:rPr lang="fi-FI" b="1" dirty="0" smtClean="0">
                <a:solidFill>
                  <a:srgbClr val="FF0066"/>
                </a:solidFill>
              </a:rPr>
              <a:t>Latisana – Lignano</a:t>
            </a:r>
          </a:p>
          <a:p>
            <a:r>
              <a:rPr lang="fi-FI" sz="2400" b="1" dirty="0" smtClean="0">
                <a:solidFill>
                  <a:srgbClr val="FF0066"/>
                </a:solidFill>
              </a:rPr>
              <a:t>29 marzo 2014</a:t>
            </a:r>
          </a:p>
          <a:p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183515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563888" y="5832445"/>
            <a:ext cx="2183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fi-FI" sz="2000" dirty="0">
                <a:solidFill>
                  <a:srgbClr val="002060"/>
                </a:solidFill>
              </a:rPr>
              <a:t>marilenabeltramini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82" y="1798174"/>
            <a:ext cx="2674849" cy="81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8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  <a:ln>
            <a:solidFill>
              <a:schemeClr val="tx2">
                <a:lumMod val="60000"/>
                <a:lumOff val="40000"/>
              </a:schemeClr>
            </a:solidFill>
            <a:prstDash val="dashDot"/>
          </a:ln>
        </p:spPr>
        <p:txBody>
          <a:bodyPr>
            <a:noAutofit/>
          </a:bodyPr>
          <a:lstStyle/>
          <a:p>
            <a:r>
              <a:rPr lang="it-IT" sz="4000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SISTEMA DI </a:t>
            </a:r>
            <a:r>
              <a:rPr lang="it-IT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ISTRUZIONE  ITALIANO </a:t>
            </a:r>
            <a:endParaRPr lang="it-IT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141168"/>
          </a:xfr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smtClean="0">
                <a:solidFill>
                  <a:srgbClr val="002060"/>
                </a:solidFill>
                <a:hlinkClick r:id="rId3"/>
              </a:rPr>
              <a:t>Sistema Italiano d’Istruzione – novità e opportunità</a:t>
            </a:r>
            <a:endParaRPr lang="it-IT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400" dirty="0" smtClean="0">
                <a:solidFill>
                  <a:srgbClr val="002060"/>
                </a:solidFill>
                <a:sym typeface="Wingdings"/>
              </a:rPr>
              <a:t> </a:t>
            </a:r>
            <a:r>
              <a:rPr lang="it-IT" sz="2400" dirty="0" smtClean="0">
                <a:solidFill>
                  <a:srgbClr val="002060"/>
                </a:solidFill>
              </a:rPr>
              <a:t>oggetto </a:t>
            </a:r>
            <a:r>
              <a:rPr lang="it-IT" sz="2400" dirty="0">
                <a:solidFill>
                  <a:srgbClr val="002060"/>
                </a:solidFill>
              </a:rPr>
              <a:t>di </a:t>
            </a:r>
            <a:r>
              <a:rPr lang="it-IT" sz="2400" dirty="0" smtClean="0">
                <a:solidFill>
                  <a:srgbClr val="002060"/>
                </a:solidFill>
              </a:rPr>
              <a:t>ristrutturazione</a:t>
            </a:r>
          </a:p>
          <a:p>
            <a:pPr>
              <a:buFont typeface="Wingdings"/>
              <a:buChar char="ð"/>
            </a:pPr>
            <a:r>
              <a:rPr lang="it-IT" sz="2400" dirty="0" smtClean="0">
                <a:solidFill>
                  <a:srgbClr val="002060"/>
                </a:solidFill>
              </a:rPr>
              <a:t>due </a:t>
            </a:r>
            <a:r>
              <a:rPr lang="it-IT" sz="2400" dirty="0">
                <a:solidFill>
                  <a:srgbClr val="002060"/>
                </a:solidFill>
              </a:rPr>
              <a:t>principi </a:t>
            </a:r>
            <a:r>
              <a:rPr lang="it-IT" sz="2400" dirty="0" smtClean="0">
                <a:solidFill>
                  <a:srgbClr val="002060"/>
                </a:solidFill>
              </a:rPr>
              <a:t>riformatori in contemporanea: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it-IT" sz="2400" dirty="0" smtClean="0">
              <a:solidFill>
                <a:srgbClr val="002060"/>
              </a:solidFill>
            </a:endParaRP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2400" dirty="0" smtClean="0">
                <a:solidFill>
                  <a:srgbClr val="002060"/>
                </a:solidFill>
              </a:rPr>
              <a:t>il </a:t>
            </a:r>
            <a:r>
              <a:rPr lang="it-IT" sz="2400" b="1" dirty="0">
                <a:solidFill>
                  <a:srgbClr val="FF0066"/>
                </a:solidFill>
              </a:rPr>
              <a:t>principio di sussidiarietà</a:t>
            </a:r>
            <a:r>
              <a:rPr lang="it-IT" sz="2400" dirty="0">
                <a:solidFill>
                  <a:srgbClr val="002060"/>
                </a:solidFill>
              </a:rPr>
              <a:t>,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dirty="0">
                <a:solidFill>
                  <a:srgbClr val="002060"/>
                </a:solidFill>
              </a:rPr>
              <a:t>un ampio </a:t>
            </a:r>
            <a:r>
              <a:rPr lang="it-IT" sz="2400" b="1" dirty="0">
                <a:solidFill>
                  <a:srgbClr val="002060"/>
                </a:solidFill>
              </a:rPr>
              <a:t>decentramento amministrativo</a:t>
            </a:r>
            <a:r>
              <a:rPr lang="it-IT" sz="2400" dirty="0">
                <a:solidFill>
                  <a:srgbClr val="002060"/>
                </a:solidFill>
              </a:rPr>
              <a:t> che ha fatta salva l'</a:t>
            </a:r>
            <a:r>
              <a:rPr lang="it-IT" sz="2400" b="1" dirty="0">
                <a:solidFill>
                  <a:srgbClr val="002060"/>
                </a:solidFill>
              </a:rPr>
              <a:t>autonomia didattica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b="1" dirty="0">
                <a:solidFill>
                  <a:srgbClr val="002060"/>
                </a:solidFill>
              </a:rPr>
              <a:t>e organizzativa </a:t>
            </a:r>
            <a:r>
              <a:rPr lang="it-IT" sz="2400" dirty="0">
                <a:solidFill>
                  <a:srgbClr val="002060"/>
                </a:solidFill>
              </a:rPr>
              <a:t>delle istituzioni </a:t>
            </a:r>
            <a:r>
              <a:rPr lang="it-IT" sz="2400" dirty="0" smtClean="0">
                <a:solidFill>
                  <a:srgbClr val="002060"/>
                </a:solidFill>
              </a:rPr>
              <a:t>scolastiche</a:t>
            </a:r>
            <a:endParaRPr lang="it-IT" sz="2400" dirty="0">
              <a:solidFill>
                <a:srgbClr val="002060"/>
              </a:solidFill>
            </a:endParaRP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rgbClr val="002060"/>
                </a:solidFill>
              </a:rPr>
              <a:t>la </a:t>
            </a:r>
            <a:r>
              <a:rPr lang="it-IT" sz="2400" b="1" dirty="0">
                <a:solidFill>
                  <a:srgbClr val="FF0066"/>
                </a:solidFill>
              </a:rPr>
              <a:t>coerenza con gli orientamenti europei</a:t>
            </a:r>
            <a:r>
              <a:rPr lang="it-IT" sz="2400" dirty="0">
                <a:solidFill>
                  <a:srgbClr val="002060"/>
                </a:solidFill>
              </a:rPr>
              <a:t>, </a:t>
            </a:r>
            <a:r>
              <a:rPr lang="it-IT" sz="2400" dirty="0" smtClean="0">
                <a:solidFill>
                  <a:srgbClr val="002060"/>
                </a:solidFill>
              </a:rPr>
              <a:t>miglioramento </a:t>
            </a:r>
            <a:r>
              <a:rPr lang="it-IT" sz="2400" dirty="0">
                <a:solidFill>
                  <a:srgbClr val="002060"/>
                </a:solidFill>
              </a:rPr>
              <a:t>del livello formativo generale mediante </a:t>
            </a:r>
            <a:r>
              <a:rPr lang="it-IT" sz="2400" b="1" dirty="0">
                <a:solidFill>
                  <a:srgbClr val="002060"/>
                </a:solidFill>
              </a:rPr>
              <a:t>l'innalzamento dei tassi di partecipazione alle attività di formazione nella prospettiva della l</a:t>
            </a:r>
            <a:r>
              <a:rPr lang="it-IT" sz="2400" b="1" i="1" dirty="0">
                <a:solidFill>
                  <a:srgbClr val="002060"/>
                </a:solidFill>
              </a:rPr>
              <a:t>ife-long-</a:t>
            </a:r>
            <a:r>
              <a:rPr lang="it-IT" sz="2400" b="1" i="1" dirty="0" err="1">
                <a:solidFill>
                  <a:srgbClr val="002060"/>
                </a:solidFill>
              </a:rPr>
              <a:t>learning</a:t>
            </a:r>
            <a:r>
              <a:rPr lang="it-IT" sz="2400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it-IT" sz="2800" dirty="0" smtClean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76872"/>
            <a:ext cx="1923196" cy="162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11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143000"/>
          </a:xfrm>
          <a:ln>
            <a:solidFill>
              <a:schemeClr val="tx2">
                <a:lumMod val="60000"/>
                <a:lumOff val="40000"/>
              </a:schemeClr>
            </a:solidFill>
            <a:prstDash val="dashDot"/>
          </a:ln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ISTRUZIONE E FORMAZIONE PROFESSIONALE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>
            <a:solidFill>
              <a:schemeClr val="tx2">
                <a:lumMod val="60000"/>
                <a:lumOff val="40000"/>
              </a:schemeClr>
            </a:solidFill>
            <a:prstDash val="dashDot"/>
          </a:ln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it-IT" b="1" u="sng" dirty="0">
                <a:solidFill>
                  <a:srgbClr val="002060"/>
                </a:solidFill>
                <a:hlinkClick r:id="rId2"/>
              </a:rPr>
              <a:t>P</a:t>
            </a:r>
            <a:r>
              <a:rPr lang="it-IT" b="1" u="sng" dirty="0" smtClean="0">
                <a:solidFill>
                  <a:srgbClr val="002060"/>
                </a:solidFill>
                <a:hlinkClick r:id="rId2"/>
              </a:rPr>
              <a:t>ercorsi </a:t>
            </a:r>
            <a:r>
              <a:rPr lang="it-IT" b="1" u="sng" dirty="0">
                <a:solidFill>
                  <a:srgbClr val="002060"/>
                </a:solidFill>
                <a:hlinkClick r:id="rId2"/>
              </a:rPr>
              <a:t>di istruzione-formazione professionale</a:t>
            </a: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002060"/>
                </a:solidFill>
              </a:rPr>
              <a:t>Dal </a:t>
            </a:r>
            <a:r>
              <a:rPr lang="it-IT" dirty="0">
                <a:solidFill>
                  <a:srgbClr val="002060"/>
                </a:solidFill>
              </a:rPr>
              <a:t>compimento del </a:t>
            </a:r>
            <a:r>
              <a:rPr lang="it-IT" b="1" dirty="0">
                <a:solidFill>
                  <a:srgbClr val="FF0066"/>
                </a:solidFill>
              </a:rPr>
              <a:t>quindicesimo anno di </a:t>
            </a:r>
            <a:r>
              <a:rPr lang="it-IT" b="1" dirty="0" smtClean="0">
                <a:solidFill>
                  <a:srgbClr val="FF0066"/>
                </a:solidFill>
              </a:rPr>
              <a:t>età</a:t>
            </a:r>
            <a:endParaRPr lang="it-IT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002060"/>
                </a:solidFill>
              </a:rPr>
              <a:t>è </a:t>
            </a:r>
            <a:r>
              <a:rPr lang="it-IT" dirty="0">
                <a:solidFill>
                  <a:srgbClr val="002060"/>
                </a:solidFill>
              </a:rPr>
              <a:t>possibile intraprendere il percorso:</a:t>
            </a:r>
          </a:p>
          <a:p>
            <a:pPr marL="0" lvl="0" indent="0">
              <a:buNone/>
            </a:pPr>
            <a:endParaRPr lang="it-IT" b="1" u="sng" dirty="0" smtClean="0">
              <a:solidFill>
                <a:srgbClr val="002060"/>
              </a:solidFill>
            </a:endParaRPr>
          </a:p>
          <a:p>
            <a:pPr lvl="0">
              <a:buClr>
                <a:srgbClr val="FF0066"/>
              </a:buClr>
              <a:buFont typeface="Wingdings" panose="05000000000000000000" pitchFamily="2" charset="2"/>
              <a:buChar char="q"/>
            </a:pPr>
            <a:r>
              <a:rPr lang="it-IT" b="1" u="sng" dirty="0" smtClean="0">
                <a:solidFill>
                  <a:srgbClr val="002060"/>
                </a:solidFill>
                <a:hlinkClick r:id="rId3"/>
              </a:rPr>
              <a:t>Alternanza </a:t>
            </a:r>
            <a:r>
              <a:rPr lang="it-IT" b="1" u="sng" dirty="0">
                <a:solidFill>
                  <a:srgbClr val="002060"/>
                </a:solidFill>
                <a:hlinkClick r:id="rId3"/>
              </a:rPr>
              <a:t>scuola-lavoro </a:t>
            </a:r>
            <a:r>
              <a:rPr lang="it-IT" b="1" dirty="0">
                <a:solidFill>
                  <a:srgbClr val="002060"/>
                </a:solidFill>
              </a:rPr>
              <a:t>: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dirty="0" smtClean="0">
                <a:solidFill>
                  <a:srgbClr val="002060"/>
                </a:solidFill>
              </a:rPr>
              <a:t>destinato a 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dirty="0" smtClean="0">
                <a:solidFill>
                  <a:srgbClr val="002060"/>
                </a:solidFill>
              </a:rPr>
              <a:t>studenti </a:t>
            </a:r>
            <a:r>
              <a:rPr lang="it-IT" dirty="0">
                <a:solidFill>
                  <a:srgbClr val="002060"/>
                </a:solidFill>
              </a:rPr>
              <a:t>della scuole secondarie di ogni ordine (licei, istituti tecnici, professionali e artistici) </a:t>
            </a:r>
            <a:r>
              <a:rPr lang="it-IT" dirty="0" smtClean="0">
                <a:solidFill>
                  <a:srgbClr val="002060"/>
                </a:solidFill>
              </a:rPr>
              <a:t>con propensione </a:t>
            </a:r>
            <a:r>
              <a:rPr lang="it-IT" dirty="0">
                <a:solidFill>
                  <a:srgbClr val="002060"/>
                </a:solidFill>
              </a:rPr>
              <a:t>per le </a:t>
            </a:r>
            <a:r>
              <a:rPr lang="it-IT" b="1" dirty="0">
                <a:solidFill>
                  <a:srgbClr val="002060"/>
                </a:solidFill>
              </a:rPr>
              <a:t>metodologie e gli ambienti di "apprendimento attivo".</a:t>
            </a:r>
            <a:r>
              <a:rPr lang="it-IT" b="1" u="sng" dirty="0" smtClean="0">
                <a:solidFill>
                  <a:srgbClr val="002060"/>
                </a:solidFill>
              </a:rPr>
              <a:t> 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it-IT" b="1" dirty="0" smtClean="0">
              <a:solidFill>
                <a:srgbClr val="002060"/>
              </a:solidFill>
              <a:hlinkClick r:id="rId4"/>
            </a:endParaRPr>
          </a:p>
          <a:p>
            <a:pPr lvl="0">
              <a:buClr>
                <a:srgbClr val="FF0066"/>
              </a:buClr>
              <a:buFont typeface="Wingdings" panose="05000000000000000000" pitchFamily="2" charset="2"/>
              <a:buChar char="q"/>
            </a:pPr>
            <a:r>
              <a:rPr lang="it-IT" b="1" dirty="0" smtClean="0">
                <a:solidFill>
                  <a:srgbClr val="002060"/>
                </a:solidFill>
                <a:hlinkClick r:id="rId4"/>
              </a:rPr>
              <a:t>A</a:t>
            </a:r>
            <a:r>
              <a:rPr lang="it-IT" b="1" u="sng" dirty="0" smtClean="0">
                <a:solidFill>
                  <a:srgbClr val="002060"/>
                </a:solidFill>
                <a:hlinkClick r:id="rId4"/>
              </a:rPr>
              <a:t>pprendistato : </a:t>
            </a:r>
            <a:r>
              <a:rPr lang="it-IT" dirty="0" smtClean="0">
                <a:solidFill>
                  <a:srgbClr val="002060"/>
                </a:solidFill>
              </a:rPr>
              <a:t>con </a:t>
            </a:r>
            <a:r>
              <a:rPr lang="it-IT" dirty="0">
                <a:solidFill>
                  <a:srgbClr val="002060"/>
                </a:solidFill>
              </a:rPr>
              <a:t>cui e possibile raggiungere rispettivamente diplomi o </a:t>
            </a:r>
            <a:r>
              <a:rPr lang="it-IT" dirty="0" smtClean="0">
                <a:solidFill>
                  <a:srgbClr val="002060"/>
                </a:solidFill>
              </a:rPr>
              <a:t>qualifica.</a:t>
            </a: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44824"/>
            <a:ext cx="1644774" cy="10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29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922114"/>
          </a:xfr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3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ISTITUTO TECNICO ECONOMICO</a:t>
            </a:r>
            <a:br>
              <a:rPr lang="it-IT" sz="3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it-IT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Indirizzo</a:t>
            </a:r>
            <a:r>
              <a:rPr lang="it-IT" sz="3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Amministrazione, Finanza e Marketing 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5040560"/>
          </a:xfrm>
          <a:ln>
            <a:solidFill>
              <a:schemeClr val="tx2">
                <a:lumMod val="60000"/>
                <a:lumOff val="40000"/>
              </a:schemeClr>
            </a:solidFill>
            <a:prstDash val="dashDot"/>
          </a:ln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it-IT" sz="3400" b="1" dirty="0" smtClean="0">
                <a:solidFill>
                  <a:srgbClr val="FF0066"/>
                </a:solidFill>
              </a:rPr>
              <a:t>Biennio </a:t>
            </a:r>
            <a:r>
              <a:rPr lang="it-IT" sz="3400" b="1" dirty="0">
                <a:solidFill>
                  <a:srgbClr val="FF0066"/>
                </a:solidFill>
              </a:rPr>
              <a:t>comune </a:t>
            </a:r>
            <a:r>
              <a:rPr lang="it-IT" sz="3400" b="1" dirty="0" smtClean="0">
                <a:solidFill>
                  <a:srgbClr val="FF0066"/>
                </a:solidFill>
              </a:rPr>
              <a:t> + </a:t>
            </a:r>
            <a:r>
              <a:rPr lang="it-IT" sz="3400" b="1" dirty="0">
                <a:solidFill>
                  <a:srgbClr val="FF0066"/>
                </a:solidFill>
              </a:rPr>
              <a:t> </a:t>
            </a:r>
            <a:r>
              <a:rPr lang="it-IT" sz="3400" b="1" dirty="0" smtClean="0">
                <a:solidFill>
                  <a:srgbClr val="FF0066"/>
                </a:solidFill>
              </a:rPr>
              <a:t>Triennio </a:t>
            </a:r>
            <a:r>
              <a:rPr lang="it-IT" sz="3400" b="1" dirty="0">
                <a:solidFill>
                  <a:srgbClr val="FF0066"/>
                </a:solidFill>
              </a:rPr>
              <a:t>di </a:t>
            </a:r>
            <a:r>
              <a:rPr lang="it-IT" sz="3400" b="1" dirty="0" smtClean="0">
                <a:solidFill>
                  <a:srgbClr val="FF0066"/>
                </a:solidFill>
              </a:rPr>
              <a:t>specializzazione</a:t>
            </a:r>
          </a:p>
          <a:p>
            <a:pPr marL="0" indent="0">
              <a:buNone/>
            </a:pPr>
            <a:endParaRPr lang="it-IT" sz="29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900" b="1" dirty="0" smtClean="0">
                <a:solidFill>
                  <a:srgbClr val="002060"/>
                </a:solidFill>
              </a:rPr>
              <a:t>Materie caratterizzanti</a:t>
            </a:r>
            <a:endParaRPr lang="it-IT" sz="2900" dirty="0" smtClean="0">
              <a:solidFill>
                <a:srgbClr val="002060"/>
              </a:solidFill>
            </a:endParaRPr>
          </a:p>
          <a:p>
            <a:pPr marL="180975" indent="-180975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it-IT" sz="2900" dirty="0" smtClean="0">
                <a:solidFill>
                  <a:srgbClr val="002060"/>
                </a:solidFill>
              </a:rPr>
              <a:t>economia aziendale</a:t>
            </a:r>
          </a:p>
          <a:p>
            <a:pPr marL="180975" indent="-180975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it-IT" sz="2900" dirty="0" smtClean="0">
                <a:solidFill>
                  <a:srgbClr val="002060"/>
                </a:solidFill>
              </a:rPr>
              <a:t>diritto </a:t>
            </a:r>
            <a:endParaRPr lang="it-IT" sz="2900" dirty="0">
              <a:solidFill>
                <a:srgbClr val="002060"/>
              </a:solidFill>
            </a:endParaRPr>
          </a:p>
          <a:p>
            <a:pPr marL="180975" indent="-180975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it-IT" sz="2900" dirty="0" smtClean="0">
                <a:solidFill>
                  <a:srgbClr val="002060"/>
                </a:solidFill>
              </a:rPr>
              <a:t>economia </a:t>
            </a:r>
            <a:r>
              <a:rPr lang="it-IT" sz="2900" dirty="0">
                <a:solidFill>
                  <a:srgbClr val="002060"/>
                </a:solidFill>
              </a:rPr>
              <a:t>politica. </a:t>
            </a:r>
            <a:endParaRPr lang="it-IT" sz="2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2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900" b="1" dirty="0" smtClean="0">
                <a:solidFill>
                  <a:srgbClr val="002060"/>
                </a:solidFill>
              </a:rPr>
              <a:t>Didattica</a:t>
            </a:r>
          </a:p>
          <a:p>
            <a:pPr marL="180975" indent="-180975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it-IT" sz="2900" dirty="0" smtClean="0">
                <a:solidFill>
                  <a:srgbClr val="002060"/>
                </a:solidFill>
              </a:rPr>
              <a:t>attività di laboratori </a:t>
            </a:r>
            <a:endParaRPr lang="it-IT" sz="2900" dirty="0">
              <a:solidFill>
                <a:srgbClr val="002060"/>
              </a:solidFill>
            </a:endParaRPr>
          </a:p>
          <a:p>
            <a:pPr marL="180975" indent="-180975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it-IT" sz="2900" dirty="0" smtClean="0">
                <a:solidFill>
                  <a:srgbClr val="002060"/>
                </a:solidFill>
              </a:rPr>
              <a:t>utilizzo </a:t>
            </a:r>
            <a:r>
              <a:rPr lang="it-IT" sz="2900" dirty="0">
                <a:solidFill>
                  <a:srgbClr val="002060"/>
                </a:solidFill>
              </a:rPr>
              <a:t>le nuove </a:t>
            </a:r>
            <a:r>
              <a:rPr lang="it-IT" sz="2900" dirty="0" smtClean="0">
                <a:solidFill>
                  <a:srgbClr val="002060"/>
                </a:solidFill>
              </a:rPr>
              <a:t>tecnologie </a:t>
            </a:r>
          </a:p>
          <a:p>
            <a:pPr marL="0" indent="0">
              <a:buNone/>
            </a:pPr>
            <a:endParaRPr lang="it-IT" sz="2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900" b="1" dirty="0" smtClean="0">
                <a:solidFill>
                  <a:srgbClr val="002060"/>
                </a:solidFill>
              </a:rPr>
              <a:t>COMPETENZE</a:t>
            </a:r>
            <a:r>
              <a:rPr lang="it-IT" sz="2900" dirty="0" smtClean="0">
                <a:solidFill>
                  <a:srgbClr val="002060"/>
                </a:solidFill>
              </a:rPr>
              <a:t>  relative  a </a:t>
            </a:r>
          </a:p>
          <a:p>
            <a:pPr marL="180975" indent="-180975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it-IT" sz="2900" dirty="0" smtClean="0">
                <a:solidFill>
                  <a:srgbClr val="002060"/>
                </a:solidFill>
              </a:rPr>
              <a:t>fenomeni </a:t>
            </a:r>
            <a:r>
              <a:rPr lang="it-IT" sz="2900" dirty="0">
                <a:solidFill>
                  <a:srgbClr val="002060"/>
                </a:solidFill>
              </a:rPr>
              <a:t>economici nazionali e internazionali</a:t>
            </a:r>
          </a:p>
          <a:p>
            <a:pPr marL="180975" indent="-180975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it-IT" sz="2900" dirty="0">
                <a:solidFill>
                  <a:srgbClr val="002060"/>
                </a:solidFill>
              </a:rPr>
              <a:t>norme civilistiche e fiscali</a:t>
            </a:r>
          </a:p>
          <a:p>
            <a:pPr marL="180975" indent="-180975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it-IT" sz="2900" dirty="0">
                <a:solidFill>
                  <a:srgbClr val="002060"/>
                </a:solidFill>
              </a:rPr>
              <a:t>sistemi e processi aziendali</a:t>
            </a:r>
          </a:p>
          <a:p>
            <a:pPr marL="180975" indent="-180975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it-IT" sz="2900" dirty="0">
                <a:solidFill>
                  <a:srgbClr val="002060"/>
                </a:solidFill>
              </a:rPr>
              <a:t>strumenti di marketing</a:t>
            </a:r>
          </a:p>
          <a:p>
            <a:pPr marL="180975" indent="-180975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it-IT" sz="2900" dirty="0">
                <a:solidFill>
                  <a:srgbClr val="002060"/>
                </a:solidFill>
              </a:rPr>
              <a:t>prodotti assicurativi e finanziari e dell'economia </a:t>
            </a:r>
            <a:r>
              <a:rPr lang="it-IT" sz="2900" dirty="0" smtClean="0">
                <a:solidFill>
                  <a:srgbClr val="002060"/>
                </a:solidFill>
              </a:rPr>
              <a:t>sociale</a:t>
            </a:r>
          </a:p>
          <a:p>
            <a:pPr marL="0" indent="0">
              <a:buNone/>
            </a:pPr>
            <a:endParaRPr lang="it-IT" sz="2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900" b="1" dirty="0" smtClean="0">
                <a:solidFill>
                  <a:srgbClr val="002060"/>
                </a:solidFill>
              </a:rPr>
              <a:t>ESPERIENZE PROFESSIONALIZZANTI</a:t>
            </a:r>
          </a:p>
          <a:p>
            <a:pPr marL="180975" indent="-180975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it-IT" sz="2900" dirty="0">
                <a:solidFill>
                  <a:srgbClr val="002060"/>
                </a:solidFill>
              </a:rPr>
              <a:t>stage in azienda  </a:t>
            </a:r>
          </a:p>
          <a:p>
            <a:pPr marL="180975" indent="-180975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it-IT" sz="2900" dirty="0">
                <a:solidFill>
                  <a:srgbClr val="002060"/>
                </a:solidFill>
              </a:rPr>
              <a:t>contatti con il mondo del </a:t>
            </a:r>
            <a:r>
              <a:rPr lang="it-IT" sz="2900" dirty="0" smtClean="0">
                <a:solidFill>
                  <a:srgbClr val="002060"/>
                </a:solidFill>
              </a:rPr>
              <a:t>lavoro</a:t>
            </a:r>
            <a:endParaRPr lang="it-IT" sz="2900" dirty="0">
              <a:solidFill>
                <a:srgbClr val="002060"/>
              </a:solidFill>
            </a:endParaRPr>
          </a:p>
          <a:p>
            <a:pPr marL="180975" indent="-180975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it-IT" sz="2900" dirty="0" smtClean="0">
                <a:solidFill>
                  <a:srgbClr val="002060"/>
                </a:solidFill>
              </a:rPr>
              <a:t>CV europeo</a:t>
            </a:r>
            <a:endParaRPr lang="it-IT" sz="2900" dirty="0" smtClean="0">
              <a:solidFill>
                <a:srgbClr val="002060"/>
              </a:solidFill>
            </a:endParaRPr>
          </a:p>
          <a:p>
            <a:pPr marL="0" indent="0">
              <a:buClr>
                <a:srgbClr val="FF0066"/>
              </a:buClr>
              <a:buNone/>
            </a:pPr>
            <a:endParaRPr lang="it-IT" sz="2900" dirty="0" smtClean="0">
              <a:solidFill>
                <a:srgbClr val="002060"/>
              </a:solidFill>
            </a:endParaRPr>
          </a:p>
          <a:p>
            <a:pPr marL="0" indent="0">
              <a:buClr>
                <a:srgbClr val="FF0066"/>
              </a:buClr>
              <a:buNone/>
            </a:pPr>
            <a:r>
              <a:rPr lang="it-IT" sz="2900" b="1" dirty="0" smtClean="0">
                <a:solidFill>
                  <a:srgbClr val="002060"/>
                </a:solidFill>
              </a:rPr>
              <a:t>INDIRIZZO  che può </a:t>
            </a:r>
            <a:r>
              <a:rPr lang="it-IT" sz="2900" b="1" dirty="0" smtClean="0">
                <a:solidFill>
                  <a:srgbClr val="FF0066"/>
                </a:solidFill>
              </a:rPr>
              <a:t>TRARRE VANTAGGI DALLA DIMENSIONE EUROPEA DELL’EDUCAZIONE e dalla MOBILITA’</a:t>
            </a:r>
            <a:endParaRPr lang="it-IT" sz="2900" b="1" dirty="0">
              <a:solidFill>
                <a:srgbClr val="FF0066"/>
              </a:solidFill>
            </a:endParaRPr>
          </a:p>
          <a:p>
            <a:pPr marL="0" indent="0">
              <a:buNone/>
            </a:pPr>
            <a:endParaRPr lang="it-IT" sz="2900" b="1" dirty="0">
              <a:solidFill>
                <a:srgbClr val="FF0066"/>
              </a:solidFill>
            </a:endParaRPr>
          </a:p>
          <a:p>
            <a:pPr marL="0" indent="0">
              <a:buNone/>
            </a:pPr>
            <a:endParaRPr lang="it-IT" b="1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32856"/>
            <a:ext cx="3018631" cy="28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33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62074"/>
          </a:xfrm>
          <a:ln>
            <a:solidFill>
              <a:schemeClr val="tx2">
                <a:lumMod val="75000"/>
              </a:schemeClr>
            </a:solidFill>
            <a:prstDash val="dashDot"/>
          </a:ln>
        </p:spPr>
        <p:txBody>
          <a:bodyPr>
            <a:normAutofit fontScale="90000"/>
          </a:bodyPr>
          <a:lstStyle/>
          <a:p>
            <a:r>
              <a:rPr lang="it-IT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UNIONE EUROPEA E </a:t>
            </a:r>
            <a:r>
              <a:rPr lang="it-IT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SISTEMI SCOLASTICI</a:t>
            </a:r>
            <a:endParaRPr lang="it-IT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980728"/>
            <a:ext cx="8352928" cy="5688632"/>
          </a:xfrm>
          <a:ln>
            <a:solidFill>
              <a:schemeClr val="tx2">
                <a:lumMod val="60000"/>
                <a:lumOff val="40000"/>
              </a:schemeClr>
            </a:solidFill>
            <a:prstDash val="dashDot"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b="1" dirty="0" smtClean="0">
                <a:solidFill>
                  <a:srgbClr val="002060"/>
                </a:solidFill>
              </a:rPr>
              <a:t>Androulla Vassiliou</a:t>
            </a:r>
            <a:r>
              <a:rPr lang="it-IT" sz="1800" dirty="0" smtClean="0">
                <a:solidFill>
                  <a:srgbClr val="002060"/>
                </a:solidFill>
              </a:rPr>
              <a:t>, Commissario </a:t>
            </a:r>
            <a:r>
              <a:rPr lang="it-IT" sz="1800" dirty="0">
                <a:solidFill>
                  <a:srgbClr val="002060"/>
                </a:solidFill>
              </a:rPr>
              <a:t>europeo responsabile per l'i</a:t>
            </a:r>
            <a:r>
              <a:rPr lang="it-IT" sz="1800" b="1" dirty="0">
                <a:solidFill>
                  <a:srgbClr val="002060"/>
                </a:solidFill>
              </a:rPr>
              <a:t>struzione</a:t>
            </a:r>
            <a:r>
              <a:rPr lang="it-IT" sz="1800" dirty="0">
                <a:solidFill>
                  <a:srgbClr val="002060"/>
                </a:solidFill>
              </a:rPr>
              <a:t>, la </a:t>
            </a:r>
            <a:r>
              <a:rPr lang="it-IT" sz="1800" b="1" dirty="0">
                <a:solidFill>
                  <a:srgbClr val="002060"/>
                </a:solidFill>
              </a:rPr>
              <a:t>cultura</a:t>
            </a:r>
            <a:r>
              <a:rPr lang="it-IT" sz="1800" dirty="0">
                <a:solidFill>
                  <a:srgbClr val="002060"/>
                </a:solidFill>
              </a:rPr>
              <a:t>, il </a:t>
            </a:r>
            <a:r>
              <a:rPr lang="it-IT" sz="1800" b="1" dirty="0">
                <a:solidFill>
                  <a:srgbClr val="002060"/>
                </a:solidFill>
              </a:rPr>
              <a:t>multilinguismo </a:t>
            </a:r>
            <a:r>
              <a:rPr lang="it-IT" sz="1800" dirty="0">
                <a:solidFill>
                  <a:srgbClr val="002060"/>
                </a:solidFill>
              </a:rPr>
              <a:t>e la </a:t>
            </a:r>
            <a:r>
              <a:rPr lang="it-IT" sz="1800" b="1" dirty="0" smtClean="0">
                <a:solidFill>
                  <a:srgbClr val="002060"/>
                </a:solidFill>
              </a:rPr>
              <a:t>gioventù</a:t>
            </a:r>
          </a:p>
          <a:p>
            <a:pPr marL="0" indent="0" algn="ctr">
              <a:buNone/>
            </a:pPr>
            <a:r>
              <a:rPr lang="it-IT" sz="1800" dirty="0" smtClean="0">
                <a:solidFill>
                  <a:srgbClr val="002060"/>
                </a:solidFill>
                <a:sym typeface="Wingdings"/>
              </a:rPr>
              <a:t></a:t>
            </a:r>
            <a:endParaRPr lang="it-IT" sz="18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1800" dirty="0" smtClean="0">
                <a:solidFill>
                  <a:srgbClr val="002060"/>
                </a:solidFill>
              </a:rPr>
              <a:t>necessità di </a:t>
            </a:r>
            <a:r>
              <a:rPr lang="it-IT" sz="1800" b="1" dirty="0" smtClean="0">
                <a:solidFill>
                  <a:srgbClr val="FF0066"/>
                </a:solidFill>
              </a:rPr>
              <a:t>ampliare </a:t>
            </a:r>
            <a:r>
              <a:rPr lang="it-IT" sz="1800" b="1" dirty="0">
                <a:solidFill>
                  <a:srgbClr val="FF0066"/>
                </a:solidFill>
              </a:rPr>
              <a:t>le opportunità di studio e di formazione all'estero dei giovani per una maggiore </a:t>
            </a:r>
            <a:r>
              <a:rPr lang="it-IT" sz="1800" b="1" dirty="0" smtClean="0">
                <a:solidFill>
                  <a:srgbClr val="FF0066"/>
                </a:solidFill>
              </a:rPr>
              <a:t>occupabilità</a:t>
            </a:r>
            <a:endParaRPr lang="it-IT" sz="1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1800" dirty="0" smtClean="0">
                <a:solidFill>
                  <a:srgbClr val="002060"/>
                </a:solidFill>
              </a:rPr>
              <a:t>Esistono </a:t>
            </a:r>
            <a:r>
              <a:rPr lang="it-IT" sz="1800" dirty="0">
                <a:solidFill>
                  <a:srgbClr val="002060"/>
                </a:solidFill>
              </a:rPr>
              <a:t>diverse tipologie e modelli di istruzione, i sistemi scolastici si differenziano da stato </a:t>
            </a:r>
            <a:r>
              <a:rPr lang="it-IT" sz="1800" dirty="0" smtClean="0">
                <a:solidFill>
                  <a:srgbClr val="002060"/>
                </a:solidFill>
              </a:rPr>
              <a:t>a stato</a:t>
            </a:r>
            <a:r>
              <a:rPr lang="it-IT" sz="1800" dirty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it-IT" sz="1800" dirty="0">
                <a:solidFill>
                  <a:srgbClr val="002060"/>
                </a:solidFill>
              </a:rPr>
              <a:t>In ogni paese aderente all’Unione Europea l’istruzione è suddivisa in vari livelli di </a:t>
            </a:r>
            <a:r>
              <a:rPr lang="it-IT" sz="1800" dirty="0" smtClean="0">
                <a:solidFill>
                  <a:srgbClr val="002060"/>
                </a:solidFill>
              </a:rPr>
              <a:t>insegnamento e allora </a:t>
            </a:r>
          </a:p>
          <a:p>
            <a:pPr marL="0" indent="0">
              <a:buNone/>
            </a:pPr>
            <a:r>
              <a:rPr lang="it-IT" sz="1800" b="1" dirty="0" smtClean="0">
                <a:solidFill>
                  <a:srgbClr val="FF0066"/>
                </a:solidFill>
              </a:rPr>
              <a:t>Come orientarsi nel mare di tutte le informazioni</a:t>
            </a:r>
            <a:r>
              <a:rPr lang="it-IT" sz="1800" dirty="0" smtClean="0">
                <a:solidFill>
                  <a:srgbClr val="002060"/>
                </a:solidFill>
              </a:rPr>
              <a:t>?</a:t>
            </a:r>
          </a:p>
          <a:p>
            <a:pPr marL="0" indent="0">
              <a:buNone/>
            </a:pPr>
            <a:r>
              <a:rPr lang="it-IT" sz="1600" b="1" dirty="0" smtClean="0">
                <a:solidFill>
                  <a:srgbClr val="002060"/>
                </a:solidFill>
                <a:hlinkClick r:id="rId3"/>
              </a:rPr>
              <a:t>Europe  </a:t>
            </a:r>
            <a:r>
              <a:rPr lang="it-IT" sz="1600" b="1" dirty="0" err="1" smtClean="0">
                <a:solidFill>
                  <a:srgbClr val="002060"/>
                </a:solidFill>
                <a:hlinkClick r:id="rId3"/>
              </a:rPr>
              <a:t>at</a:t>
            </a:r>
            <a:r>
              <a:rPr lang="it-IT" sz="1600" b="1" dirty="0" smtClean="0">
                <a:solidFill>
                  <a:srgbClr val="002060"/>
                </a:solidFill>
                <a:hlinkClick r:id="rId3"/>
              </a:rPr>
              <a:t> a </a:t>
            </a:r>
            <a:r>
              <a:rPr lang="it-IT" sz="1600" b="1" dirty="0" err="1" smtClean="0">
                <a:solidFill>
                  <a:srgbClr val="002060"/>
                </a:solidFill>
                <a:hlinkClick r:id="rId3"/>
              </a:rPr>
              <a:t>glance</a:t>
            </a:r>
            <a:endParaRPr lang="it-IT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1600" b="1" dirty="0" smtClean="0">
                <a:solidFill>
                  <a:srgbClr val="002060"/>
                </a:solidFill>
                <a:hlinkClick r:id="rId4"/>
              </a:rPr>
              <a:t>OCSE PISA</a:t>
            </a:r>
            <a:endParaRPr lang="it-IT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rgbClr val="002060"/>
                </a:solidFill>
                <a:hlinkClick r:id="rId5"/>
              </a:rPr>
              <a:t>Dati </a:t>
            </a:r>
            <a:r>
              <a:rPr lang="it-IT" sz="1600" b="1" dirty="0">
                <a:solidFill>
                  <a:srgbClr val="002060"/>
                </a:solidFill>
                <a:hlinkClick r:id="rId5"/>
              </a:rPr>
              <a:t>OCSE - Pisa 2012</a:t>
            </a:r>
            <a:endParaRPr lang="it-IT" sz="16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2800" b="1" dirty="0" err="1" smtClean="0">
                <a:solidFill>
                  <a:srgbClr val="002060"/>
                </a:solidFill>
                <a:hlinkClick r:id="rId6"/>
              </a:rPr>
              <a:t>Eurydice</a:t>
            </a:r>
            <a:endParaRPr lang="it-IT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1800" dirty="0" smtClean="0">
                <a:solidFill>
                  <a:srgbClr val="002060"/>
                </a:solidFill>
              </a:rPr>
              <a:t>la </a:t>
            </a:r>
            <a:r>
              <a:rPr lang="it-IT" sz="1800" dirty="0" smtClean="0">
                <a:solidFill>
                  <a:srgbClr val="002060"/>
                </a:solidFill>
              </a:rPr>
              <a:t>rete fornisce informazione sui </a:t>
            </a:r>
            <a:r>
              <a:rPr lang="it-IT" sz="1800" b="1" dirty="0" smtClean="0">
                <a:solidFill>
                  <a:srgbClr val="FF0066"/>
                </a:solidFill>
              </a:rPr>
              <a:t>sistemi e le politiche di istruzione  in Europa</a:t>
            </a:r>
            <a:r>
              <a:rPr lang="it-IT" sz="1800" dirty="0" smtClean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it-IT" sz="1800" dirty="0" smtClean="0">
                <a:solidFill>
                  <a:srgbClr val="002060"/>
                </a:solidFill>
              </a:rPr>
              <a:t>I dati che raccoglie  si basano su </a:t>
            </a:r>
            <a:r>
              <a:rPr lang="it-IT" sz="1800" b="1" dirty="0" smtClean="0">
                <a:solidFill>
                  <a:srgbClr val="002060"/>
                </a:solidFill>
              </a:rPr>
              <a:t>40 unità nazionali </a:t>
            </a:r>
            <a:r>
              <a:rPr lang="it-IT" sz="1800" dirty="0" smtClean="0">
                <a:solidFill>
                  <a:srgbClr val="002060"/>
                </a:solidFill>
              </a:rPr>
              <a:t>disseminate su </a:t>
            </a:r>
            <a:r>
              <a:rPr lang="it-IT" sz="1800" b="1" dirty="0" smtClean="0">
                <a:solidFill>
                  <a:srgbClr val="002060"/>
                </a:solidFill>
              </a:rPr>
              <a:t>36 paesi </a:t>
            </a:r>
            <a:r>
              <a:rPr lang="it-IT" sz="1800" dirty="0" smtClean="0">
                <a:solidFill>
                  <a:srgbClr val="002060"/>
                </a:solidFill>
              </a:rPr>
              <a:t>che partecipano </a:t>
            </a:r>
            <a:r>
              <a:rPr lang="it-IT" sz="1800" dirty="0">
                <a:solidFill>
                  <a:srgbClr val="002060"/>
                </a:solidFill>
              </a:rPr>
              <a:t>al </a:t>
            </a:r>
            <a:r>
              <a:rPr lang="it-IT" sz="1800" dirty="0" err="1">
                <a:solidFill>
                  <a:srgbClr val="002060"/>
                </a:solidFill>
              </a:rPr>
              <a:t>Lifelong</a:t>
            </a:r>
            <a:r>
              <a:rPr lang="it-IT" sz="1800" dirty="0">
                <a:solidFill>
                  <a:srgbClr val="002060"/>
                </a:solidFill>
              </a:rPr>
              <a:t> Learning P</a:t>
            </a:r>
            <a:r>
              <a:rPr lang="it-IT" sz="1800" dirty="0" smtClean="0">
                <a:solidFill>
                  <a:srgbClr val="002060"/>
                </a:solidFill>
              </a:rPr>
              <a:t>rogramme dell’Unione Europea.</a:t>
            </a:r>
          </a:p>
          <a:p>
            <a:pPr marL="0" indent="0">
              <a:buNone/>
            </a:pPr>
            <a:r>
              <a:rPr lang="it-IT" sz="1800" dirty="0" smtClean="0">
                <a:solidFill>
                  <a:srgbClr val="002060"/>
                </a:solidFill>
                <a:hlinkClick r:id="rId7"/>
              </a:rPr>
              <a:t>Strutture dei sistemi europei</a:t>
            </a:r>
            <a:endParaRPr lang="it-IT" sz="1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1800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3077449" cy="104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17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COME CONOSCERE I DIVERSI SISTEMI?</a:t>
            </a:r>
            <a:endParaRPr lang="it-IT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925144"/>
          </a:xfrm>
          <a:ln>
            <a:solidFill>
              <a:schemeClr val="tx2">
                <a:lumMod val="60000"/>
                <a:lumOff val="40000"/>
              </a:schemeClr>
            </a:solidFill>
            <a:prstDash val="dashDot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    </a:t>
            </a:r>
            <a:r>
              <a:rPr lang="it-IT" dirty="0" err="1" smtClean="0">
                <a:hlinkClick r:id="rId2"/>
              </a:rPr>
              <a:t>Eurydice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sym typeface="Wingdings"/>
              </a:rPr>
              <a:t>         </a:t>
            </a:r>
            <a:r>
              <a:rPr lang="it-IT" dirty="0" smtClean="0">
                <a:solidFill>
                  <a:srgbClr val="FF0066"/>
                </a:solidFill>
                <a:sym typeface="Wingdings"/>
              </a:rPr>
              <a:t>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FF0066"/>
                </a:solidFill>
              </a:rPr>
              <a:t>  </a:t>
            </a:r>
            <a:r>
              <a:rPr lang="it-IT" b="1" dirty="0" smtClean="0">
                <a:solidFill>
                  <a:srgbClr val="FF0066"/>
                </a:solidFill>
                <a:hlinkClick r:id="rId3"/>
              </a:rPr>
              <a:t>Eurypedia </a:t>
            </a:r>
            <a:endParaRPr lang="it-IT" b="1" dirty="0" smtClean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lang="it-IT" sz="2800" dirty="0" smtClean="0">
                <a:solidFill>
                  <a:srgbClr val="002060"/>
                </a:solidFill>
              </a:rPr>
              <a:t>sezione informativa</a:t>
            </a:r>
          </a:p>
          <a:p>
            <a:pPr marL="0" indent="0">
              <a:buNone/>
            </a:pPr>
            <a:r>
              <a:rPr lang="it-IT" sz="2800" dirty="0" smtClean="0">
                <a:solidFill>
                  <a:srgbClr val="002060"/>
                </a:solidFill>
              </a:rPr>
              <a:t>sui </a:t>
            </a:r>
            <a:r>
              <a:rPr lang="it-IT" sz="2800" b="1" dirty="0">
                <a:solidFill>
                  <a:srgbClr val="002060"/>
                </a:solidFill>
              </a:rPr>
              <a:t>sistemi di istruzione </a:t>
            </a:r>
            <a:endParaRPr lang="it-IT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800" dirty="0" smtClean="0">
                <a:solidFill>
                  <a:srgbClr val="002060"/>
                </a:solidFill>
              </a:rPr>
              <a:t>in </a:t>
            </a:r>
            <a:r>
              <a:rPr lang="it-IT" sz="2800" b="1" dirty="0" smtClean="0">
                <a:solidFill>
                  <a:srgbClr val="002060"/>
                </a:solidFill>
              </a:rPr>
              <a:t>Europa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72" y="1988840"/>
            <a:ext cx="4295565" cy="417646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65" y="5301208"/>
            <a:ext cx="1400547" cy="106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17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4234" y="274638"/>
            <a:ext cx="8192566" cy="706090"/>
          </a:xfrm>
          <a:ln>
            <a:solidFill>
              <a:schemeClr val="tx2">
                <a:lumMod val="60000"/>
                <a:lumOff val="40000"/>
              </a:schemeClr>
            </a:solidFill>
            <a:prstDash val="dashDot"/>
          </a:ln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COME</a:t>
            </a:r>
            <a:r>
              <a:rPr lang="it-IT" dirty="0" smtClean="0"/>
              <a:t> 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FARE?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8052" y="1124744"/>
            <a:ext cx="8264975" cy="5464596"/>
          </a:xfrm>
          <a:ln>
            <a:solidFill>
              <a:schemeClr val="tx2">
                <a:lumMod val="60000"/>
                <a:lumOff val="40000"/>
              </a:schemeClr>
            </a:solidFill>
            <a:prstDash val="dashDot"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>
                <a:hlinkClick r:id="rId3"/>
              </a:rPr>
              <a:t>EURYPEDIA</a:t>
            </a: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000" dirty="0"/>
              <a:t>Scelgo lo strumento:  </a:t>
            </a:r>
            <a:r>
              <a:rPr lang="it-IT" sz="2000" dirty="0" err="1" smtClean="0">
                <a:hlinkClick r:id="rId4"/>
              </a:rPr>
              <a:t>Countries</a:t>
            </a: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>
                <a:solidFill>
                  <a:srgbClr val="002060"/>
                </a:solidFill>
              </a:rPr>
              <a:t>Il sistema: </a:t>
            </a:r>
            <a:r>
              <a:rPr lang="it-IT" sz="2000" dirty="0" err="1" smtClean="0">
                <a:solidFill>
                  <a:srgbClr val="002060"/>
                </a:solidFill>
                <a:hlinkClick r:id="rId5"/>
              </a:rPr>
              <a:t>Finland</a:t>
            </a:r>
            <a:endParaRPr lang="it-IT" sz="2000" dirty="0" smtClean="0">
              <a:solidFill>
                <a:srgbClr val="002060"/>
              </a:solidFill>
              <a:hlinkClick r:id="rId6"/>
            </a:endParaRPr>
          </a:p>
          <a:p>
            <a:pPr marL="0" indent="0">
              <a:buNone/>
            </a:pPr>
            <a:r>
              <a:rPr lang="it-IT" sz="2000" dirty="0" smtClean="0">
                <a:solidFill>
                  <a:srgbClr val="002060"/>
                </a:solidFill>
                <a:hlinkClick r:id="rId6"/>
              </a:rPr>
              <a:t>Il </a:t>
            </a:r>
            <a:r>
              <a:rPr lang="it-IT" sz="2000" dirty="0" err="1" smtClean="0">
                <a:solidFill>
                  <a:srgbClr val="002060"/>
                </a:solidFill>
                <a:hlinkClick r:id="rId6"/>
              </a:rPr>
              <a:t>Topic</a:t>
            </a:r>
            <a:r>
              <a:rPr lang="it-IT" sz="2000" dirty="0" smtClean="0">
                <a:solidFill>
                  <a:srgbClr val="002060"/>
                </a:solidFill>
                <a:hlinkClick r:id="rId6"/>
              </a:rPr>
              <a:t> </a:t>
            </a:r>
            <a:r>
              <a:rPr lang="it-IT" sz="2000" dirty="0" smtClean="0">
                <a:solidFill>
                  <a:srgbClr val="002060"/>
                </a:solidFill>
              </a:rPr>
              <a:t>che mi interessa</a:t>
            </a:r>
            <a:endParaRPr lang="it-IT" sz="2000" dirty="0" smtClean="0">
              <a:solidFill>
                <a:srgbClr val="002060"/>
              </a:solidFill>
              <a:hlinkClick r:id="rId7"/>
            </a:endParaRPr>
          </a:p>
          <a:p>
            <a:pPr marL="0" indent="0">
              <a:buNone/>
            </a:pPr>
            <a:r>
              <a:rPr lang="it-IT" sz="2000" dirty="0" smtClean="0">
                <a:solidFill>
                  <a:srgbClr val="002060"/>
                </a:solidFill>
                <a:hlinkClick r:id="rId7"/>
              </a:rPr>
              <a:t>Lo stesso </a:t>
            </a:r>
            <a:r>
              <a:rPr lang="it-IT" sz="2000" dirty="0" err="1" smtClean="0">
                <a:solidFill>
                  <a:srgbClr val="002060"/>
                </a:solidFill>
                <a:hlinkClick r:id="rId7"/>
              </a:rPr>
              <a:t>topic</a:t>
            </a:r>
            <a:endParaRPr lang="it-IT" sz="2000" dirty="0" smtClean="0">
              <a:solidFill>
                <a:srgbClr val="002060"/>
              </a:solidFill>
              <a:hlinkClick r:id="rId7"/>
            </a:endParaRPr>
          </a:p>
          <a:p>
            <a:pPr marL="0" indent="0">
              <a:buNone/>
            </a:pPr>
            <a:r>
              <a:rPr lang="it-IT" sz="2000" dirty="0" smtClean="0">
                <a:solidFill>
                  <a:srgbClr val="002060"/>
                </a:solidFill>
                <a:hlinkClick r:id="rId7"/>
              </a:rPr>
              <a:t>in un altro sistema scolastico</a:t>
            </a:r>
            <a:endParaRPr lang="it-IT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000" dirty="0" smtClean="0">
                <a:solidFill>
                  <a:srgbClr val="002060"/>
                </a:solidFill>
                <a:hlinkClick r:id="rId8"/>
              </a:rPr>
              <a:t>Prova con altri sistemi</a:t>
            </a:r>
            <a:endParaRPr lang="it-IT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000" dirty="0" err="1" smtClean="0">
                <a:solidFill>
                  <a:srgbClr val="002060"/>
                </a:solidFill>
                <a:hlinkClick r:id="rId9"/>
              </a:rPr>
              <a:t>Topic</a:t>
            </a:r>
            <a:endParaRPr lang="it-IT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000" dirty="0" smtClean="0">
                <a:solidFill>
                  <a:srgbClr val="002060"/>
                </a:solidFill>
                <a:hlinkClick r:id="rId10"/>
              </a:rPr>
              <a:t>Lo stesso </a:t>
            </a:r>
            <a:r>
              <a:rPr lang="it-IT" sz="2000" dirty="0" err="1" smtClean="0">
                <a:solidFill>
                  <a:srgbClr val="002060"/>
                </a:solidFill>
                <a:hlinkClick r:id="rId10"/>
              </a:rPr>
              <a:t>topic</a:t>
            </a:r>
            <a:r>
              <a:rPr lang="it-IT" sz="2000" dirty="0" smtClean="0">
                <a:solidFill>
                  <a:srgbClr val="002060"/>
                </a:solidFill>
                <a:hlinkClick r:id="rId10"/>
              </a:rPr>
              <a:t> in un altro sistema</a:t>
            </a:r>
            <a:endParaRPr lang="it-IT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2000" dirty="0" smtClean="0">
              <a:solidFill>
                <a:srgbClr val="002060"/>
              </a:solidFill>
              <a:hlinkClick r:id="rId11"/>
            </a:endParaRPr>
          </a:p>
          <a:p>
            <a:pPr marL="0" indent="0">
              <a:buNone/>
            </a:pPr>
            <a:r>
              <a:rPr lang="it-IT" sz="2000" dirty="0" smtClean="0">
                <a:solidFill>
                  <a:srgbClr val="002060"/>
                </a:solidFill>
                <a:hlinkClick r:id="rId12"/>
              </a:rPr>
              <a:t>Altre fonti di informazione</a:t>
            </a:r>
            <a:r>
              <a:rPr lang="it-IT" sz="2000" dirty="0" smtClean="0">
                <a:solidFill>
                  <a:srgbClr val="002060"/>
                </a:solidFill>
              </a:rPr>
              <a:t>		</a:t>
            </a:r>
            <a:r>
              <a:rPr lang="it-IT" sz="2000" dirty="0" smtClean="0">
                <a:solidFill>
                  <a:srgbClr val="002060"/>
                </a:solidFill>
                <a:hlinkClick r:id="rId13"/>
              </a:rPr>
              <a:t>Un’occhiata di sintesi </a:t>
            </a:r>
            <a:r>
              <a:rPr lang="it-IT" sz="1500" dirty="0" smtClean="0">
                <a:solidFill>
                  <a:srgbClr val="002060"/>
                </a:solidFill>
              </a:rPr>
              <a:t>(10:05)</a:t>
            </a:r>
            <a:endParaRPr lang="it-IT" sz="1500" dirty="0">
              <a:solidFill>
                <a:srgbClr val="002060"/>
              </a:solidFill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251520" y="1124744"/>
            <a:ext cx="8454417" cy="4896544"/>
            <a:chOff x="251520" y="1124744"/>
            <a:chExt cx="8454417" cy="4896544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1124744"/>
              <a:ext cx="4493977" cy="3816424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prstDash val="dashDot"/>
            </a:ln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042" y="5157192"/>
              <a:ext cx="6659300" cy="864096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060776"/>
              <a:ext cx="3487172" cy="553046"/>
            </a:xfrm>
            <a:prstGeom prst="rect">
              <a:avLst/>
            </a:prstGeom>
          </p:spPr>
        </p:pic>
      </p:grpSp>
      <p:pic>
        <p:nvPicPr>
          <p:cNvPr id="2050" name="Picture 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342" y="5837522"/>
            <a:ext cx="567507" cy="56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0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850106"/>
          </a:xfr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STUDIARE ALL’ESTERO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196752"/>
            <a:ext cx="8301608" cy="4958011"/>
          </a:xfr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700" b="1" dirty="0" smtClean="0">
                <a:solidFill>
                  <a:srgbClr val="002060"/>
                </a:solidFill>
              </a:rPr>
              <a:t>Esperienze di internalizzazione del curriculum</a:t>
            </a:r>
          </a:p>
          <a:p>
            <a:pPr algn="just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it-IT" sz="1700" i="1" dirty="0" smtClean="0">
                <a:solidFill>
                  <a:srgbClr val="002060"/>
                </a:solidFill>
              </a:rPr>
              <a:t>Pre-requisiti</a:t>
            </a:r>
          </a:p>
          <a:p>
            <a:pPr algn="just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it-IT" sz="1700" i="1" dirty="0" smtClean="0">
                <a:solidFill>
                  <a:srgbClr val="002060"/>
                </a:solidFill>
              </a:rPr>
              <a:t>Conoscere e saper usare i linguaggi digitali</a:t>
            </a:r>
          </a:p>
          <a:p>
            <a:pPr algn="just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it-IT" sz="1700" i="1" dirty="0" smtClean="0">
                <a:solidFill>
                  <a:srgbClr val="002060"/>
                </a:solidFill>
              </a:rPr>
              <a:t>Conoscenza delle lingue</a:t>
            </a:r>
          </a:p>
          <a:p>
            <a:pPr algn="just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it-IT" sz="1700" i="1" dirty="0" smtClean="0">
                <a:solidFill>
                  <a:srgbClr val="002060"/>
                </a:solidFill>
              </a:rPr>
              <a:t>Chiarezza di intenti</a:t>
            </a:r>
          </a:p>
          <a:p>
            <a:pPr algn="just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it-IT" sz="1700" i="1" dirty="0" smtClean="0">
                <a:solidFill>
                  <a:srgbClr val="002060"/>
                </a:solidFill>
              </a:rPr>
              <a:t>Volontà di mettersi  alla prova</a:t>
            </a:r>
          </a:p>
          <a:p>
            <a:pPr algn="just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it-IT" sz="1700" i="1" dirty="0" smtClean="0">
                <a:solidFill>
                  <a:srgbClr val="002060"/>
                </a:solidFill>
              </a:rPr>
              <a:t>Opportunità culturale e interculturale</a:t>
            </a:r>
          </a:p>
          <a:p>
            <a:pPr algn="just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it-IT" sz="1700" i="1" dirty="0" smtClean="0">
                <a:solidFill>
                  <a:srgbClr val="002060"/>
                </a:solidFill>
              </a:rPr>
              <a:t>Disponibilità ad affrontare le sfide </a:t>
            </a:r>
          </a:p>
          <a:p>
            <a:pPr marL="0" indent="0" algn="ctr">
              <a:buNone/>
            </a:pPr>
            <a:endParaRPr lang="it-IT" sz="1700" b="1" i="1" dirty="0" smtClean="0">
              <a:solidFill>
                <a:schemeClr val="tx2">
                  <a:lumMod val="60000"/>
                  <a:lumOff val="40000"/>
                </a:schemeClr>
              </a:solidFill>
              <a:hlinkClick r:id="rId2" action="ppaction://hlinkfile"/>
            </a:endParaRPr>
          </a:p>
          <a:p>
            <a:pPr marL="0" indent="0" algn="ctr">
              <a:buNone/>
            </a:pPr>
            <a:r>
              <a:rPr lang="en-US" sz="1900" b="1" dirty="0">
                <a:solidFill>
                  <a:srgbClr val="0066FF"/>
                </a:solidFill>
                <a:hlinkClick r:id="rId3"/>
              </a:rPr>
              <a:t>Towards a Mobility Scoreboard: Conditions for Learning Abroad in Europe 2014</a:t>
            </a:r>
            <a:endParaRPr lang="it-IT" sz="1900" b="1" i="1" dirty="0">
              <a:solidFill>
                <a:srgbClr val="0066FF"/>
              </a:solidFill>
            </a:endParaRPr>
          </a:p>
          <a:p>
            <a:pPr marL="0" indent="0" algn="ctr">
              <a:buNone/>
            </a:pPr>
            <a:r>
              <a:rPr lang="it-IT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</a:t>
            </a:r>
            <a:endParaRPr lang="it-IT" sz="17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just">
              <a:buNone/>
            </a:pPr>
            <a:r>
              <a:rPr lang="it-IT" sz="1700" i="1" dirty="0" smtClean="0">
                <a:solidFill>
                  <a:srgbClr val="002060"/>
                </a:solidFill>
              </a:rPr>
              <a:t>«Cinque </a:t>
            </a:r>
            <a:r>
              <a:rPr lang="it-IT" sz="1700" i="1" dirty="0">
                <a:solidFill>
                  <a:srgbClr val="002060"/>
                </a:solidFill>
              </a:rPr>
              <a:t>sono gli </a:t>
            </a:r>
            <a:r>
              <a:rPr lang="it-IT" sz="1700" b="1" i="1" dirty="0">
                <a:solidFill>
                  <a:srgbClr val="002060"/>
                </a:solidFill>
              </a:rPr>
              <a:t>aspetti chiave </a:t>
            </a:r>
            <a:r>
              <a:rPr lang="it-IT" sz="1700" i="1" dirty="0">
                <a:solidFill>
                  <a:srgbClr val="002060"/>
                </a:solidFill>
              </a:rPr>
              <a:t>(non sempre tutti presenti negli Stati Membri), che influiscono sulla </a:t>
            </a:r>
            <a:r>
              <a:rPr lang="it-IT" sz="1700" b="1" i="1" dirty="0">
                <a:solidFill>
                  <a:srgbClr val="002060"/>
                </a:solidFill>
              </a:rPr>
              <a:t>scelta dei giovani di optare per un periodo di studio o di formazione all'estero:</a:t>
            </a:r>
            <a:r>
              <a:rPr lang="it-IT" sz="1700" i="1" dirty="0">
                <a:solidFill>
                  <a:srgbClr val="002060"/>
                </a:solidFill>
              </a:rPr>
              <a:t> </a:t>
            </a:r>
            <a:r>
              <a:rPr lang="it-IT" sz="1700" b="1" i="1" dirty="0">
                <a:solidFill>
                  <a:srgbClr val="002060"/>
                </a:solidFill>
              </a:rPr>
              <a:t>informazione e orientamento sulle opportunità di mobilità</a:t>
            </a:r>
            <a:r>
              <a:rPr lang="it-IT" sz="1700" i="1" dirty="0">
                <a:solidFill>
                  <a:srgbClr val="002060"/>
                </a:solidFill>
              </a:rPr>
              <a:t>, </a:t>
            </a:r>
            <a:r>
              <a:rPr lang="it-IT" sz="1700" b="1" i="1" dirty="0">
                <a:solidFill>
                  <a:srgbClr val="002060"/>
                </a:solidFill>
              </a:rPr>
              <a:t>portabilità dei sussidi agli studenti</a:t>
            </a:r>
            <a:r>
              <a:rPr lang="it-IT" sz="1700" i="1" dirty="0">
                <a:solidFill>
                  <a:srgbClr val="002060"/>
                </a:solidFill>
              </a:rPr>
              <a:t>, </a:t>
            </a:r>
            <a:r>
              <a:rPr lang="it-IT" sz="1700" b="1" i="1" dirty="0">
                <a:solidFill>
                  <a:srgbClr val="002060"/>
                </a:solidFill>
              </a:rPr>
              <a:t>conoscenza delle lingue</a:t>
            </a:r>
            <a:r>
              <a:rPr lang="it-IT" sz="1700" i="1" dirty="0">
                <a:solidFill>
                  <a:srgbClr val="002060"/>
                </a:solidFill>
              </a:rPr>
              <a:t>, </a:t>
            </a:r>
            <a:r>
              <a:rPr lang="it-IT" sz="1700" b="1" i="1" dirty="0">
                <a:solidFill>
                  <a:srgbClr val="002060"/>
                </a:solidFill>
              </a:rPr>
              <a:t>riconoscimento degli studi effettuati all'estero e sostegno agli studenti provenienti da contesti svantaggiati</a:t>
            </a:r>
            <a:r>
              <a:rPr lang="it-IT" sz="1700" i="1" dirty="0" smtClean="0">
                <a:solidFill>
                  <a:srgbClr val="002060"/>
                </a:solidFill>
              </a:rPr>
              <a:t>.»</a:t>
            </a:r>
          </a:p>
          <a:p>
            <a:pPr marL="0" indent="0" algn="just">
              <a:buNone/>
            </a:pPr>
            <a:endParaRPr lang="it-IT" sz="1700" i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it-IT" sz="1700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1600" b="1" dirty="0" smtClean="0">
              <a:solidFill>
                <a:srgbClr val="FF0066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54200"/>
            <a:ext cx="213995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66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>
            <a:normAutofit fontScale="90000"/>
          </a:bodyPr>
          <a:lstStyle/>
          <a:p>
            <a:r>
              <a:rPr lang="it-IT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CITTADINANZA DIGITALE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616624"/>
          </a:xfrm>
          <a:ln>
            <a:solidFill>
              <a:schemeClr val="tx2">
                <a:lumMod val="60000"/>
                <a:lumOff val="40000"/>
              </a:schemeClr>
            </a:solidFill>
            <a:prstDash val="dashDot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>
                <a:solidFill>
                  <a:srgbClr val="002060"/>
                </a:solidFill>
              </a:rPr>
              <a:t>Nel XXI secolo per un pieno </a:t>
            </a:r>
            <a:r>
              <a:rPr lang="it-IT" sz="1800" b="1" dirty="0">
                <a:solidFill>
                  <a:srgbClr val="002060"/>
                </a:solidFill>
              </a:rPr>
              <a:t>esercizio della cittadinanza</a:t>
            </a:r>
            <a:r>
              <a:rPr lang="it-IT" sz="1800" dirty="0">
                <a:solidFill>
                  <a:srgbClr val="002060"/>
                </a:solidFill>
              </a:rPr>
              <a:t> il possesso della</a:t>
            </a:r>
            <a:r>
              <a:rPr lang="it-IT" sz="1800" b="1" dirty="0">
                <a:solidFill>
                  <a:srgbClr val="002060"/>
                </a:solidFill>
              </a:rPr>
              <a:t> competenza digitale</a:t>
            </a:r>
            <a:r>
              <a:rPr lang="it-IT" sz="1800" dirty="0">
                <a:solidFill>
                  <a:srgbClr val="002060"/>
                </a:solidFill>
              </a:rPr>
              <a:t> risulta determinante; </a:t>
            </a:r>
            <a:endParaRPr lang="it-IT" sz="1800" dirty="0" smtClean="0">
              <a:solidFill>
                <a:srgbClr val="002060"/>
              </a:solidFill>
            </a:endParaRPr>
          </a:p>
          <a:p>
            <a:pPr marL="180975" indent="-180975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800" dirty="0" smtClean="0">
                <a:solidFill>
                  <a:srgbClr val="002060"/>
                </a:solidFill>
                <a:hlinkClick r:id="rId2"/>
              </a:rPr>
              <a:t>Strategia </a:t>
            </a:r>
            <a:r>
              <a:rPr lang="it-IT" sz="1800" dirty="0">
                <a:solidFill>
                  <a:srgbClr val="002060"/>
                </a:solidFill>
                <a:hlinkClick r:id="rId2"/>
              </a:rPr>
              <a:t>di Lisbona (del 2000) </a:t>
            </a:r>
            <a:endParaRPr lang="it-IT" sz="1800" dirty="0">
              <a:solidFill>
                <a:srgbClr val="002060"/>
              </a:solidFill>
            </a:endParaRPr>
          </a:p>
          <a:p>
            <a:pPr marL="180975" indent="-180975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800" dirty="0" smtClean="0">
                <a:solidFill>
                  <a:srgbClr val="002060"/>
                </a:solidFill>
                <a:hlinkClick r:id="rId3"/>
              </a:rPr>
              <a:t>Strategia </a:t>
            </a:r>
            <a:r>
              <a:rPr lang="it-IT" sz="1800" dirty="0">
                <a:solidFill>
                  <a:srgbClr val="002060"/>
                </a:solidFill>
                <a:hlinkClick r:id="rId3"/>
              </a:rPr>
              <a:t>Europa 2020 (del 2010</a:t>
            </a:r>
            <a:r>
              <a:rPr lang="it-IT" sz="1800" dirty="0" smtClean="0">
                <a:solidFill>
                  <a:srgbClr val="002060"/>
                </a:solidFill>
                <a:hlinkClick r:id="rId3"/>
              </a:rPr>
              <a:t>)</a:t>
            </a:r>
            <a:endParaRPr lang="it-IT" sz="1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1800" b="1" dirty="0" smtClean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lang="it-IT" sz="1800" b="1" dirty="0" smtClean="0">
                <a:solidFill>
                  <a:srgbClr val="FF0066"/>
                </a:solidFill>
              </a:rPr>
              <a:t>La </a:t>
            </a:r>
            <a:r>
              <a:rPr lang="it-IT" sz="1800" b="1" dirty="0">
                <a:solidFill>
                  <a:srgbClr val="FF0066"/>
                </a:solidFill>
              </a:rPr>
              <a:t>competenza digitale è la quarta delle otto competenze chiave per l’apprendimento permanente </a:t>
            </a:r>
            <a:r>
              <a:rPr lang="it-IT" sz="1800" dirty="0">
                <a:solidFill>
                  <a:srgbClr val="002060"/>
                </a:solidFill>
              </a:rPr>
              <a:t>descritte nella  </a:t>
            </a:r>
            <a:r>
              <a:rPr lang="it-IT" sz="1800" dirty="0" smtClean="0">
                <a:solidFill>
                  <a:srgbClr val="002060"/>
                </a:solidFill>
                <a:hlinkClick r:id="rId4"/>
              </a:rPr>
              <a:t>Raccomandazione </a:t>
            </a:r>
            <a:r>
              <a:rPr lang="it-IT" sz="1800" dirty="0">
                <a:solidFill>
                  <a:srgbClr val="002060"/>
                </a:solidFill>
                <a:hlinkClick r:id="rId4"/>
              </a:rPr>
              <a:t>del Parlamento europeo e del </a:t>
            </a:r>
            <a:r>
              <a:rPr lang="it-IT" sz="1800" dirty="0" smtClean="0">
                <a:solidFill>
                  <a:srgbClr val="002060"/>
                </a:solidFill>
                <a:hlinkClick r:id="rId4"/>
              </a:rPr>
              <a:t>Consiglio</a:t>
            </a:r>
          </a:p>
          <a:p>
            <a:pPr marL="0" indent="0">
              <a:buNone/>
            </a:pPr>
            <a:r>
              <a:rPr lang="it-IT" sz="1800" dirty="0" smtClean="0">
                <a:solidFill>
                  <a:srgbClr val="002060"/>
                </a:solidFill>
                <a:hlinkClick r:id="rId4"/>
              </a:rPr>
              <a:t>del </a:t>
            </a:r>
            <a:r>
              <a:rPr lang="it-IT" sz="1800" dirty="0">
                <a:solidFill>
                  <a:srgbClr val="002060"/>
                </a:solidFill>
                <a:hlinkClick r:id="rId4"/>
              </a:rPr>
              <a:t>18 dicembre </a:t>
            </a:r>
            <a:r>
              <a:rPr lang="it-IT" sz="1800" dirty="0" smtClean="0">
                <a:solidFill>
                  <a:srgbClr val="002060"/>
                </a:solidFill>
                <a:hlinkClick r:id="rId4"/>
              </a:rPr>
              <a:t>2006</a:t>
            </a:r>
            <a:endParaRPr lang="it-IT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1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1800" dirty="0" smtClean="0">
                <a:solidFill>
                  <a:srgbClr val="002060"/>
                </a:solidFill>
              </a:rPr>
              <a:t>Saper utilizzare con </a:t>
            </a:r>
            <a:r>
              <a:rPr lang="it-IT" sz="1800" b="1" dirty="0">
                <a:solidFill>
                  <a:srgbClr val="FF0066"/>
                </a:solidFill>
              </a:rPr>
              <a:t>dimestichezza e spirito critico </a:t>
            </a:r>
            <a:r>
              <a:rPr lang="it-IT" sz="1800" b="1" dirty="0">
                <a:solidFill>
                  <a:srgbClr val="002060"/>
                </a:solidFill>
              </a:rPr>
              <a:t>le tecnologie della società dell’informazione</a:t>
            </a:r>
            <a:r>
              <a:rPr lang="it-IT" sz="1800" dirty="0">
                <a:solidFill>
                  <a:srgbClr val="002060"/>
                </a:solidFill>
              </a:rPr>
              <a:t> per il </a:t>
            </a:r>
            <a:r>
              <a:rPr lang="it-IT" sz="1800" b="1" dirty="0">
                <a:solidFill>
                  <a:srgbClr val="002060"/>
                </a:solidFill>
              </a:rPr>
              <a:t>lavoro</a:t>
            </a:r>
            <a:r>
              <a:rPr lang="it-IT" sz="1800" dirty="0">
                <a:solidFill>
                  <a:srgbClr val="002060"/>
                </a:solidFill>
              </a:rPr>
              <a:t>, il </a:t>
            </a:r>
            <a:r>
              <a:rPr lang="it-IT" sz="1800" b="1" dirty="0">
                <a:solidFill>
                  <a:srgbClr val="002060"/>
                </a:solidFill>
              </a:rPr>
              <a:t>tempo libero </a:t>
            </a:r>
            <a:r>
              <a:rPr lang="it-IT" sz="1800" dirty="0">
                <a:solidFill>
                  <a:srgbClr val="002060"/>
                </a:solidFill>
              </a:rPr>
              <a:t>e la</a:t>
            </a:r>
            <a:r>
              <a:rPr lang="it-IT" sz="1800" b="1" dirty="0">
                <a:solidFill>
                  <a:srgbClr val="002060"/>
                </a:solidFill>
              </a:rPr>
              <a:t> comunicazione </a:t>
            </a:r>
            <a:r>
              <a:rPr lang="it-IT" sz="1800" dirty="0">
                <a:solidFill>
                  <a:srgbClr val="002060"/>
                </a:solidFill>
              </a:rPr>
              <a:t>ed è supportata da </a:t>
            </a:r>
            <a:r>
              <a:rPr lang="it-IT" sz="1800" b="1" dirty="0">
                <a:solidFill>
                  <a:srgbClr val="002060"/>
                </a:solidFill>
              </a:rPr>
              <a:t>abilità di base nelle TIC</a:t>
            </a:r>
            <a:r>
              <a:rPr lang="it-IT" sz="1800" dirty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it-IT" sz="1800" b="1" dirty="0" smtClean="0">
                <a:solidFill>
                  <a:srgbClr val="002060"/>
                </a:solidFill>
                <a:sym typeface="Wingdings"/>
              </a:rPr>
              <a:t></a:t>
            </a:r>
            <a:endParaRPr lang="it-IT" sz="1800" b="1" dirty="0" smtClean="0">
              <a:solidFill>
                <a:srgbClr val="002060"/>
              </a:solidFill>
            </a:endParaRPr>
          </a:p>
          <a:p>
            <a:pPr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it-IT" sz="1800" b="1" dirty="0">
                <a:solidFill>
                  <a:srgbClr val="002060"/>
                </a:solidFill>
              </a:rPr>
              <a:t>l</a:t>
            </a:r>
            <a:r>
              <a:rPr lang="it-IT" sz="1800" b="1" dirty="0" smtClean="0">
                <a:solidFill>
                  <a:srgbClr val="002060"/>
                </a:solidFill>
              </a:rPr>
              <a:t>aboratorio di ricerca - comunicazione – conoscenza</a:t>
            </a:r>
            <a:endParaRPr lang="it-IT" sz="1800" dirty="0">
              <a:solidFill>
                <a:srgbClr val="002060"/>
              </a:solidFill>
            </a:endParaRPr>
          </a:p>
          <a:p>
            <a:pPr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it-IT" sz="1800" b="1" dirty="0" smtClean="0">
                <a:solidFill>
                  <a:srgbClr val="002060"/>
                </a:solidFill>
              </a:rPr>
              <a:t>palestra</a:t>
            </a:r>
            <a:r>
              <a:rPr lang="it-IT" sz="1800" dirty="0" smtClean="0">
                <a:solidFill>
                  <a:srgbClr val="002060"/>
                </a:solidFill>
              </a:rPr>
              <a:t> </a:t>
            </a:r>
            <a:r>
              <a:rPr lang="it-IT" sz="1800" dirty="0">
                <a:solidFill>
                  <a:srgbClr val="002060"/>
                </a:solidFill>
              </a:rPr>
              <a:t>in cui “</a:t>
            </a:r>
            <a:r>
              <a:rPr lang="it-IT" sz="1800" b="1" dirty="0">
                <a:solidFill>
                  <a:srgbClr val="002060"/>
                </a:solidFill>
              </a:rPr>
              <a:t>esercitare</a:t>
            </a:r>
            <a:r>
              <a:rPr lang="it-IT" sz="1800" dirty="0">
                <a:solidFill>
                  <a:srgbClr val="002060"/>
                </a:solidFill>
              </a:rPr>
              <a:t>” il </a:t>
            </a:r>
            <a:r>
              <a:rPr lang="it-IT" sz="1800" b="1" i="1" dirty="0" err="1">
                <a:solidFill>
                  <a:srgbClr val="002060"/>
                </a:solidFill>
              </a:rPr>
              <a:t>problem</a:t>
            </a:r>
            <a:r>
              <a:rPr lang="it-IT" sz="1800" b="1" i="1" dirty="0">
                <a:solidFill>
                  <a:srgbClr val="002060"/>
                </a:solidFill>
              </a:rPr>
              <a:t> </a:t>
            </a:r>
            <a:r>
              <a:rPr lang="it-IT" sz="1800" b="1" i="1" dirty="0" err="1">
                <a:solidFill>
                  <a:srgbClr val="002060"/>
                </a:solidFill>
              </a:rPr>
              <a:t>solving</a:t>
            </a:r>
            <a:r>
              <a:rPr lang="it-IT" sz="1800" b="1" i="1" dirty="0">
                <a:solidFill>
                  <a:srgbClr val="002060"/>
                </a:solidFill>
              </a:rPr>
              <a:t> </a:t>
            </a:r>
            <a:r>
              <a:rPr lang="it-IT" sz="1800" b="1" dirty="0">
                <a:solidFill>
                  <a:srgbClr val="002060"/>
                </a:solidFill>
              </a:rPr>
              <a:t>creativo</a:t>
            </a:r>
            <a:r>
              <a:rPr lang="it-IT" sz="1800" dirty="0">
                <a:solidFill>
                  <a:srgbClr val="002060"/>
                </a:solidFill>
              </a:rPr>
              <a:t> e stimolare le</a:t>
            </a:r>
            <a:r>
              <a:rPr lang="it-IT" sz="1800" b="1" dirty="0">
                <a:solidFill>
                  <a:srgbClr val="002060"/>
                </a:solidFill>
              </a:rPr>
              <a:t> capacità </a:t>
            </a:r>
            <a:r>
              <a:rPr lang="it-IT" sz="1800" b="1" dirty="0" smtClean="0">
                <a:solidFill>
                  <a:srgbClr val="002060"/>
                </a:solidFill>
              </a:rPr>
              <a:t>inferenziali</a:t>
            </a:r>
            <a:endParaRPr lang="it-IT" sz="1800" dirty="0">
              <a:solidFill>
                <a:srgbClr val="002060"/>
              </a:solidFill>
            </a:endParaRPr>
          </a:p>
          <a:p>
            <a:pPr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it-IT" sz="1800" dirty="0" smtClean="0">
                <a:solidFill>
                  <a:srgbClr val="002060"/>
                </a:solidFill>
              </a:rPr>
              <a:t>luogo </a:t>
            </a:r>
            <a:r>
              <a:rPr lang="it-IT" sz="1800" dirty="0">
                <a:solidFill>
                  <a:srgbClr val="002060"/>
                </a:solidFill>
              </a:rPr>
              <a:t>di “</a:t>
            </a:r>
            <a:r>
              <a:rPr lang="it-IT" sz="1800" b="1" dirty="0">
                <a:solidFill>
                  <a:srgbClr val="002060"/>
                </a:solidFill>
              </a:rPr>
              <a:t>ricerca e sperimentazione</a:t>
            </a:r>
            <a:r>
              <a:rPr lang="it-IT" sz="1800" dirty="0">
                <a:solidFill>
                  <a:srgbClr val="002060"/>
                </a:solidFill>
              </a:rPr>
              <a:t>” che forma l’allievo ad essere “</a:t>
            </a:r>
            <a:r>
              <a:rPr lang="it-IT" sz="1800" b="1" dirty="0">
                <a:solidFill>
                  <a:srgbClr val="002060"/>
                </a:solidFill>
              </a:rPr>
              <a:t>proattivo</a:t>
            </a:r>
            <a:r>
              <a:rPr lang="it-IT" sz="1800" dirty="0">
                <a:solidFill>
                  <a:srgbClr val="002060"/>
                </a:solidFill>
              </a:rPr>
              <a:t>”.</a:t>
            </a:r>
          </a:p>
          <a:p>
            <a:pPr marL="0" indent="0">
              <a:buNone/>
            </a:pPr>
            <a:endParaRPr lang="it-IT" sz="1800" dirty="0">
              <a:solidFill>
                <a:srgbClr val="00206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68760"/>
            <a:ext cx="2261781" cy="164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43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62074"/>
          </a:xfr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>
            <a:normAutofit fontScale="90000"/>
          </a:bodyPr>
          <a:lstStyle/>
          <a:p>
            <a:r>
              <a:rPr lang="it-IT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MOBILITA’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5616624"/>
          </a:xfr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sz="3400" dirty="0" smtClean="0">
                <a:hlinkClick r:id="rId2"/>
              </a:rPr>
              <a:t>Occasioni e opportunità </a:t>
            </a:r>
            <a:r>
              <a:rPr lang="it-IT" sz="3400" b="1" dirty="0" smtClean="0">
                <a:solidFill>
                  <a:srgbClr val="FF0066"/>
                </a:solidFill>
              </a:rPr>
              <a:t>. LLP</a:t>
            </a:r>
          </a:p>
          <a:p>
            <a:pPr marL="0" indent="0">
              <a:buNone/>
            </a:pPr>
            <a:endParaRPr lang="it-IT" b="1" dirty="0" smtClean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lang="it-IT" sz="2400" b="1" dirty="0" smtClean="0">
                <a:solidFill>
                  <a:srgbClr val="FF0066"/>
                </a:solidFill>
                <a:hlinkClick r:id="rId3"/>
              </a:rPr>
              <a:t>ERASMUS + </a:t>
            </a:r>
            <a:r>
              <a:rPr lang="it-IT" sz="2400" b="1" dirty="0" smtClean="0">
                <a:solidFill>
                  <a:srgbClr val="FF0066"/>
                </a:solidFill>
              </a:rPr>
              <a:t>Opportunità </a:t>
            </a:r>
            <a:r>
              <a:rPr lang="it-IT" sz="2400" b="1" dirty="0">
                <a:solidFill>
                  <a:srgbClr val="FF0066"/>
                </a:solidFill>
              </a:rPr>
              <a:t>di </a:t>
            </a:r>
            <a:r>
              <a:rPr lang="it-IT" sz="2400" b="1" dirty="0">
                <a:solidFill>
                  <a:srgbClr val="FF0066"/>
                </a:solidFill>
                <a:hlinkClick r:id="rId4"/>
              </a:rPr>
              <a:t>mobilità</a:t>
            </a:r>
            <a:r>
              <a:rPr lang="it-IT" sz="2400" b="1" dirty="0">
                <a:solidFill>
                  <a:srgbClr val="FF0066"/>
                </a:solidFill>
              </a:rPr>
              <a:t> per</a:t>
            </a:r>
            <a:r>
              <a:rPr lang="it-IT" sz="2400" dirty="0"/>
              <a:t>: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700" b="1" dirty="0" smtClean="0">
                <a:solidFill>
                  <a:srgbClr val="002060"/>
                </a:solidFill>
              </a:rPr>
              <a:t>studenti</a:t>
            </a:r>
            <a:r>
              <a:rPr lang="it-IT" sz="1700" dirty="0">
                <a:solidFill>
                  <a:srgbClr val="002060"/>
                </a:solidFill>
              </a:rPr>
              <a:t>, tirocinanti, insegnanti e altro personale docente, </a:t>
            </a:r>
            <a:r>
              <a:rPr lang="it-IT" sz="1700" b="1" dirty="0">
                <a:solidFill>
                  <a:srgbClr val="002060"/>
                </a:solidFill>
              </a:rPr>
              <a:t>giovani </a:t>
            </a:r>
            <a:r>
              <a:rPr lang="it-IT" sz="1700" dirty="0">
                <a:solidFill>
                  <a:srgbClr val="002060"/>
                </a:solidFill>
              </a:rPr>
              <a:t>per gli scambi di giovani, animatori giovanili </a:t>
            </a:r>
            <a:r>
              <a:rPr lang="it-IT" sz="1700" dirty="0" smtClean="0">
                <a:solidFill>
                  <a:srgbClr val="002060"/>
                </a:solidFill>
              </a:rPr>
              <a:t>e </a:t>
            </a:r>
            <a:r>
              <a:rPr lang="it-IT" sz="1700" b="1" dirty="0" smtClean="0">
                <a:solidFill>
                  <a:srgbClr val="002060"/>
                </a:solidFill>
              </a:rPr>
              <a:t>volontari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700" dirty="0" smtClean="0">
                <a:solidFill>
                  <a:srgbClr val="002060"/>
                </a:solidFill>
              </a:rPr>
              <a:t>creare </a:t>
            </a:r>
            <a:r>
              <a:rPr lang="it-IT" sz="1700" dirty="0">
                <a:solidFill>
                  <a:srgbClr val="002060"/>
                </a:solidFill>
              </a:rPr>
              <a:t>o migliorare </a:t>
            </a:r>
            <a:r>
              <a:rPr lang="it-IT" sz="1700" b="1" dirty="0">
                <a:solidFill>
                  <a:srgbClr val="002060"/>
                </a:solidFill>
              </a:rPr>
              <a:t>partenariati tra istituzioni e organizzazioni nei settori dell’istruzione</a:t>
            </a:r>
            <a:r>
              <a:rPr lang="it-IT" sz="1700" dirty="0">
                <a:solidFill>
                  <a:srgbClr val="002060"/>
                </a:solidFill>
              </a:rPr>
              <a:t>, della formazione e </a:t>
            </a:r>
            <a:r>
              <a:rPr lang="it-IT" sz="1700" b="1" dirty="0">
                <a:solidFill>
                  <a:srgbClr val="002060"/>
                </a:solidFill>
              </a:rPr>
              <a:t>dei giovani e il mondo del </a:t>
            </a:r>
            <a:r>
              <a:rPr lang="it-IT" sz="1700" b="1" dirty="0" smtClean="0">
                <a:solidFill>
                  <a:srgbClr val="002060"/>
                </a:solidFill>
              </a:rPr>
              <a:t>lavoro</a:t>
            </a:r>
            <a:endParaRPr lang="it-IT" sz="1700" b="1" dirty="0">
              <a:solidFill>
                <a:srgbClr val="002060"/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700" dirty="0" smtClean="0">
                <a:solidFill>
                  <a:srgbClr val="002060"/>
                </a:solidFill>
              </a:rPr>
              <a:t>sostenere </a:t>
            </a:r>
            <a:r>
              <a:rPr lang="it-IT" sz="1700" dirty="0">
                <a:solidFill>
                  <a:srgbClr val="002060"/>
                </a:solidFill>
              </a:rPr>
              <a:t>il dialogo e </a:t>
            </a:r>
            <a:r>
              <a:rPr lang="it-IT" sz="1700" b="1" dirty="0">
                <a:solidFill>
                  <a:srgbClr val="002060"/>
                </a:solidFill>
              </a:rPr>
              <a:t>reperire una serie di informazioni concrete</a:t>
            </a:r>
            <a:r>
              <a:rPr lang="it-IT" sz="1700" dirty="0">
                <a:solidFill>
                  <a:srgbClr val="002060"/>
                </a:solidFill>
              </a:rPr>
              <a:t>, necessarie per realizzare la riforma dei sistemi di istruzione, formazione e </a:t>
            </a:r>
            <a:r>
              <a:rPr lang="it-IT" sz="1700" b="1" dirty="0">
                <a:solidFill>
                  <a:srgbClr val="002060"/>
                </a:solidFill>
              </a:rPr>
              <a:t>assistenza ai </a:t>
            </a:r>
            <a:r>
              <a:rPr lang="it-IT" sz="1700" b="1" dirty="0" smtClean="0">
                <a:solidFill>
                  <a:srgbClr val="002060"/>
                </a:solidFill>
              </a:rPr>
              <a:t>giovani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rgbClr val="002060"/>
                </a:solidFill>
              </a:rPr>
              <a:t>promuovere le competenze, e l'occupabilità, nonché a sostenere la modernizzazione dei sistemi d'istruzione, formazione e gioventù</a:t>
            </a:r>
            <a:r>
              <a:rPr lang="it-IT" sz="1600" dirty="0">
                <a:solidFill>
                  <a:srgbClr val="002060"/>
                </a:solidFill>
              </a:rPr>
              <a:t>, il programma, della durata di sette anni, avrà una </a:t>
            </a:r>
            <a:r>
              <a:rPr lang="it-IT" sz="1600" b="1" dirty="0">
                <a:solidFill>
                  <a:srgbClr val="002060"/>
                </a:solidFill>
              </a:rPr>
              <a:t>dotazione </a:t>
            </a:r>
            <a:r>
              <a:rPr lang="it-IT" sz="1600" b="1" i="1" dirty="0">
                <a:solidFill>
                  <a:srgbClr val="002060"/>
                </a:solidFill>
              </a:rPr>
              <a:t>di </a:t>
            </a:r>
            <a:r>
              <a:rPr lang="it-IT" sz="1600" b="1" dirty="0">
                <a:solidFill>
                  <a:srgbClr val="002060"/>
                </a:solidFill>
              </a:rPr>
              <a:t>bilancio di 14,7 miliardi </a:t>
            </a:r>
            <a:r>
              <a:rPr lang="it-IT" sz="1600" dirty="0">
                <a:solidFill>
                  <a:srgbClr val="002060"/>
                </a:solidFill>
              </a:rPr>
              <a:t>di </a:t>
            </a:r>
            <a:r>
              <a:rPr lang="it-IT" sz="1600" b="1" dirty="0" smtClean="0">
                <a:solidFill>
                  <a:srgbClr val="002060"/>
                </a:solidFill>
              </a:rPr>
              <a:t>EURO</a:t>
            </a:r>
            <a:r>
              <a:rPr lang="it-IT" sz="1600" dirty="0" smtClean="0">
                <a:solidFill>
                  <a:srgbClr val="002060"/>
                </a:solidFill>
              </a:rPr>
              <a:t>, </a:t>
            </a:r>
            <a:r>
              <a:rPr lang="it-IT" sz="1600" dirty="0">
                <a:solidFill>
                  <a:srgbClr val="002060"/>
                </a:solidFill>
              </a:rPr>
              <a:t>con un </a:t>
            </a:r>
            <a:r>
              <a:rPr lang="it-IT" sz="1600" b="1" dirty="0">
                <a:solidFill>
                  <a:srgbClr val="002060"/>
                </a:solidFill>
              </a:rPr>
              <a:t>aumento del 40% rispetto ai livelli attuali</a:t>
            </a:r>
            <a:r>
              <a:rPr lang="it-IT" sz="1600" dirty="0">
                <a:solidFill>
                  <a:srgbClr val="002060"/>
                </a:solidFill>
              </a:rPr>
              <a:t>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it-IT" sz="17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400" b="1" dirty="0" smtClean="0">
                <a:solidFill>
                  <a:srgbClr val="002060"/>
                </a:solidFill>
                <a:hlinkClick r:id="rId5"/>
              </a:rPr>
              <a:t>EURES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r>
              <a:rPr lang="it-IT" sz="2400" dirty="0" smtClean="0">
                <a:solidFill>
                  <a:srgbClr val="002060"/>
                </a:solidFill>
              </a:rPr>
              <a:t>- </a:t>
            </a:r>
            <a:r>
              <a:rPr lang="it-IT" sz="2400" dirty="0" err="1" smtClean="0">
                <a:solidFill>
                  <a:srgbClr val="3333FF"/>
                </a:solidFill>
              </a:rPr>
              <a:t>European</a:t>
            </a:r>
            <a:r>
              <a:rPr lang="it-IT" sz="2400" dirty="0" smtClean="0">
                <a:solidFill>
                  <a:srgbClr val="3333FF"/>
                </a:solidFill>
              </a:rPr>
              <a:t> </a:t>
            </a:r>
            <a:r>
              <a:rPr lang="it-IT" sz="2400" dirty="0" err="1" smtClean="0">
                <a:solidFill>
                  <a:srgbClr val="3333FF"/>
                </a:solidFill>
              </a:rPr>
              <a:t>Employment</a:t>
            </a:r>
            <a:r>
              <a:rPr lang="it-IT" sz="2400" dirty="0" smtClean="0">
                <a:solidFill>
                  <a:srgbClr val="3333FF"/>
                </a:solidFill>
              </a:rPr>
              <a:t> Services </a:t>
            </a:r>
            <a:r>
              <a:rPr lang="it-IT" sz="2400" dirty="0" smtClean="0">
                <a:solidFill>
                  <a:srgbClr val="002060"/>
                </a:solidFill>
              </a:rPr>
              <a:t>– </a:t>
            </a:r>
            <a:r>
              <a:rPr lang="it-IT" sz="2400" dirty="0" smtClean="0">
                <a:solidFill>
                  <a:srgbClr val="FF0066"/>
                </a:solidFill>
              </a:rPr>
              <a:t>Servizi europei per l’occupazione</a:t>
            </a:r>
            <a:endParaRPr lang="it-IT" sz="2400" dirty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lang="it-IT" sz="2000" b="1" dirty="0">
                <a:solidFill>
                  <a:srgbClr val="FF0066"/>
                </a:solidFill>
                <a:hlinkClick r:id="rId6"/>
              </a:rPr>
              <a:t>The </a:t>
            </a:r>
            <a:r>
              <a:rPr lang="it-IT" sz="2000" b="1" dirty="0" err="1">
                <a:solidFill>
                  <a:srgbClr val="FF0066"/>
                </a:solidFill>
                <a:hlinkClick r:id="rId6"/>
              </a:rPr>
              <a:t>European</a:t>
            </a:r>
            <a:r>
              <a:rPr lang="it-IT" sz="2000" b="1" dirty="0">
                <a:solidFill>
                  <a:srgbClr val="FF0066"/>
                </a:solidFill>
                <a:hlinkClick r:id="rId6"/>
              </a:rPr>
              <a:t> Job </a:t>
            </a:r>
            <a:r>
              <a:rPr lang="it-IT" sz="2000" b="1" dirty="0" err="1">
                <a:solidFill>
                  <a:srgbClr val="FF0066"/>
                </a:solidFill>
                <a:hlinkClick r:id="rId6"/>
              </a:rPr>
              <a:t>Mobility</a:t>
            </a:r>
            <a:r>
              <a:rPr lang="it-IT" sz="2000" b="1" dirty="0">
                <a:solidFill>
                  <a:srgbClr val="FF0066"/>
                </a:solidFill>
                <a:hlinkClick r:id="rId6"/>
              </a:rPr>
              <a:t> </a:t>
            </a:r>
            <a:r>
              <a:rPr lang="it-IT" sz="2000" b="1" dirty="0" smtClean="0">
                <a:solidFill>
                  <a:srgbClr val="FF0066"/>
                </a:solidFill>
                <a:hlinkClick r:id="rId6"/>
              </a:rPr>
              <a:t>Portal</a:t>
            </a:r>
            <a:endParaRPr lang="it-IT" sz="2000" b="1" dirty="0" smtClean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lang="it-IT" sz="2000" b="1" dirty="0" smtClean="0">
                <a:solidFill>
                  <a:srgbClr val="FF0066"/>
                </a:solidFill>
                <a:hlinkClick r:id="rId7"/>
              </a:rPr>
              <a:t>PLOTEUS</a:t>
            </a:r>
            <a:r>
              <a:rPr lang="it-IT" sz="2000" b="1" dirty="0">
                <a:solidFill>
                  <a:srgbClr val="FF0066"/>
                </a:solidFill>
              </a:rPr>
              <a:t> </a:t>
            </a:r>
            <a:r>
              <a:rPr lang="it-IT" sz="2000" dirty="0" smtClean="0">
                <a:solidFill>
                  <a:srgbClr val="002060"/>
                </a:solidFill>
              </a:rPr>
              <a:t>servizio </a:t>
            </a:r>
            <a:r>
              <a:rPr lang="it-IT" sz="2000" dirty="0">
                <a:solidFill>
                  <a:srgbClr val="002060"/>
                </a:solidFill>
              </a:rPr>
              <a:t>della Commissione europea, contiene </a:t>
            </a:r>
            <a:r>
              <a:rPr lang="it-IT" sz="2000" b="1" dirty="0">
                <a:solidFill>
                  <a:srgbClr val="002060"/>
                </a:solidFill>
              </a:rPr>
              <a:t>informazioni sulle possibilità di studio e di formazione in tutta l'Europa</a:t>
            </a:r>
            <a:r>
              <a:rPr lang="it-IT" sz="2000" dirty="0">
                <a:solidFill>
                  <a:srgbClr val="002060"/>
                </a:solidFill>
              </a:rPr>
              <a:t>: siti Internet degli istituti d'istruzione superiore, banche dati di corsi di formazione, scuole, ecc</a:t>
            </a:r>
            <a:r>
              <a:rPr lang="it-IT" sz="2000" dirty="0" smtClean="0"/>
              <a:t>.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b="1" dirty="0" smtClean="0">
                <a:solidFill>
                  <a:srgbClr val="002060"/>
                </a:solidFill>
                <a:hlinkClick r:id="rId8"/>
              </a:rPr>
              <a:t>SCAMBI EUROPEI</a:t>
            </a:r>
            <a:r>
              <a:rPr lang="it-IT" sz="2000" dirty="0" smtClean="0">
                <a:solidFill>
                  <a:srgbClr val="002060"/>
                </a:solidFill>
              </a:rPr>
              <a:t>: Scambi europei </a:t>
            </a:r>
            <a:r>
              <a:rPr lang="it-IT" sz="2000" dirty="0">
                <a:solidFill>
                  <a:srgbClr val="002060"/>
                </a:solidFill>
              </a:rPr>
              <a:t>nasce per dar voce alle numerose possibilità di mobilità giovanile presenti sia a livello europeo che </a:t>
            </a:r>
            <a:r>
              <a:rPr lang="it-IT" sz="2000" dirty="0" smtClean="0">
                <a:solidFill>
                  <a:srgbClr val="002060"/>
                </a:solidFill>
              </a:rPr>
              <a:t>extraeuropeo.</a:t>
            </a:r>
            <a:endParaRPr lang="it-IT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2000" b="1" dirty="0" smtClean="0">
              <a:solidFill>
                <a:srgbClr val="FF0066"/>
              </a:solidFill>
            </a:endParaRPr>
          </a:p>
          <a:p>
            <a:pPr marL="0" indent="0">
              <a:buNone/>
            </a:pPr>
            <a:endParaRPr lang="it-IT" sz="2000" b="1" dirty="0">
              <a:solidFill>
                <a:srgbClr val="FF0066"/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it-IT" sz="2000" dirty="0" smtClean="0">
              <a:solidFill>
                <a:srgbClr val="002060"/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it-IT" dirty="0">
              <a:solidFill>
                <a:srgbClr val="002060"/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it-IT" dirty="0" smtClean="0">
              <a:solidFill>
                <a:srgbClr val="002060"/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it-IT" dirty="0">
              <a:solidFill>
                <a:srgbClr val="002060"/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rgbClr val="FF0066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59"/>
            <a:ext cx="3233538" cy="104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41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  <a:ln>
            <a:solidFill>
              <a:schemeClr val="tx2">
                <a:lumMod val="60000"/>
                <a:lumOff val="40000"/>
              </a:schemeClr>
            </a:solidFill>
            <a:prstDash val="dashDot"/>
          </a:ln>
        </p:spPr>
        <p:txBody>
          <a:bodyPr>
            <a:normAutofit fontScale="90000"/>
          </a:bodyPr>
          <a:lstStyle/>
          <a:p>
            <a:r>
              <a:rPr lang="en-US" sz="3600" i="1" dirty="0" smtClean="0">
                <a:solidFill>
                  <a:srgbClr val="002060"/>
                </a:solidFill>
              </a:rPr>
              <a:t/>
            </a:r>
            <a:br>
              <a:rPr lang="en-US" sz="3600" i="1" dirty="0" smtClean="0">
                <a:solidFill>
                  <a:srgbClr val="002060"/>
                </a:solidFill>
              </a:rPr>
            </a:br>
            <a:r>
              <a:rPr lang="en-US" sz="27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“YOU’LL </a:t>
            </a:r>
            <a:r>
              <a:rPr lang="en-US" sz="27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NEVER WIN, IF YOU FIGHT THE FUTURE</a:t>
            </a:r>
            <a:r>
              <a:rPr lang="en-US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“- </a:t>
            </a:r>
            <a:r>
              <a:rPr lang="it-IT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Jeff </a:t>
            </a:r>
            <a:r>
              <a:rPr lang="it-IT" sz="3100" b="1" dirty="0" err="1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Bezos</a:t>
            </a:r>
            <a:r>
              <a:rPr lang="it-IT" sz="3100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 </a:t>
            </a:r>
            <a:r>
              <a:rPr lang="it-IT" sz="4000" dirty="0">
                <a:solidFill>
                  <a:srgbClr val="002060"/>
                </a:solidFill>
              </a:rPr>
              <a:t/>
            </a:r>
            <a:br>
              <a:rPr lang="it-IT" sz="4000" dirty="0">
                <a:solidFill>
                  <a:srgbClr val="002060"/>
                </a:solidFill>
              </a:rPr>
            </a:br>
            <a:endParaRPr lang="it-IT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579296" cy="5256584"/>
          </a:xfr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it-IT" sz="2800" dirty="0" smtClean="0">
              <a:solidFill>
                <a:srgbClr val="002060"/>
              </a:solidFill>
              <a:hlinkClick r:id="rId3"/>
            </a:endParaRPr>
          </a:p>
          <a:p>
            <a:pPr marL="0" indent="0">
              <a:buNone/>
            </a:pPr>
            <a:r>
              <a:rPr lang="it-IT" sz="38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Competences and </a:t>
            </a:r>
            <a:r>
              <a:rPr lang="it-IT" sz="3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competencies</a:t>
            </a:r>
            <a:endParaRPr lang="it-IT" sz="3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it-IT" sz="3800" dirty="0" smtClean="0">
                <a:solidFill>
                  <a:srgbClr val="002060"/>
                </a:solidFill>
                <a:hlinkClick r:id="rId3"/>
              </a:rPr>
              <a:t>Frequentare la scuola in un altro paese UE</a:t>
            </a:r>
            <a:endParaRPr lang="it-IT" sz="3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3800" dirty="0" smtClean="0">
                <a:solidFill>
                  <a:srgbClr val="002060"/>
                </a:solidFill>
                <a:hlinkClick r:id="rId5"/>
              </a:rPr>
              <a:t>Frequentare l’università  nel Regno Unito</a:t>
            </a:r>
            <a:endParaRPr lang="it-IT" sz="3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3800" dirty="0" smtClean="0">
              <a:solidFill>
                <a:srgbClr val="002060"/>
              </a:solidFill>
              <a:hlinkClick r:id="rId6"/>
            </a:endParaRPr>
          </a:p>
          <a:p>
            <a:pPr marL="0" indent="0">
              <a:buNone/>
            </a:pPr>
            <a:r>
              <a:rPr lang="it-IT" sz="3800" dirty="0" smtClean="0">
                <a:solidFill>
                  <a:srgbClr val="002060"/>
                </a:solidFill>
                <a:hlinkClick r:id="rId6"/>
              </a:rPr>
              <a:t>Why English?</a:t>
            </a:r>
            <a:endParaRPr lang="it-IT" sz="3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3800" b="1" dirty="0" smtClean="0">
                <a:solidFill>
                  <a:srgbClr val="002060"/>
                </a:solidFill>
              </a:rPr>
              <a:t>Le competenze linguistiche</a:t>
            </a:r>
            <a:r>
              <a:rPr lang="it-IT" sz="3800" dirty="0" smtClean="0">
                <a:solidFill>
                  <a:srgbClr val="002060"/>
                </a:solidFill>
              </a:rPr>
              <a:t>: </a:t>
            </a:r>
            <a:r>
              <a:rPr lang="it-IT" sz="3800" dirty="0" smtClean="0">
                <a:solidFill>
                  <a:srgbClr val="002060"/>
                </a:solidFill>
                <a:hlinkClick r:id="rId7"/>
              </a:rPr>
              <a:t>cifre chiave</a:t>
            </a:r>
            <a:endParaRPr lang="it-IT" sz="3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3800" dirty="0" smtClean="0">
                <a:solidFill>
                  <a:srgbClr val="002060"/>
                </a:solidFill>
              </a:rPr>
              <a:t>Principali risultati:</a:t>
            </a:r>
            <a:r>
              <a:rPr lang="it-IT" sz="3800" dirty="0" smtClean="0">
                <a:solidFill>
                  <a:srgbClr val="002060"/>
                </a:solidFill>
                <a:sym typeface="Wingdings"/>
              </a:rPr>
              <a:t> </a:t>
            </a:r>
            <a:r>
              <a:rPr lang="it-IT" sz="3800" b="1" dirty="0" smtClean="0">
                <a:solidFill>
                  <a:srgbClr val="FF0066"/>
                </a:solidFill>
              </a:rPr>
              <a:t>motivazione- </a:t>
            </a:r>
            <a:r>
              <a:rPr lang="it-IT" sz="3800" b="1" i="1" dirty="0" err="1" smtClean="0">
                <a:solidFill>
                  <a:srgbClr val="FF0066"/>
                </a:solidFill>
              </a:rPr>
              <a:t>exposure</a:t>
            </a:r>
            <a:r>
              <a:rPr lang="it-IT" sz="3800" b="1" dirty="0" smtClean="0">
                <a:solidFill>
                  <a:srgbClr val="FF0066"/>
                </a:solidFill>
              </a:rPr>
              <a:t> – </a:t>
            </a:r>
          </a:p>
          <a:p>
            <a:pPr marL="0" indent="0">
              <a:buNone/>
            </a:pPr>
            <a:r>
              <a:rPr lang="it-IT" sz="3800" b="1" dirty="0">
                <a:solidFill>
                  <a:srgbClr val="FF0066"/>
                </a:solidFill>
              </a:rPr>
              <a:t>p</a:t>
            </a:r>
            <a:r>
              <a:rPr lang="it-IT" sz="3800" b="1" dirty="0" smtClean="0">
                <a:solidFill>
                  <a:srgbClr val="FF0066"/>
                </a:solidFill>
              </a:rPr>
              <a:t>rogetti internazionali – risorse- dotazioni </a:t>
            </a:r>
          </a:p>
          <a:p>
            <a:pPr marL="0" indent="0">
              <a:buNone/>
            </a:pPr>
            <a:r>
              <a:rPr lang="it-IT" sz="3800" b="1" dirty="0" smtClean="0">
                <a:solidFill>
                  <a:srgbClr val="FF0066"/>
                </a:solidFill>
              </a:rPr>
              <a:t>tecnologiche</a:t>
            </a:r>
          </a:p>
          <a:p>
            <a:pPr marL="0" indent="0">
              <a:buNone/>
            </a:pPr>
            <a:endParaRPr lang="it-IT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3800" dirty="0" smtClean="0">
                <a:solidFill>
                  <a:srgbClr val="002060"/>
                </a:solidFill>
                <a:hlinkClick r:id="rId8"/>
              </a:rPr>
              <a:t>Why ICT? </a:t>
            </a:r>
            <a:r>
              <a:rPr lang="it-IT" sz="3800" dirty="0" smtClean="0">
                <a:solidFill>
                  <a:srgbClr val="002060"/>
                </a:solidFill>
              </a:rPr>
              <a:t> - </a:t>
            </a:r>
            <a:r>
              <a:rPr lang="it-IT" sz="3800" b="1" dirty="0">
                <a:solidFill>
                  <a:srgbClr val="FF0066"/>
                </a:solidFill>
              </a:rPr>
              <a:t>Cifre chiave sull'utilizzo delle TIC per l'apprendimento e l'innovazione nelle scuole in Europa - 2011 </a:t>
            </a:r>
            <a:endParaRPr lang="it-IT" sz="3800" dirty="0" smtClean="0">
              <a:solidFill>
                <a:srgbClr val="FF0066"/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3400" dirty="0" smtClean="0">
                <a:solidFill>
                  <a:srgbClr val="002060"/>
                </a:solidFill>
              </a:rPr>
              <a:t>esame  </a:t>
            </a:r>
            <a:r>
              <a:rPr lang="it-IT" sz="3400" dirty="0">
                <a:solidFill>
                  <a:srgbClr val="002060"/>
                </a:solidFill>
              </a:rPr>
              <a:t>competenze chiave </a:t>
            </a:r>
            <a:r>
              <a:rPr lang="it-IT" sz="3400" dirty="0" smtClean="0">
                <a:solidFill>
                  <a:srgbClr val="002060"/>
                </a:solidFill>
              </a:rPr>
              <a:t>europee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3400" dirty="0" smtClean="0">
                <a:solidFill>
                  <a:srgbClr val="002060"/>
                </a:solidFill>
              </a:rPr>
              <a:t>promozione </a:t>
            </a:r>
            <a:r>
              <a:rPr lang="it-IT" sz="3400" dirty="0">
                <a:solidFill>
                  <a:srgbClr val="002060"/>
                </a:solidFill>
              </a:rPr>
              <a:t>abilità </a:t>
            </a:r>
            <a:r>
              <a:rPr lang="it-IT" sz="3400" dirty="0" smtClean="0">
                <a:solidFill>
                  <a:srgbClr val="002060"/>
                </a:solidFill>
              </a:rPr>
              <a:t>trasversali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3400" dirty="0" smtClean="0">
                <a:solidFill>
                  <a:srgbClr val="002060"/>
                </a:solidFill>
              </a:rPr>
              <a:t>ruolo </a:t>
            </a:r>
            <a:r>
              <a:rPr lang="it-IT" sz="3400" dirty="0">
                <a:solidFill>
                  <a:srgbClr val="002060"/>
                </a:solidFill>
              </a:rPr>
              <a:t>delle TIC </a:t>
            </a:r>
            <a:r>
              <a:rPr lang="it-IT" sz="3400" dirty="0" smtClean="0">
                <a:solidFill>
                  <a:srgbClr val="002060"/>
                </a:solidFill>
              </a:rPr>
              <a:t>nel processo apprendimento-insegnamento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3400" dirty="0" smtClean="0">
                <a:solidFill>
                  <a:srgbClr val="002060"/>
                </a:solidFill>
              </a:rPr>
              <a:t>strategie  degli Stati Membri per </a:t>
            </a:r>
            <a:r>
              <a:rPr lang="it-IT" sz="3400" dirty="0">
                <a:solidFill>
                  <a:srgbClr val="002060"/>
                </a:solidFill>
              </a:rPr>
              <a:t>la formazione e il sostegno agli </a:t>
            </a:r>
            <a:r>
              <a:rPr lang="it-IT" sz="3400" dirty="0" smtClean="0">
                <a:solidFill>
                  <a:srgbClr val="002060"/>
                </a:solidFill>
              </a:rPr>
              <a:t>insegnanti</a:t>
            </a:r>
            <a:endParaRPr lang="it-IT" sz="3400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58856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19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850106"/>
          </a:xfrm>
          <a:ln>
            <a:solidFill>
              <a:schemeClr val="tx2">
                <a:lumMod val="60000"/>
                <a:lumOff val="40000"/>
              </a:schemeClr>
            </a:solidFill>
            <a:prstDash val="dashDot"/>
          </a:ln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PROGETTO: FINALITA</a:t>
            </a:r>
            <a:r>
              <a:rPr lang="it-IT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’ E OBIETTIVI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  <a:ln>
            <a:solidFill>
              <a:schemeClr val="tx2">
                <a:lumMod val="60000"/>
                <a:lumOff val="40000"/>
              </a:schemeClr>
            </a:solidFill>
            <a:prstDash val="dashDot"/>
          </a:ln>
        </p:spPr>
        <p:txBody>
          <a:bodyPr>
            <a:normAutofit fontScale="25000" lnSpcReduction="20000"/>
          </a:bodyPr>
          <a:lstStyle/>
          <a:p>
            <a:pPr marL="0" indent="0" hangingPunct="0">
              <a:buNone/>
            </a:pPr>
            <a:r>
              <a:rPr lang="it-IT" sz="10000" b="1" dirty="0" smtClean="0">
                <a:solidFill>
                  <a:srgbClr val="FF0066"/>
                </a:solidFill>
              </a:rPr>
              <a:t>Finalità </a:t>
            </a:r>
            <a:endParaRPr lang="it-IT" sz="10000" b="1" dirty="0">
              <a:solidFill>
                <a:srgbClr val="FF0066"/>
              </a:solidFill>
            </a:endParaRPr>
          </a:p>
          <a:p>
            <a:pPr hangingPunct="0">
              <a:buClr>
                <a:srgbClr val="0066FF"/>
              </a:buClr>
              <a:buFont typeface="Wingdings" panose="05000000000000000000" pitchFamily="2" charset="2"/>
              <a:buChar char="§"/>
            </a:pPr>
            <a:r>
              <a:rPr lang="it-IT" sz="9600" dirty="0">
                <a:solidFill>
                  <a:srgbClr val="002060"/>
                </a:solidFill>
              </a:rPr>
              <a:t>sviluppo di </a:t>
            </a:r>
            <a:r>
              <a:rPr lang="it-IT" sz="9600" dirty="0" smtClean="0">
                <a:solidFill>
                  <a:srgbClr val="002060"/>
                </a:solidFill>
              </a:rPr>
              <a:t>consapevolezza </a:t>
            </a:r>
            <a:r>
              <a:rPr lang="it-IT" sz="9600" dirty="0">
                <a:solidFill>
                  <a:srgbClr val="002060"/>
                </a:solidFill>
              </a:rPr>
              <a:t>di </a:t>
            </a:r>
            <a:r>
              <a:rPr lang="it-IT" sz="9600" b="1" dirty="0">
                <a:solidFill>
                  <a:srgbClr val="002060"/>
                </a:solidFill>
              </a:rPr>
              <a:t>diritti </a:t>
            </a:r>
            <a:r>
              <a:rPr lang="it-IT" sz="9600" dirty="0">
                <a:solidFill>
                  <a:srgbClr val="002060"/>
                </a:solidFill>
              </a:rPr>
              <a:t>e </a:t>
            </a:r>
            <a:r>
              <a:rPr lang="it-IT" sz="9600" b="1" dirty="0">
                <a:solidFill>
                  <a:srgbClr val="002060"/>
                </a:solidFill>
              </a:rPr>
              <a:t>doveri </a:t>
            </a:r>
            <a:r>
              <a:rPr lang="it-IT" sz="9600" dirty="0">
                <a:solidFill>
                  <a:srgbClr val="002060"/>
                </a:solidFill>
              </a:rPr>
              <a:t>connessi alla </a:t>
            </a:r>
            <a:r>
              <a:rPr lang="it-IT" sz="9600" b="1" dirty="0">
                <a:solidFill>
                  <a:srgbClr val="002060"/>
                </a:solidFill>
              </a:rPr>
              <a:t>cittadinanza attiva in dimensione europea </a:t>
            </a:r>
            <a:r>
              <a:rPr lang="it-IT" sz="9600" dirty="0">
                <a:solidFill>
                  <a:srgbClr val="002060"/>
                </a:solidFill>
              </a:rPr>
              <a:t>anche ai fini delle scelte di studio e lavoro. </a:t>
            </a:r>
          </a:p>
          <a:p>
            <a:pPr marL="0" indent="0" hangingPunct="0">
              <a:buNone/>
            </a:pPr>
            <a:endParaRPr lang="it-IT" sz="9800" b="1" dirty="0"/>
          </a:p>
          <a:p>
            <a:pPr marL="0" indent="0" hangingPunct="0">
              <a:buNone/>
            </a:pPr>
            <a:r>
              <a:rPr lang="it-IT" sz="9800" b="1" dirty="0" smtClean="0">
                <a:solidFill>
                  <a:srgbClr val="FF0066"/>
                </a:solidFill>
              </a:rPr>
              <a:t>Obiettivi</a:t>
            </a:r>
            <a:endParaRPr lang="it-IT" sz="9800" b="1" dirty="0">
              <a:solidFill>
                <a:srgbClr val="FF0066"/>
              </a:solidFill>
            </a:endParaRPr>
          </a:p>
          <a:p>
            <a:pPr lvl="0" hangingPunct="0">
              <a:buClr>
                <a:srgbClr val="0066FF"/>
              </a:buClr>
              <a:buFont typeface="Wingdings" panose="05000000000000000000" pitchFamily="2" charset="2"/>
              <a:buChar char="§"/>
            </a:pPr>
            <a:r>
              <a:rPr lang="it-IT" sz="9600" dirty="0" smtClean="0">
                <a:solidFill>
                  <a:srgbClr val="002060"/>
                </a:solidFill>
              </a:rPr>
              <a:t>Utilizzare le nuove </a:t>
            </a:r>
            <a:r>
              <a:rPr lang="it-IT" sz="9600" b="1" dirty="0" smtClean="0">
                <a:solidFill>
                  <a:srgbClr val="002060"/>
                </a:solidFill>
              </a:rPr>
              <a:t>tecnologie </a:t>
            </a:r>
            <a:r>
              <a:rPr lang="it-IT" sz="9600" dirty="0" smtClean="0">
                <a:solidFill>
                  <a:srgbClr val="002060"/>
                </a:solidFill>
              </a:rPr>
              <a:t>per conoscere le </a:t>
            </a:r>
            <a:r>
              <a:rPr lang="it-IT" sz="9600" b="1" dirty="0" smtClean="0">
                <a:solidFill>
                  <a:srgbClr val="002060"/>
                </a:solidFill>
              </a:rPr>
              <a:t>politiche europee per i giovani</a:t>
            </a:r>
            <a:r>
              <a:rPr lang="it-IT" sz="9600" dirty="0" smtClean="0">
                <a:solidFill>
                  <a:srgbClr val="002060"/>
                </a:solidFill>
              </a:rPr>
              <a:t>;  </a:t>
            </a:r>
          </a:p>
          <a:p>
            <a:pPr lvl="0" hangingPunct="0">
              <a:buClr>
                <a:srgbClr val="0066FF"/>
              </a:buClr>
              <a:buFont typeface="Wingdings" panose="05000000000000000000" pitchFamily="2" charset="2"/>
              <a:buChar char="§"/>
            </a:pPr>
            <a:r>
              <a:rPr lang="it-IT" sz="9600" dirty="0" smtClean="0">
                <a:solidFill>
                  <a:srgbClr val="002060"/>
                </a:solidFill>
              </a:rPr>
              <a:t>Interagire in gruppo con compagni ed educatori per confrontare </a:t>
            </a:r>
            <a:r>
              <a:rPr lang="it-IT" sz="9600" b="1" dirty="0" smtClean="0">
                <a:solidFill>
                  <a:srgbClr val="002060"/>
                </a:solidFill>
              </a:rPr>
              <a:t>immagini, aspettative ed eventuali stereotipi </a:t>
            </a:r>
            <a:r>
              <a:rPr lang="it-IT" sz="9600" dirty="0" smtClean="0">
                <a:solidFill>
                  <a:srgbClr val="002060"/>
                </a:solidFill>
              </a:rPr>
              <a:t>sull’</a:t>
            </a:r>
            <a:r>
              <a:rPr lang="it-IT" sz="9600" b="1" dirty="0" smtClean="0">
                <a:solidFill>
                  <a:srgbClr val="002060"/>
                </a:solidFill>
              </a:rPr>
              <a:t>UE</a:t>
            </a:r>
            <a:r>
              <a:rPr lang="it-IT" sz="9600" dirty="0" smtClean="0">
                <a:solidFill>
                  <a:srgbClr val="002060"/>
                </a:solidFill>
              </a:rPr>
              <a:t>, sulla cittadinanza attiva e sull’inter-cultura; </a:t>
            </a:r>
          </a:p>
          <a:p>
            <a:pPr lvl="0" hangingPunct="0">
              <a:buClr>
                <a:srgbClr val="0066FF"/>
              </a:buClr>
              <a:buFont typeface="Wingdings" panose="05000000000000000000" pitchFamily="2" charset="2"/>
              <a:buChar char="§"/>
            </a:pPr>
            <a:r>
              <a:rPr lang="it-IT" sz="9600" dirty="0" smtClean="0">
                <a:solidFill>
                  <a:srgbClr val="002060"/>
                </a:solidFill>
              </a:rPr>
              <a:t>Sviluppare </a:t>
            </a:r>
            <a:r>
              <a:rPr lang="it-IT" sz="9600" b="1" dirty="0" smtClean="0">
                <a:solidFill>
                  <a:srgbClr val="002060"/>
                </a:solidFill>
              </a:rPr>
              <a:t>competenze </a:t>
            </a:r>
            <a:r>
              <a:rPr lang="it-IT" sz="9600" dirty="0" smtClean="0">
                <a:solidFill>
                  <a:srgbClr val="002060"/>
                </a:solidFill>
              </a:rPr>
              <a:t>di autoimprenditorialità e progettualità; </a:t>
            </a:r>
          </a:p>
          <a:p>
            <a:pPr lvl="0" hangingPunct="0">
              <a:buClr>
                <a:srgbClr val="0066FF"/>
              </a:buClr>
              <a:buFont typeface="Wingdings" panose="05000000000000000000" pitchFamily="2" charset="2"/>
              <a:buChar char="§"/>
            </a:pPr>
            <a:r>
              <a:rPr lang="it-IT" sz="9600" dirty="0" smtClean="0">
                <a:solidFill>
                  <a:srgbClr val="002060"/>
                </a:solidFill>
              </a:rPr>
              <a:t>Costruire prodotti multimediali per diffondere </a:t>
            </a:r>
            <a:r>
              <a:rPr lang="it-IT" sz="9600" b="1" dirty="0" smtClean="0">
                <a:solidFill>
                  <a:srgbClr val="002060"/>
                </a:solidFill>
              </a:rPr>
              <a:t>proposte di cittadinanza europea</a:t>
            </a:r>
            <a:r>
              <a:rPr lang="it-IT" sz="9600" dirty="0" smtClean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endParaRPr lang="it-IT" sz="7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92896"/>
            <a:ext cx="1609736" cy="90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81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26882" cy="1138138"/>
          </a:xfr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 SEMPRE …</a:t>
            </a:r>
            <a:b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it-IT" b="1" dirty="0" smtClean="0">
                <a:solidFill>
                  <a:srgbClr val="FF0066"/>
                </a:solidFill>
              </a:rPr>
              <a:t>IL SOGNO DEGLI STUDENTI EUROPEI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628800"/>
            <a:ext cx="8483987" cy="4824536"/>
          </a:xfrm>
          <a:ln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“</a:t>
            </a:r>
            <a:r>
              <a:rPr lang="it-IT" sz="2400" dirty="0">
                <a:solidFill>
                  <a:srgbClr val="002060"/>
                </a:solidFill>
              </a:rPr>
              <a:t>Il nostro sogno è costruire un'Europa </a:t>
            </a:r>
            <a:endParaRPr lang="it-IT" sz="24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it-IT" sz="2400" dirty="0" smtClean="0">
                <a:solidFill>
                  <a:srgbClr val="002060"/>
                </a:solidFill>
              </a:rPr>
              <a:t>della </a:t>
            </a:r>
            <a:r>
              <a:rPr lang="it-IT" sz="2400" dirty="0">
                <a:solidFill>
                  <a:srgbClr val="002060"/>
                </a:solidFill>
              </a:rPr>
              <a:t>conoscenza e del benessere, </a:t>
            </a:r>
            <a:endParaRPr lang="it-IT" sz="24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it-IT" sz="2400" dirty="0" smtClean="0">
                <a:solidFill>
                  <a:srgbClr val="002060"/>
                </a:solidFill>
              </a:rPr>
              <a:t>spazio </a:t>
            </a:r>
            <a:r>
              <a:rPr lang="it-IT" sz="2400" dirty="0">
                <a:solidFill>
                  <a:srgbClr val="002060"/>
                </a:solidFill>
              </a:rPr>
              <a:t>di opportunità, innovazione e ricerca. </a:t>
            </a:r>
            <a:endParaRPr lang="it-IT" sz="24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it-IT" sz="2400" dirty="0" smtClean="0">
                <a:solidFill>
                  <a:srgbClr val="002060"/>
                </a:solidFill>
              </a:rPr>
              <a:t>Solo </a:t>
            </a:r>
            <a:r>
              <a:rPr lang="it-IT" sz="2400" dirty="0">
                <a:solidFill>
                  <a:srgbClr val="002060"/>
                </a:solidFill>
              </a:rPr>
              <a:t>un'Europa con una efficace politica estera e di difesa comune sarà competitiva e pronta ad affrontare le sfide della </a:t>
            </a:r>
            <a:r>
              <a:rPr lang="it-IT" sz="2400" dirty="0" smtClean="0">
                <a:solidFill>
                  <a:srgbClr val="002060"/>
                </a:solidFill>
              </a:rPr>
              <a:t>globalizzazione</a:t>
            </a:r>
            <a:r>
              <a:rPr lang="en-US" sz="2400" dirty="0" smtClean="0">
                <a:solidFill>
                  <a:srgbClr val="002060"/>
                </a:solidFill>
              </a:rPr>
              <a:t>.” </a:t>
            </a:r>
            <a:r>
              <a:rPr lang="en-GB" sz="2000" dirty="0" err="1" smtClean="0">
                <a:solidFill>
                  <a:srgbClr val="002060"/>
                </a:solidFill>
                <a:hlinkClick r:id="rId2"/>
              </a:rPr>
              <a:t>Dichiarazione</a:t>
            </a:r>
            <a:r>
              <a:rPr lang="en-GB" sz="2000" dirty="0" smtClean="0">
                <a:solidFill>
                  <a:srgbClr val="002060"/>
                </a:solidFill>
                <a:hlinkClick r:id="rId2"/>
              </a:rPr>
              <a:t> Finale del Campus </a:t>
            </a:r>
            <a:r>
              <a:rPr lang="en-GB" sz="2000" dirty="0" err="1" smtClean="0">
                <a:solidFill>
                  <a:srgbClr val="002060"/>
                </a:solidFill>
                <a:hlinkClick r:id="rId2"/>
              </a:rPr>
              <a:t>degli</a:t>
            </a:r>
            <a:r>
              <a:rPr lang="en-GB" sz="2000" dirty="0" smtClean="0">
                <a:solidFill>
                  <a:srgbClr val="002060"/>
                </a:solidFill>
                <a:hlinkClick r:id="rId2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hlinkClick r:id="rId2"/>
              </a:rPr>
              <a:t>Studenti</a:t>
            </a:r>
            <a:r>
              <a:rPr lang="en-GB" sz="2000" dirty="0" smtClean="0">
                <a:solidFill>
                  <a:srgbClr val="002060"/>
                </a:solidFill>
                <a:hlinkClick r:id="rId2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hlinkClick r:id="rId2"/>
              </a:rPr>
              <a:t>europei</a:t>
            </a:r>
            <a:endParaRPr lang="en-GB" sz="20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n-GB" sz="2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GB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Qualità</a:t>
            </a: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  </a:t>
            </a:r>
            <a:r>
              <a:rPr lang="en-GB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dell’istruzione</a:t>
            </a: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 e </a:t>
            </a:r>
            <a:r>
              <a:rPr lang="en-GB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della</a:t>
            </a: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 </a:t>
            </a:r>
            <a:r>
              <a:rPr lang="en-GB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formazione</a:t>
            </a: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 </a:t>
            </a:r>
            <a:r>
              <a:rPr lang="en-GB" sz="1600" b="1" dirty="0" smtClean="0">
                <a:solidFill>
                  <a:srgbClr val="0066FF"/>
                </a:solidFill>
              </a:rPr>
              <a:t>(Commissione)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rgbClr val="002060"/>
                </a:solidFill>
              </a:rPr>
              <a:t>E il tuo?</a:t>
            </a:r>
            <a:br>
              <a:rPr lang="en-GB" sz="2400" b="1" dirty="0" smtClean="0">
                <a:solidFill>
                  <a:srgbClr val="002060"/>
                </a:solidFill>
              </a:rPr>
            </a:br>
            <a:r>
              <a:rPr lang="en-GB" sz="2400" b="1" dirty="0" smtClean="0">
                <a:solidFill>
                  <a:srgbClr val="002060"/>
                </a:solidFill>
              </a:rPr>
              <a:t>Quale è il  </a:t>
            </a:r>
            <a:r>
              <a:rPr lang="en-GB" sz="2400" b="1" dirty="0" err="1" smtClean="0">
                <a:solidFill>
                  <a:srgbClr val="002060"/>
                </a:solidFill>
              </a:rPr>
              <a:t>sogno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</a:rPr>
              <a:t>che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</a:rPr>
              <a:t>puoi</a:t>
            </a:r>
            <a:r>
              <a:rPr lang="en-GB" sz="2400" b="1" dirty="0" smtClean="0">
                <a:solidFill>
                  <a:srgbClr val="002060"/>
                </a:solidFill>
              </a:rPr>
              <a:t>  </a:t>
            </a:r>
            <a:r>
              <a:rPr lang="en-GB" sz="2400" b="1" dirty="0" err="1" smtClean="0">
                <a:solidFill>
                  <a:srgbClr val="002060"/>
                </a:solidFill>
              </a:rPr>
              <a:t>cominciare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rgbClr val="002060"/>
                </a:solidFill>
              </a:rPr>
              <a:t>a realizzare da adesso?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00808"/>
            <a:ext cx="1329060" cy="132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276" y="4365104"/>
            <a:ext cx="1994103" cy="198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7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363272" cy="4882554"/>
          </a:xfr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</a:rPr>
              <a:t>GRAZIE </a:t>
            </a:r>
            <a:br>
              <a:rPr lang="it-IT" b="1" dirty="0" smtClean="0">
                <a:solidFill>
                  <a:srgbClr val="002060"/>
                </a:solidFill>
              </a:rPr>
            </a:br>
            <a:r>
              <a:rPr lang="it-IT" b="1" dirty="0" smtClean="0">
                <a:solidFill>
                  <a:srgbClr val="002060"/>
                </a:solidFill>
              </a:rPr>
              <a:t>PER </a:t>
            </a:r>
            <a:br>
              <a:rPr lang="it-IT" b="1" dirty="0" smtClean="0">
                <a:solidFill>
                  <a:srgbClr val="002060"/>
                </a:solidFill>
              </a:rPr>
            </a:br>
            <a:r>
              <a:rPr lang="it-IT" b="1" dirty="0" smtClean="0">
                <a:solidFill>
                  <a:srgbClr val="002060"/>
                </a:solidFill>
              </a:rPr>
              <a:t>L’ ATTENZIONE</a:t>
            </a:r>
            <a:br>
              <a:rPr lang="it-IT" b="1" dirty="0" smtClean="0">
                <a:solidFill>
                  <a:srgbClr val="002060"/>
                </a:solidFill>
              </a:rPr>
            </a:br>
            <a:r>
              <a:rPr lang="it-IT" b="1" dirty="0" smtClean="0">
                <a:solidFill>
                  <a:srgbClr val="002060"/>
                </a:solidFill>
              </a:rPr>
              <a:t/>
            </a:r>
            <a:br>
              <a:rPr lang="it-IT" b="1" dirty="0" smtClean="0">
                <a:solidFill>
                  <a:srgbClr val="002060"/>
                </a:solidFill>
              </a:rPr>
            </a:b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55776" y="48691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marilenabeltramini@alice.it</a:t>
            </a:r>
            <a:endParaRPr lang="en-US" dirty="0" smtClean="0"/>
          </a:p>
          <a:p>
            <a:pPr algn="ctr"/>
            <a:r>
              <a:rPr lang="en-US" dirty="0" smtClean="0">
                <a:hlinkClick r:id="rId3"/>
              </a:rPr>
              <a:t>mb@marilenabeltramini.it</a:t>
            </a:r>
          </a:p>
          <a:p>
            <a:pPr algn="ctr"/>
            <a:r>
              <a:rPr lang="en-US" dirty="0" smtClean="0">
                <a:hlinkClick r:id="rId3"/>
              </a:rPr>
              <a:t>www.marilenabeltramini.it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0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AGENDA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8"/>
          </a:xfrm>
          <a:ln>
            <a:solidFill>
              <a:schemeClr val="tx2">
                <a:lumMod val="60000"/>
                <a:lumOff val="40000"/>
              </a:schemeClr>
            </a:solidFill>
            <a:prstDash val="dashDot"/>
          </a:ln>
        </p:spPr>
        <p:txBody>
          <a:bodyPr>
            <a:normAutofit fontScale="70000" lnSpcReduction="20000"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it-IT" sz="3400" dirty="0" smtClean="0">
              <a:solidFill>
                <a:srgbClr val="002060"/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3400" dirty="0" smtClean="0">
                <a:solidFill>
                  <a:srgbClr val="002060"/>
                </a:solidFill>
              </a:rPr>
              <a:t>Cittadinanza attiva europea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3400" dirty="0" smtClean="0">
                <a:solidFill>
                  <a:srgbClr val="002060"/>
                </a:solidFill>
              </a:rPr>
              <a:t>Il nostro sistema di istruzione e la riforma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it-IT" sz="3400" dirty="0" smtClean="0">
              <a:solidFill>
                <a:srgbClr val="002060"/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3400" dirty="0" smtClean="0">
                <a:solidFill>
                  <a:srgbClr val="002060"/>
                </a:solidFill>
              </a:rPr>
              <a:t>Base </a:t>
            </a:r>
            <a:r>
              <a:rPr lang="it-IT" sz="3400" dirty="0">
                <a:solidFill>
                  <a:srgbClr val="002060"/>
                </a:solidFill>
              </a:rPr>
              <a:t>legale del nostro sistema di istruzione e </a:t>
            </a:r>
            <a:r>
              <a:rPr lang="it-IT" sz="3400" dirty="0" smtClean="0">
                <a:solidFill>
                  <a:srgbClr val="002060"/>
                </a:solidFill>
              </a:rPr>
              <a:t>suoi </a:t>
            </a:r>
            <a:r>
              <a:rPr lang="it-IT" sz="3400" dirty="0">
                <a:solidFill>
                  <a:srgbClr val="002060"/>
                </a:solidFill>
              </a:rPr>
              <a:t>rapporti con </a:t>
            </a:r>
            <a:r>
              <a:rPr lang="it-IT" sz="3400" dirty="0" smtClean="0">
                <a:solidFill>
                  <a:srgbClr val="002060"/>
                </a:solidFill>
              </a:rPr>
              <a:t>le politiche dell’UE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3400" dirty="0" smtClean="0">
                <a:solidFill>
                  <a:srgbClr val="002060"/>
                </a:solidFill>
              </a:rPr>
              <a:t>Come conoscere i </a:t>
            </a:r>
            <a:r>
              <a:rPr lang="it-IT" sz="3400" dirty="0">
                <a:solidFill>
                  <a:srgbClr val="002060"/>
                </a:solidFill>
              </a:rPr>
              <a:t>dati più aggiornati sui sistemi europei di </a:t>
            </a:r>
            <a:r>
              <a:rPr lang="it-IT" sz="3400" dirty="0" smtClean="0">
                <a:solidFill>
                  <a:srgbClr val="002060"/>
                </a:solidFill>
              </a:rPr>
              <a:t>istruzione?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3400" dirty="0" smtClean="0">
                <a:solidFill>
                  <a:srgbClr val="002060"/>
                </a:solidFill>
              </a:rPr>
              <a:t>Dove trovare i dati </a:t>
            </a:r>
            <a:r>
              <a:rPr lang="it-IT" sz="3400" dirty="0">
                <a:solidFill>
                  <a:srgbClr val="002060"/>
                </a:solidFill>
              </a:rPr>
              <a:t>più significativi </a:t>
            </a:r>
            <a:r>
              <a:rPr lang="it-IT" sz="3400" dirty="0" smtClean="0">
                <a:solidFill>
                  <a:srgbClr val="002060"/>
                </a:solidFill>
              </a:rPr>
              <a:t>relativi  ad altri sistemi scolastici sul livello </a:t>
            </a:r>
            <a:r>
              <a:rPr lang="it-IT" sz="3400" dirty="0">
                <a:solidFill>
                  <a:srgbClr val="002060"/>
                </a:solidFill>
              </a:rPr>
              <a:t>scolastico cui </a:t>
            </a:r>
            <a:r>
              <a:rPr lang="it-IT" sz="3400" dirty="0" smtClean="0">
                <a:solidFill>
                  <a:srgbClr val="002060"/>
                </a:solidFill>
              </a:rPr>
              <a:t>apparteniamo</a:t>
            </a:r>
            <a:r>
              <a:rPr lang="it-IT" sz="3400" dirty="0">
                <a:solidFill>
                  <a:srgbClr val="002060"/>
                </a:solidFill>
              </a:rPr>
              <a:t>?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3400" dirty="0" smtClean="0">
                <a:solidFill>
                  <a:srgbClr val="002060"/>
                </a:solidFill>
              </a:rPr>
              <a:t>Cittadinanza </a:t>
            </a:r>
            <a:r>
              <a:rPr lang="it-IT" sz="3400" dirty="0">
                <a:solidFill>
                  <a:srgbClr val="002060"/>
                </a:solidFill>
              </a:rPr>
              <a:t>digitale e sistema di </a:t>
            </a:r>
            <a:r>
              <a:rPr lang="it-IT" sz="3400" dirty="0" smtClean="0">
                <a:solidFill>
                  <a:srgbClr val="002060"/>
                </a:solidFill>
              </a:rPr>
              <a:t>istruzione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3400" dirty="0" smtClean="0">
                <a:solidFill>
                  <a:srgbClr val="002060"/>
                </a:solidFill>
              </a:rPr>
              <a:t>Quali strumenti servono per tenersi aggiornati sulle opportunità di studio e lavoro?</a:t>
            </a:r>
            <a:endParaRPr lang="it-IT" sz="3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2656"/>
            <a:ext cx="183515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408" y="1772816"/>
            <a:ext cx="201805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8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CITTADINANZA ATTIVA EUROPEA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141168"/>
          </a:xfrm>
          <a:ln>
            <a:solidFill>
              <a:schemeClr val="tx2">
                <a:lumMod val="40000"/>
                <a:lumOff val="60000"/>
              </a:schemeClr>
            </a:solidFill>
            <a:prstDash val="dashDot"/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Che cosa significa?</a:t>
            </a:r>
            <a:endParaRPr lang="it-IT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Font typeface="Wingdings"/>
              <a:buChar char="ò"/>
            </a:pPr>
            <a:r>
              <a:rPr lang="it-IT" dirty="0" smtClean="0">
                <a:solidFill>
                  <a:srgbClr val="FF0066"/>
                </a:solidFill>
              </a:rPr>
              <a:t/>
            </a:r>
            <a:br>
              <a:rPr lang="it-IT" dirty="0" smtClean="0">
                <a:solidFill>
                  <a:srgbClr val="FF0066"/>
                </a:solidFill>
              </a:rPr>
            </a:br>
            <a:r>
              <a:rPr lang="it-IT" dirty="0" smtClean="0">
                <a:solidFill>
                  <a:srgbClr val="FF0066"/>
                </a:solidFill>
              </a:rPr>
              <a:t>perseguire </a:t>
            </a:r>
            <a:r>
              <a:rPr lang="it-IT" dirty="0" smtClean="0">
                <a:solidFill>
                  <a:srgbClr val="FF0066"/>
                </a:solidFill>
              </a:rPr>
              <a:t>gli obiettivi e valori collettivi </a:t>
            </a:r>
            <a:endParaRPr lang="it-IT" dirty="0">
              <a:solidFill>
                <a:srgbClr val="FF0066"/>
              </a:solidFill>
            </a:endParaRPr>
          </a:p>
          <a:p>
            <a:pPr marL="0" indent="0" algn="ctr">
              <a:buNone/>
            </a:pPr>
            <a:r>
              <a:rPr lang="it-IT" dirty="0" smtClean="0">
                <a:solidFill>
                  <a:srgbClr val="FF0066"/>
                </a:solidFill>
              </a:rPr>
              <a:t>europei </a:t>
            </a:r>
            <a:r>
              <a:rPr lang="it-IT" dirty="0" smtClean="0">
                <a:solidFill>
                  <a:srgbClr val="FF0066"/>
                </a:solidFill>
              </a:rPr>
              <a:t>custoditi nei </a:t>
            </a:r>
            <a:r>
              <a:rPr lang="it-IT" dirty="0" smtClean="0">
                <a:solidFill>
                  <a:srgbClr val="FF0066"/>
                </a:solidFill>
              </a:rPr>
              <a:t>trattati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002060"/>
                </a:solidFill>
                <a:hlinkClick r:id="rId3" action="ppaction://hlinkfile"/>
              </a:rPr>
              <a:t>Anni europei</a:t>
            </a:r>
            <a:endParaRPr lang="it-IT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2013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>
                <a:solidFill>
                  <a:srgbClr val="002060"/>
                </a:solidFill>
              </a:rPr>
              <a:t>“</a:t>
            </a:r>
            <a:r>
              <a:rPr lang="it-IT" b="1" dirty="0">
                <a:solidFill>
                  <a:srgbClr val="002060"/>
                </a:solidFill>
              </a:rPr>
              <a:t>Anno europeo dei cittadini” 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</a:t>
            </a:r>
            <a:endParaRPr lang="it-IT" dirty="0" smtClean="0"/>
          </a:p>
          <a:p>
            <a:pPr marL="0" indent="0" algn="ctr">
              <a:buNone/>
            </a:pPr>
            <a:r>
              <a:rPr lang="it-IT" dirty="0" smtClean="0">
                <a:solidFill>
                  <a:srgbClr val="002060"/>
                </a:solidFill>
              </a:rPr>
              <a:t>20° Anniversario 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introduzione cittadinanza dell’UE 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nel </a:t>
            </a:r>
            <a:r>
              <a:rPr lang="it-IT" b="1" dirty="0">
                <a:solidFill>
                  <a:srgbClr val="002060"/>
                </a:solidFill>
                <a:hlinkClick r:id="rId4"/>
              </a:rPr>
              <a:t>trattato di </a:t>
            </a:r>
            <a:r>
              <a:rPr lang="it-IT" b="1" dirty="0" smtClean="0">
                <a:solidFill>
                  <a:srgbClr val="002060"/>
                </a:solidFill>
                <a:hlinkClick r:id="rId4"/>
              </a:rPr>
              <a:t>Maastricht</a:t>
            </a:r>
            <a:endParaRPr lang="it-IT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800" b="1" dirty="0" smtClean="0">
                <a:solidFill>
                  <a:srgbClr val="002060"/>
                </a:solidFill>
              </a:rPr>
              <a:t/>
            </a:r>
            <a:br>
              <a:rPr lang="it-IT" sz="2800" b="1" dirty="0" smtClean="0">
                <a:solidFill>
                  <a:srgbClr val="002060"/>
                </a:solidFill>
              </a:rPr>
            </a:br>
            <a:r>
              <a:rPr lang="it-IT" sz="2800" b="1" dirty="0" smtClean="0">
                <a:solidFill>
                  <a:srgbClr val="002060"/>
                </a:solidFill>
                <a:hlinkClick r:id="rId5"/>
              </a:rPr>
              <a:t>L’ Educazione alla Cittadinanza in Europa</a:t>
            </a:r>
            <a:endParaRPr lang="it-IT" sz="2800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454" y="3837955"/>
            <a:ext cx="1224136" cy="81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764" y="4975769"/>
            <a:ext cx="1348500" cy="90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816" y="2479354"/>
            <a:ext cx="1493412" cy="99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9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68952" cy="562074"/>
          </a:xfrm>
        </p:spPr>
        <p:txBody>
          <a:bodyPr>
            <a:normAutofit fontScale="90000"/>
          </a:bodyPr>
          <a:lstStyle/>
          <a:p>
            <a:r>
              <a:rPr lang="it-IT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ISTRUZIONE E DIMENSIONE EUROPEA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616624"/>
          </a:xfrm>
          <a:ln>
            <a:solidFill>
              <a:schemeClr val="tx2">
                <a:lumMod val="60000"/>
                <a:lumOff val="40000"/>
              </a:schemeClr>
            </a:solidFill>
            <a:prstDash val="dashDot"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000" b="1" dirty="0" smtClean="0">
                <a:solidFill>
                  <a:srgbClr val="FF0066"/>
                </a:solidFill>
              </a:rPr>
              <a:t>L’Europa dell’Istruzione. </a:t>
            </a:r>
          </a:p>
          <a:p>
            <a:pPr marL="0" indent="0">
              <a:buNone/>
            </a:pPr>
            <a:r>
              <a:rPr lang="it-IT" sz="2000" b="1" dirty="0" smtClean="0">
                <a:solidFill>
                  <a:srgbClr val="FF0066"/>
                </a:solidFill>
              </a:rPr>
              <a:t>Sviluppo e promozione della dimensione europea dell’educazione</a:t>
            </a:r>
          </a:p>
          <a:p>
            <a:pPr marL="0" indent="0" algn="ctr">
              <a:buNone/>
            </a:pPr>
            <a:r>
              <a:rPr lang="it-IT" sz="1800" dirty="0" smtClean="0">
                <a:sym typeface="Wingdings"/>
              </a:rPr>
              <a:t></a:t>
            </a:r>
          </a:p>
          <a:p>
            <a:pPr marL="0" indent="0" algn="just">
              <a:buNone/>
            </a:pPr>
            <a:r>
              <a:rPr lang="it-IT" sz="1800" dirty="0" smtClean="0">
                <a:solidFill>
                  <a:srgbClr val="002060"/>
                </a:solidFill>
                <a:sym typeface="Wingdings"/>
              </a:rPr>
              <a:t>«</a:t>
            </a:r>
            <a:r>
              <a:rPr lang="it-IT" sz="1800" i="1" dirty="0" smtClean="0">
                <a:solidFill>
                  <a:srgbClr val="002060"/>
                </a:solidFill>
              </a:rPr>
              <a:t>necessità </a:t>
            </a:r>
            <a:r>
              <a:rPr lang="it-IT" sz="1800" i="1" dirty="0">
                <a:solidFill>
                  <a:srgbClr val="002060"/>
                </a:solidFill>
              </a:rPr>
              <a:t>di garantire, nel rispetto delle diverse esperienze locali e dell’autonomia scolastica, </a:t>
            </a:r>
            <a:r>
              <a:rPr lang="it-IT" sz="1800" i="1" dirty="0" smtClean="0">
                <a:solidFill>
                  <a:srgbClr val="002060"/>
                </a:solidFill>
              </a:rPr>
              <a:t>una</a:t>
            </a:r>
            <a:r>
              <a:rPr lang="it-IT" sz="1800" i="1" dirty="0">
                <a:solidFill>
                  <a:srgbClr val="002060"/>
                </a:solidFill>
              </a:rPr>
              <a:t> </a:t>
            </a:r>
            <a:r>
              <a:rPr lang="it-IT" sz="1800" i="1" dirty="0" smtClean="0">
                <a:solidFill>
                  <a:srgbClr val="002060"/>
                </a:solidFill>
              </a:rPr>
              <a:t>efficace </a:t>
            </a:r>
            <a:r>
              <a:rPr lang="it-IT" sz="1800" i="1" dirty="0">
                <a:solidFill>
                  <a:srgbClr val="002060"/>
                </a:solidFill>
              </a:rPr>
              <a:t>ed efficiente implementazione sul territorio delle opportunità offerte dalla cooperazione transnazionale</a:t>
            </a:r>
            <a:r>
              <a:rPr lang="it-IT" sz="1800" dirty="0" smtClean="0">
                <a:solidFill>
                  <a:srgbClr val="002060"/>
                </a:solidFill>
              </a:rPr>
              <a:t>.»</a:t>
            </a:r>
            <a:endParaRPr lang="it-IT" sz="1800" dirty="0" smtClean="0"/>
          </a:p>
          <a:p>
            <a:pPr marL="0" indent="0" algn="ctr">
              <a:buNone/>
            </a:pPr>
            <a:r>
              <a:rPr lang="it-IT" sz="2000" b="1" dirty="0">
                <a:solidFill>
                  <a:srgbClr val="002060"/>
                </a:solidFill>
              </a:rPr>
              <a:t>Opportunità </a:t>
            </a:r>
            <a:r>
              <a:rPr lang="it-IT" sz="2000" b="1" dirty="0" smtClean="0">
                <a:solidFill>
                  <a:srgbClr val="002060"/>
                </a:solidFill>
              </a:rPr>
              <a:t>: graduale costruzione di  un </a:t>
            </a:r>
            <a:r>
              <a:rPr lang="it-IT" sz="2000" b="1" dirty="0">
                <a:solidFill>
                  <a:srgbClr val="002060"/>
                </a:solidFill>
              </a:rPr>
              <a:t>cittadino europeo </a:t>
            </a:r>
            <a:endParaRPr lang="it-IT" sz="2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2000" b="1" dirty="0" smtClean="0">
                <a:solidFill>
                  <a:srgbClr val="002060"/>
                </a:solidFill>
              </a:rPr>
              <a:t>consapevole</a:t>
            </a:r>
            <a:r>
              <a:rPr lang="it-IT" sz="2000" b="1" dirty="0">
                <a:solidFill>
                  <a:srgbClr val="002060"/>
                </a:solidFill>
              </a:rPr>
              <a:t>, responsabile, democratico. </a:t>
            </a:r>
            <a:endParaRPr lang="it-IT" sz="2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1800" b="1" dirty="0" smtClean="0">
                <a:sym typeface="Wingdings"/>
              </a:rPr>
              <a:t></a:t>
            </a:r>
            <a:endParaRPr lang="it-IT" sz="1800" b="1" dirty="0" smtClean="0"/>
          </a:p>
          <a:p>
            <a:pPr marL="0" lvl="0" indent="0">
              <a:buNone/>
            </a:pPr>
            <a:r>
              <a:rPr lang="it-IT" sz="1800" b="1" dirty="0">
                <a:solidFill>
                  <a:srgbClr val="FF0066"/>
                </a:solidFill>
              </a:rPr>
              <a:t>Progetti europei </a:t>
            </a:r>
            <a:endParaRPr lang="it-IT" sz="1800" b="1" dirty="0" smtClean="0">
              <a:solidFill>
                <a:srgbClr val="FF0066"/>
              </a:solidFill>
            </a:endParaRPr>
          </a:p>
          <a:p>
            <a:pPr marL="0" lvl="0" indent="0">
              <a:buNone/>
            </a:pPr>
            <a:r>
              <a:rPr lang="it-IT" sz="1800" dirty="0" smtClean="0"/>
              <a:t> </a:t>
            </a:r>
            <a:r>
              <a:rPr lang="it-IT" sz="1800" dirty="0" smtClean="0">
                <a:sym typeface="Wingdings"/>
              </a:rPr>
              <a:t> </a:t>
            </a:r>
            <a:r>
              <a:rPr lang="it-IT" sz="1800" dirty="0" smtClean="0">
                <a:solidFill>
                  <a:srgbClr val="002060"/>
                </a:solidFill>
              </a:rPr>
              <a:t>confronto </a:t>
            </a:r>
            <a:r>
              <a:rPr lang="it-IT" sz="1800" dirty="0">
                <a:solidFill>
                  <a:srgbClr val="002060"/>
                </a:solidFill>
              </a:rPr>
              <a:t>diretto di esperienze, di vita, di </a:t>
            </a:r>
            <a:r>
              <a:rPr lang="it-IT" sz="1800" dirty="0" smtClean="0">
                <a:solidFill>
                  <a:srgbClr val="002060"/>
                </a:solidFill>
              </a:rPr>
              <a:t>progetti</a:t>
            </a:r>
          </a:p>
          <a:p>
            <a:pPr marL="0" lvl="0" indent="0">
              <a:buNone/>
            </a:pPr>
            <a:r>
              <a:rPr lang="it-IT" sz="1800" dirty="0">
                <a:solidFill>
                  <a:srgbClr val="002060"/>
                </a:solidFill>
              </a:rPr>
              <a:t> </a:t>
            </a:r>
            <a:r>
              <a:rPr lang="it-IT" sz="1800" dirty="0" smtClean="0">
                <a:solidFill>
                  <a:srgbClr val="002060"/>
                </a:solidFill>
                <a:sym typeface="Wingdings"/>
              </a:rPr>
              <a:t> </a:t>
            </a:r>
            <a:r>
              <a:rPr lang="it-IT" sz="1800" dirty="0" smtClean="0">
                <a:solidFill>
                  <a:srgbClr val="002060"/>
                </a:solidFill>
              </a:rPr>
              <a:t>relazione </a:t>
            </a:r>
            <a:r>
              <a:rPr lang="it-IT" sz="1800" dirty="0">
                <a:solidFill>
                  <a:srgbClr val="002060"/>
                </a:solidFill>
              </a:rPr>
              <a:t>con altri percorsi </a:t>
            </a:r>
            <a:r>
              <a:rPr lang="it-IT" sz="1800" dirty="0" smtClean="0">
                <a:solidFill>
                  <a:srgbClr val="002060"/>
                </a:solidFill>
              </a:rPr>
              <a:t>culturali</a:t>
            </a:r>
            <a:endParaRPr lang="it-IT" sz="1800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it-IT" sz="1800" dirty="0">
                <a:solidFill>
                  <a:srgbClr val="002060"/>
                </a:solidFill>
              </a:rPr>
              <a:t> </a:t>
            </a:r>
            <a:r>
              <a:rPr lang="it-IT" sz="1800" dirty="0">
                <a:solidFill>
                  <a:srgbClr val="002060"/>
                </a:solidFill>
                <a:sym typeface="Wingdings"/>
              </a:rPr>
              <a:t> </a:t>
            </a:r>
            <a:r>
              <a:rPr lang="it-IT" sz="1800" dirty="0" smtClean="0">
                <a:solidFill>
                  <a:srgbClr val="002060"/>
                </a:solidFill>
                <a:sym typeface="Wingdings"/>
              </a:rPr>
              <a:t>s</a:t>
            </a:r>
            <a:r>
              <a:rPr lang="it-IT" sz="1800" dirty="0" smtClean="0">
                <a:solidFill>
                  <a:srgbClr val="002060"/>
                </a:solidFill>
              </a:rPr>
              <a:t>perimentazione  concreta modalità </a:t>
            </a:r>
            <a:r>
              <a:rPr lang="it-IT" sz="1800" dirty="0">
                <a:solidFill>
                  <a:srgbClr val="002060"/>
                </a:solidFill>
              </a:rPr>
              <a:t>di  interazione di matrice interculturale (identità-differenza, cooperazione, decentramento cognitivo e relazionale, superamento di stereotipi e pregiudizi</a:t>
            </a:r>
            <a:r>
              <a:rPr lang="it-IT" sz="1800" dirty="0" smtClean="0">
                <a:solidFill>
                  <a:srgbClr val="002060"/>
                </a:solidFill>
              </a:rPr>
              <a:t>, …)</a:t>
            </a:r>
            <a:endParaRPr lang="it-IT" sz="1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1800" dirty="0">
                <a:solidFill>
                  <a:srgbClr val="FF0066"/>
                </a:solidFill>
              </a:rPr>
              <a:t>La </a:t>
            </a:r>
            <a:r>
              <a:rPr lang="it-IT" sz="1800" b="1" dirty="0">
                <a:solidFill>
                  <a:srgbClr val="FF0066"/>
                </a:solidFill>
              </a:rPr>
              <a:t>comunicazione</a:t>
            </a:r>
            <a:r>
              <a:rPr lang="it-IT" sz="1800" dirty="0">
                <a:solidFill>
                  <a:srgbClr val="FF0066"/>
                </a:solidFill>
              </a:rPr>
              <a:t> e l'</a:t>
            </a:r>
            <a:r>
              <a:rPr lang="it-IT" sz="1800" b="1" dirty="0">
                <a:solidFill>
                  <a:srgbClr val="FF0066"/>
                </a:solidFill>
              </a:rPr>
              <a:t>interazione </a:t>
            </a:r>
            <a:r>
              <a:rPr lang="it-IT" sz="1800" dirty="0">
                <a:solidFill>
                  <a:srgbClr val="FF0066"/>
                </a:solidFill>
              </a:rPr>
              <a:t>fra cittadini </a:t>
            </a:r>
            <a:r>
              <a:rPr lang="it-IT" sz="1800" dirty="0" smtClean="0">
                <a:solidFill>
                  <a:srgbClr val="FF0066"/>
                </a:solidFill>
              </a:rPr>
              <a:t>europei:  </a:t>
            </a:r>
          </a:p>
          <a:p>
            <a:pPr marL="0" indent="0" algn="ctr">
              <a:buNone/>
            </a:pPr>
            <a:r>
              <a:rPr lang="it-IT" sz="1800" dirty="0" smtClean="0">
                <a:solidFill>
                  <a:srgbClr val="FF0066"/>
                </a:solidFill>
              </a:rPr>
              <a:t>conoscenza </a:t>
            </a:r>
            <a:r>
              <a:rPr lang="it-IT" sz="1800" dirty="0">
                <a:solidFill>
                  <a:srgbClr val="FF0066"/>
                </a:solidFill>
              </a:rPr>
              <a:t>delle </a:t>
            </a:r>
            <a:r>
              <a:rPr lang="it-IT" sz="1800" b="1" dirty="0">
                <a:solidFill>
                  <a:srgbClr val="FF0066"/>
                </a:solidFill>
              </a:rPr>
              <a:t>lingue </a:t>
            </a:r>
            <a:r>
              <a:rPr lang="it-IT" sz="1800" b="1" dirty="0" smtClean="0">
                <a:solidFill>
                  <a:srgbClr val="FF0066"/>
                </a:solidFill>
              </a:rPr>
              <a:t>comunitarie </a:t>
            </a:r>
            <a:r>
              <a:rPr lang="it-IT" sz="1800" dirty="0" smtClean="0">
                <a:solidFill>
                  <a:srgbClr val="FF0066"/>
                </a:solidFill>
              </a:rPr>
              <a:t>e </a:t>
            </a:r>
            <a:r>
              <a:rPr lang="it-IT" sz="1800" b="1" dirty="0" smtClean="0">
                <a:solidFill>
                  <a:srgbClr val="FF0066"/>
                </a:solidFill>
              </a:rPr>
              <a:t>linguaggi digitali</a:t>
            </a:r>
            <a:endParaRPr lang="it-IT" sz="1800" b="1" dirty="0">
              <a:solidFill>
                <a:srgbClr val="FF0066"/>
              </a:solidFill>
            </a:endParaRPr>
          </a:p>
          <a:p>
            <a:pPr lvl="0" algn="ctr"/>
            <a:endParaRPr lang="it-IT" sz="1800" dirty="0" smtClean="0"/>
          </a:p>
          <a:p>
            <a:pPr marL="0" indent="0" algn="just">
              <a:buNone/>
            </a:pPr>
            <a:endParaRPr lang="it-IT" sz="1800" dirty="0" smtClean="0"/>
          </a:p>
          <a:p>
            <a:pPr marL="0" indent="0" algn="just">
              <a:buNone/>
            </a:pPr>
            <a:endParaRPr lang="it-IT" sz="1800" dirty="0"/>
          </a:p>
          <a:p>
            <a:pPr marL="0" indent="0" algn="just">
              <a:buNone/>
            </a:pPr>
            <a:endParaRPr lang="it-IT" sz="1800" dirty="0" smtClean="0"/>
          </a:p>
          <a:p>
            <a:pPr marL="0" indent="0" algn="just">
              <a:buNone/>
            </a:pPr>
            <a:endParaRPr lang="it-IT" sz="1800" dirty="0"/>
          </a:p>
          <a:p>
            <a:pPr marL="0" lvl="0" indent="0">
              <a:buNone/>
            </a:pPr>
            <a:endParaRPr lang="it-IT" sz="1800" dirty="0" smtClean="0"/>
          </a:p>
          <a:p>
            <a:pPr lvl="0"/>
            <a:endParaRPr lang="it-IT" sz="1800" dirty="0"/>
          </a:p>
          <a:p>
            <a:pPr marL="0" lvl="0" indent="0">
              <a:buNone/>
            </a:pPr>
            <a:endParaRPr lang="it-IT" sz="1800" dirty="0" smtClean="0"/>
          </a:p>
          <a:p>
            <a:pPr marL="0" lvl="0" indent="0">
              <a:buNone/>
            </a:pPr>
            <a:r>
              <a:rPr lang="it-IT" sz="1800" dirty="0"/>
              <a:t> </a:t>
            </a:r>
            <a:endParaRPr lang="it-IT" sz="1800" dirty="0" smtClean="0"/>
          </a:p>
          <a:p>
            <a:pPr marL="0" indent="0" algn="just">
              <a:buNone/>
            </a:pPr>
            <a:endParaRPr lang="it-IT" sz="1800" dirty="0" smtClean="0"/>
          </a:p>
          <a:p>
            <a:pPr marL="0" indent="0" algn="just">
              <a:buNone/>
            </a:pPr>
            <a:endParaRPr lang="it-IT" sz="1800" dirty="0"/>
          </a:p>
          <a:p>
            <a:pPr marL="0" indent="0" algn="just">
              <a:buNone/>
            </a:pPr>
            <a:endParaRPr lang="it-IT" sz="1800" dirty="0"/>
          </a:p>
          <a:p>
            <a:pPr marL="0" indent="0">
              <a:buNone/>
            </a:pPr>
            <a:endParaRPr lang="it-IT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582" y="3645024"/>
            <a:ext cx="229814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15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  <a:ln>
            <a:solidFill>
              <a:schemeClr val="tx2">
                <a:lumMod val="60000"/>
                <a:lumOff val="40000"/>
              </a:schemeClr>
            </a:solidFill>
            <a:prstDash val="dashDot"/>
          </a:ln>
        </p:spPr>
        <p:txBody>
          <a:bodyPr>
            <a:noAutofit/>
          </a:bodyPr>
          <a:lstStyle/>
          <a:p>
            <a:pPr algn="l"/>
            <a:r>
              <a:rPr lang="it-IT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SISTEMA ITALIANO  E RAPPORTI CON L’EUROPA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472608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it-IT" sz="2400" b="1" dirty="0" smtClean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lang="it-IT" sz="2400" b="1" dirty="0" smtClean="0">
                <a:solidFill>
                  <a:srgbClr val="FF0066"/>
                </a:solidFill>
              </a:rPr>
              <a:t>STATI MEMBRI</a:t>
            </a:r>
            <a:r>
              <a:rPr lang="it-IT" sz="2400" dirty="0" smtClean="0">
                <a:solidFill>
                  <a:srgbClr val="002060"/>
                </a:solidFill>
              </a:rPr>
              <a:t>: sovranità nel campo dell’istruzione e formazione professionale</a:t>
            </a:r>
          </a:p>
          <a:p>
            <a:pPr marL="0" indent="0">
              <a:buNone/>
            </a:pPr>
            <a:endParaRPr lang="it-IT" sz="2400" b="1" dirty="0" smtClean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lang="it-IT" sz="2400" b="1" dirty="0" smtClean="0">
                <a:solidFill>
                  <a:srgbClr val="FF0066"/>
                </a:solidFill>
              </a:rPr>
              <a:t>UNIONE EUROPEA</a:t>
            </a:r>
            <a:r>
              <a:rPr lang="it-IT" sz="2400" dirty="0">
                <a:solidFill>
                  <a:srgbClr val="002060"/>
                </a:solidFill>
              </a:rPr>
              <a:t>:</a:t>
            </a:r>
            <a:r>
              <a:rPr lang="it-IT" sz="2400" b="1" dirty="0">
                <a:solidFill>
                  <a:srgbClr val="002060"/>
                </a:solidFill>
              </a:rPr>
              <a:t> Roma, 25 marzo 1957. </a:t>
            </a:r>
            <a:endParaRPr lang="it-IT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400" b="1" dirty="0" smtClean="0">
                <a:solidFill>
                  <a:srgbClr val="002060"/>
                </a:solidFill>
              </a:rPr>
              <a:t>Trattato </a:t>
            </a:r>
            <a:r>
              <a:rPr lang="it-IT" sz="2400" b="1" dirty="0">
                <a:solidFill>
                  <a:srgbClr val="002060"/>
                </a:solidFill>
              </a:rPr>
              <a:t>che istituisce la Comunità economica </a:t>
            </a:r>
            <a:r>
              <a:rPr lang="it-IT" sz="2400" b="1" dirty="0" smtClean="0">
                <a:solidFill>
                  <a:srgbClr val="002060"/>
                </a:solidFill>
              </a:rPr>
              <a:t>europea</a:t>
            </a:r>
          </a:p>
          <a:p>
            <a:pPr marL="0" indent="0">
              <a:buNone/>
            </a:pPr>
            <a:endParaRPr lang="it-IT" sz="2400" dirty="0" smtClean="0">
              <a:solidFill>
                <a:srgbClr val="002060"/>
              </a:solidFill>
            </a:endParaRPr>
          </a:p>
          <a:p>
            <a:pPr marL="266700" indent="-266700">
              <a:buNone/>
            </a:pPr>
            <a:r>
              <a:rPr lang="it-IT" sz="2400" b="1" dirty="0" smtClean="0">
                <a:solidFill>
                  <a:srgbClr val="002060"/>
                </a:solidFill>
                <a:sym typeface="Wingdings"/>
              </a:rPr>
              <a:t></a:t>
            </a:r>
            <a:r>
              <a:rPr lang="it-IT" sz="2400" b="1" dirty="0" smtClean="0">
                <a:solidFill>
                  <a:srgbClr val="002060"/>
                </a:solidFill>
              </a:rPr>
              <a:t> Art. 3  </a:t>
            </a:r>
            <a:r>
              <a:rPr lang="it-IT" sz="2400" dirty="0" smtClean="0">
                <a:solidFill>
                  <a:srgbClr val="002060"/>
                </a:solidFill>
              </a:rPr>
              <a:t>«</a:t>
            </a:r>
            <a:r>
              <a:rPr lang="it-IT" sz="1900" i="1" dirty="0" smtClean="0">
                <a:solidFill>
                  <a:srgbClr val="002060"/>
                </a:solidFill>
              </a:rPr>
              <a:t>un contributo ad un'istruzione e ad una formazione di qualità e al pieno sviluppo delle  culture degli Stati membri</a:t>
            </a:r>
            <a:r>
              <a:rPr lang="it-IT" sz="2400" dirty="0" smtClean="0">
                <a:solidFill>
                  <a:srgbClr val="002060"/>
                </a:solidFill>
              </a:rPr>
              <a:t>»</a:t>
            </a:r>
            <a:endParaRPr lang="it-IT" sz="2400" b="1" dirty="0" smtClean="0">
              <a:solidFill>
                <a:srgbClr val="002060"/>
              </a:solidFill>
              <a:sym typeface="Wingdings"/>
            </a:endParaRPr>
          </a:p>
          <a:p>
            <a:pPr marL="266700" indent="-266700">
              <a:buNone/>
            </a:pPr>
            <a:r>
              <a:rPr lang="it-IT" sz="2400" b="1" dirty="0" smtClean="0">
                <a:solidFill>
                  <a:srgbClr val="002060"/>
                </a:solidFill>
                <a:sym typeface="Wingdings"/>
              </a:rPr>
              <a:t></a:t>
            </a:r>
            <a:r>
              <a:rPr lang="it-IT" sz="2400" b="1" dirty="0" smtClean="0">
                <a:solidFill>
                  <a:srgbClr val="002060"/>
                </a:solidFill>
              </a:rPr>
              <a:t>Art</a:t>
            </a:r>
            <a:r>
              <a:rPr lang="it-IT" sz="2400" b="1" dirty="0">
                <a:solidFill>
                  <a:srgbClr val="002060"/>
                </a:solidFill>
              </a:rPr>
              <a:t>. </a:t>
            </a:r>
            <a:r>
              <a:rPr lang="it-IT" sz="2400" b="1" dirty="0" smtClean="0">
                <a:solidFill>
                  <a:srgbClr val="002060"/>
                </a:solidFill>
              </a:rPr>
              <a:t>128 </a:t>
            </a:r>
            <a:r>
              <a:rPr lang="it-IT" sz="1900" i="1" dirty="0" smtClean="0">
                <a:solidFill>
                  <a:srgbClr val="002060"/>
                </a:solidFill>
              </a:rPr>
              <a:t>«</a:t>
            </a:r>
            <a:r>
              <a:rPr lang="it-IT" sz="1900" i="1" dirty="0">
                <a:solidFill>
                  <a:srgbClr val="002060"/>
                </a:solidFill>
              </a:rPr>
              <a:t>Su proposta della Commissione e previa consultazione del Comitato economico </a:t>
            </a:r>
            <a:r>
              <a:rPr lang="it-IT" sz="1900" i="1" dirty="0" smtClean="0">
                <a:solidFill>
                  <a:srgbClr val="002060"/>
                </a:solidFill>
              </a:rPr>
              <a:t>e sociale</a:t>
            </a:r>
            <a:r>
              <a:rPr lang="it-IT" sz="1900" i="1" dirty="0">
                <a:solidFill>
                  <a:srgbClr val="002060"/>
                </a:solidFill>
              </a:rPr>
              <a:t>, il Consiglio fissa i principi generali per l’attuazione di una politica </a:t>
            </a:r>
            <a:r>
              <a:rPr lang="it-IT" sz="1900" i="1" dirty="0" smtClean="0">
                <a:solidFill>
                  <a:srgbClr val="002060"/>
                </a:solidFill>
              </a:rPr>
              <a:t>comune di </a:t>
            </a:r>
            <a:r>
              <a:rPr lang="it-IT" sz="1900" i="1" dirty="0">
                <a:solidFill>
                  <a:srgbClr val="002060"/>
                </a:solidFill>
              </a:rPr>
              <a:t>formazione professionale che possa contribuire allo sviluppo armonioso sia delle economie nazionali sia del mercato comune</a:t>
            </a:r>
            <a:r>
              <a:rPr lang="it-IT" sz="1900" i="1" dirty="0" smtClean="0">
                <a:solidFill>
                  <a:srgbClr val="002060"/>
                </a:solidFill>
              </a:rPr>
              <a:t>.»</a:t>
            </a:r>
            <a:br>
              <a:rPr lang="it-IT" sz="1900" i="1" dirty="0" smtClean="0">
                <a:solidFill>
                  <a:srgbClr val="002060"/>
                </a:solidFill>
              </a:rPr>
            </a:br>
            <a:endParaRPr lang="it-IT" sz="24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it-IT" sz="2200" b="1" dirty="0" smtClean="0">
                <a:solidFill>
                  <a:srgbClr val="002060"/>
                </a:solidFill>
              </a:rPr>
              <a:t>1986-1992</a:t>
            </a:r>
            <a:r>
              <a:rPr lang="it-IT" sz="2200" b="1" dirty="0">
                <a:solidFill>
                  <a:srgbClr val="002060"/>
                </a:solidFill>
              </a:rPr>
              <a:t>: </a:t>
            </a:r>
            <a:r>
              <a:rPr lang="it-IT" sz="2200" b="1" dirty="0" smtClean="0">
                <a:solidFill>
                  <a:srgbClr val="FF0066"/>
                </a:solidFill>
              </a:rPr>
              <a:t>istruzione e formazione professionale </a:t>
            </a:r>
            <a:r>
              <a:rPr lang="it-IT" sz="2200" b="1" dirty="0" smtClean="0">
                <a:solidFill>
                  <a:srgbClr val="002060"/>
                </a:solidFill>
              </a:rPr>
              <a:t>aree di interesse specifico </a:t>
            </a:r>
            <a:r>
              <a:rPr lang="it-IT" sz="2200" dirty="0" smtClean="0">
                <a:solidFill>
                  <a:srgbClr val="002060"/>
                </a:solidFill>
              </a:rPr>
              <a:t>delle </a:t>
            </a:r>
            <a:r>
              <a:rPr lang="it-IT" sz="2200" b="1" dirty="0" smtClean="0">
                <a:solidFill>
                  <a:srgbClr val="002060"/>
                </a:solidFill>
              </a:rPr>
              <a:t>politiche  </a:t>
            </a:r>
            <a:r>
              <a:rPr lang="it-IT" sz="2200" dirty="0" smtClean="0">
                <a:solidFill>
                  <a:srgbClr val="002060"/>
                </a:solidFill>
              </a:rPr>
              <a:t>e dei </a:t>
            </a:r>
            <a:r>
              <a:rPr lang="it-IT" sz="2200" b="1" dirty="0" smtClean="0">
                <a:solidFill>
                  <a:srgbClr val="002060"/>
                </a:solidFill>
              </a:rPr>
              <a:t>programmi dell’Ue per la </a:t>
            </a:r>
            <a:r>
              <a:rPr lang="it-IT" sz="2200" dirty="0" smtClean="0">
                <a:solidFill>
                  <a:srgbClr val="002060"/>
                </a:solidFill>
              </a:rPr>
              <a:t>realizzazione di uno </a:t>
            </a:r>
            <a:r>
              <a:rPr lang="it-IT" sz="2200" b="1" dirty="0" smtClean="0">
                <a:solidFill>
                  <a:srgbClr val="FF0066"/>
                </a:solidFill>
              </a:rPr>
              <a:t>mercato unico</a:t>
            </a:r>
          </a:p>
          <a:p>
            <a:pPr marL="0" indent="0" algn="just">
              <a:buNone/>
            </a:pPr>
            <a:r>
              <a:rPr lang="it-IT" sz="2200" b="1" dirty="0" smtClean="0">
                <a:solidFill>
                  <a:srgbClr val="FF0066"/>
                </a:solidFill>
              </a:rPr>
              <a:t>Riluttanza degli Stati Membri </a:t>
            </a:r>
            <a:r>
              <a:rPr lang="it-IT" sz="2200" dirty="0" smtClean="0">
                <a:solidFill>
                  <a:srgbClr val="002060"/>
                </a:solidFill>
              </a:rPr>
              <a:t>per una politica  comune che poteva </a:t>
            </a:r>
            <a:r>
              <a:rPr lang="it-IT" sz="2200" b="1" dirty="0" smtClean="0">
                <a:solidFill>
                  <a:srgbClr val="002060"/>
                </a:solidFill>
              </a:rPr>
              <a:t>invadere </a:t>
            </a:r>
            <a:r>
              <a:rPr lang="it-IT" sz="2200" dirty="0" smtClean="0">
                <a:solidFill>
                  <a:srgbClr val="002060"/>
                </a:solidFill>
              </a:rPr>
              <a:t> il campo delle </a:t>
            </a:r>
            <a:r>
              <a:rPr lang="it-IT" sz="2200" b="1" dirty="0" smtClean="0">
                <a:solidFill>
                  <a:srgbClr val="002060"/>
                </a:solidFill>
              </a:rPr>
              <a:t>politiche autonome nazionali in materia di istruzione</a:t>
            </a:r>
            <a:r>
              <a:rPr lang="it-IT" sz="2200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endParaRPr lang="it-IT" sz="22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it-IT" sz="22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it-IT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891" y="2158602"/>
            <a:ext cx="10096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9671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20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20080"/>
          </a:xfrm>
          <a:ln>
            <a:solidFill>
              <a:schemeClr val="tx2">
                <a:lumMod val="60000"/>
                <a:lumOff val="40000"/>
              </a:schemeClr>
            </a:solidFill>
            <a:prstDash val="dashDot"/>
          </a:ln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VERSO MAASTRICHT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  <a:ln>
            <a:solidFill>
              <a:schemeClr val="tx2">
                <a:lumMod val="60000"/>
                <a:lumOff val="40000"/>
              </a:schemeClr>
            </a:solidFill>
            <a:prstDash val="dashDot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000" b="1" dirty="0" smtClean="0">
                <a:solidFill>
                  <a:srgbClr val="002060"/>
                </a:solidFill>
              </a:rPr>
              <a:t>Necessità : </a:t>
            </a:r>
          </a:p>
          <a:p>
            <a:pPr marL="0" indent="0">
              <a:buNone/>
            </a:pPr>
            <a:r>
              <a:rPr lang="it-IT" sz="2200" dirty="0" smtClean="0">
                <a:solidFill>
                  <a:srgbClr val="002060"/>
                </a:solidFill>
              </a:rPr>
              <a:t>implementare politiche in  </a:t>
            </a:r>
            <a:r>
              <a:rPr lang="it-IT" sz="2200" b="1" dirty="0" smtClean="0">
                <a:solidFill>
                  <a:srgbClr val="002060"/>
                </a:solidFill>
              </a:rPr>
              <a:t>Dimensione Europea </a:t>
            </a:r>
          </a:p>
          <a:p>
            <a:pPr marL="0" indent="0">
              <a:buNone/>
            </a:pPr>
            <a:r>
              <a:rPr lang="it-IT" sz="2200" dirty="0" smtClean="0">
                <a:solidFill>
                  <a:srgbClr val="002060"/>
                </a:solidFill>
              </a:rPr>
              <a:t>su  base nazionale ed  europea. </a:t>
            </a:r>
          </a:p>
          <a:p>
            <a:pPr marL="0" indent="0" algn="just">
              <a:buNone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GB" sz="2000" b="1" dirty="0" smtClean="0">
                <a:solidFill>
                  <a:srgbClr val="002060"/>
                </a:solidFill>
              </a:rPr>
              <a:t>MODALITA’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800" b="1" dirty="0" err="1" smtClean="0">
                <a:solidFill>
                  <a:srgbClr val="002060"/>
                </a:solidFill>
              </a:rPr>
              <a:t>Visite</a:t>
            </a:r>
            <a:r>
              <a:rPr lang="en-GB" sz="1800" b="1" dirty="0" smtClean="0">
                <a:solidFill>
                  <a:srgbClr val="002060"/>
                </a:solidFill>
              </a:rPr>
              <a:t> Studio </a:t>
            </a:r>
            <a:r>
              <a:rPr lang="en-GB" sz="1800" b="1" dirty="0" err="1" smtClean="0">
                <a:solidFill>
                  <a:srgbClr val="002060"/>
                </a:solidFill>
              </a:rPr>
              <a:t>Arion</a:t>
            </a:r>
            <a:r>
              <a:rPr lang="en-GB" sz="1800" dirty="0" smtClean="0">
                <a:solidFill>
                  <a:srgbClr val="002060"/>
                </a:solidFill>
              </a:rPr>
              <a:t>. </a:t>
            </a:r>
            <a:r>
              <a:rPr lang="en-GB" sz="1800" dirty="0" err="1" smtClean="0">
                <a:solidFill>
                  <a:srgbClr val="002060"/>
                </a:solidFill>
              </a:rPr>
              <a:t>Scambi</a:t>
            </a:r>
            <a:r>
              <a:rPr lang="en-GB" sz="1800" dirty="0" smtClean="0">
                <a:solidFill>
                  <a:srgbClr val="002060"/>
                </a:solidFill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</a:rPr>
              <a:t>professionali</a:t>
            </a:r>
            <a:r>
              <a:rPr lang="en-GB" sz="1800" dirty="0" smtClean="0">
                <a:solidFill>
                  <a:srgbClr val="002060"/>
                </a:solidFill>
              </a:rPr>
              <a:t> e </a:t>
            </a:r>
            <a:r>
              <a:rPr lang="en-GB" sz="1800" dirty="0" err="1" smtClean="0">
                <a:solidFill>
                  <a:srgbClr val="002060"/>
                </a:solidFill>
              </a:rPr>
              <a:t>mobilità</a:t>
            </a:r>
            <a:r>
              <a:rPr lang="en-GB" sz="1800" dirty="0" smtClean="0">
                <a:solidFill>
                  <a:srgbClr val="002060"/>
                </a:solidFill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</a:rPr>
              <a:t>dei</a:t>
            </a:r>
            <a:r>
              <a:rPr lang="en-GB" sz="1800" dirty="0" smtClean="0">
                <a:solidFill>
                  <a:srgbClr val="002060"/>
                </a:solidFill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</a:rPr>
              <a:t>formatori</a:t>
            </a:r>
            <a:endParaRPr lang="en-GB" sz="1800" dirty="0" smtClean="0">
              <a:solidFill>
                <a:srgbClr val="002060"/>
              </a:solidFill>
            </a:endParaRP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800" b="1" dirty="0" err="1" smtClean="0">
                <a:solidFill>
                  <a:srgbClr val="002060"/>
                </a:solidFill>
              </a:rPr>
              <a:t>Scambi</a:t>
            </a:r>
            <a:r>
              <a:rPr lang="en-GB" sz="1800" b="1" dirty="0" smtClean="0">
                <a:solidFill>
                  <a:srgbClr val="002060"/>
                </a:solidFill>
              </a:rPr>
              <a:t> ERASMUS</a:t>
            </a:r>
            <a:r>
              <a:rPr lang="en-GB" sz="1800" dirty="0" smtClean="0">
                <a:solidFill>
                  <a:srgbClr val="002060"/>
                </a:solidFill>
              </a:rPr>
              <a:t>. </a:t>
            </a:r>
            <a:r>
              <a:rPr lang="en-GB" sz="1800" dirty="0" err="1" smtClean="0">
                <a:solidFill>
                  <a:srgbClr val="002060"/>
                </a:solidFill>
              </a:rPr>
              <a:t>Confronto</a:t>
            </a:r>
            <a:r>
              <a:rPr lang="en-GB" sz="1800" dirty="0" smtClean="0">
                <a:solidFill>
                  <a:srgbClr val="002060"/>
                </a:solidFill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</a:rPr>
              <a:t>sistemi</a:t>
            </a:r>
            <a:r>
              <a:rPr lang="en-GB" sz="1800" dirty="0" smtClean="0">
                <a:solidFill>
                  <a:srgbClr val="002060"/>
                </a:solidFill>
              </a:rPr>
              <a:t> e </a:t>
            </a:r>
            <a:r>
              <a:rPr lang="en-GB" sz="1800" dirty="0" err="1" smtClean="0">
                <a:solidFill>
                  <a:srgbClr val="002060"/>
                </a:solidFill>
              </a:rPr>
              <a:t>mobilità</a:t>
            </a:r>
            <a:endParaRPr lang="en-GB" sz="1800" dirty="0" smtClean="0">
              <a:solidFill>
                <a:srgbClr val="002060"/>
              </a:solidFill>
            </a:endParaRP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rgbClr val="002060"/>
                </a:solidFill>
              </a:rPr>
              <a:t>LINGUA</a:t>
            </a:r>
            <a:r>
              <a:rPr lang="en-GB" sz="1800" dirty="0" smtClean="0">
                <a:solidFill>
                  <a:srgbClr val="002060"/>
                </a:solidFill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</a:rPr>
              <a:t>Programma</a:t>
            </a:r>
            <a:r>
              <a:rPr lang="en-GB" sz="1800" dirty="0" smtClean="0">
                <a:solidFill>
                  <a:srgbClr val="002060"/>
                </a:solidFill>
              </a:rPr>
              <a:t> a </a:t>
            </a:r>
            <a:r>
              <a:rPr lang="en-GB" sz="1800" dirty="0" err="1" smtClean="0">
                <a:solidFill>
                  <a:srgbClr val="002060"/>
                </a:solidFill>
              </a:rPr>
              <a:t>supporto</a:t>
            </a:r>
            <a:r>
              <a:rPr lang="en-GB" sz="1800" dirty="0" smtClean="0">
                <a:solidFill>
                  <a:srgbClr val="002060"/>
                </a:solidFill>
              </a:rPr>
              <a:t> e </a:t>
            </a:r>
            <a:r>
              <a:rPr lang="en-GB" sz="1800" dirty="0" err="1" smtClean="0">
                <a:solidFill>
                  <a:srgbClr val="002060"/>
                </a:solidFill>
              </a:rPr>
              <a:t>sostegno</a:t>
            </a:r>
            <a:r>
              <a:rPr lang="en-GB" sz="1800" dirty="0" smtClean="0">
                <a:solidFill>
                  <a:srgbClr val="002060"/>
                </a:solidFill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</a:rPr>
              <a:t>dell’apprendimento</a:t>
            </a:r>
            <a:r>
              <a:rPr lang="en-GB" sz="1800" dirty="0" smtClean="0">
                <a:solidFill>
                  <a:srgbClr val="002060"/>
                </a:solidFill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</a:rPr>
              <a:t>linguistico</a:t>
            </a:r>
            <a:endParaRPr lang="en-GB" sz="1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n-GB" sz="1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GB" sz="2600" b="1" dirty="0" err="1" smtClean="0">
                <a:solidFill>
                  <a:srgbClr val="002060"/>
                </a:solidFill>
              </a:rPr>
              <a:t>Stati</a:t>
            </a:r>
            <a:r>
              <a:rPr lang="en-GB" sz="2600" b="1" dirty="0" smtClean="0">
                <a:solidFill>
                  <a:srgbClr val="002060"/>
                </a:solidFill>
              </a:rPr>
              <a:t> </a:t>
            </a:r>
            <a:r>
              <a:rPr lang="en-GB" sz="2600" b="1" dirty="0" err="1" smtClean="0">
                <a:solidFill>
                  <a:srgbClr val="002060"/>
                </a:solidFill>
              </a:rPr>
              <a:t>Membri</a:t>
            </a:r>
            <a:r>
              <a:rPr lang="en-GB" sz="2600" b="1" dirty="0">
                <a:solidFill>
                  <a:srgbClr val="002060"/>
                </a:solidFill>
              </a:rPr>
              <a:t> </a:t>
            </a:r>
            <a:r>
              <a:rPr lang="en-GB" sz="2600" b="1" dirty="0" smtClean="0">
                <a:solidFill>
                  <a:srgbClr val="002060"/>
                </a:solidFill>
              </a:rPr>
              <a:t>= </a:t>
            </a:r>
            <a:r>
              <a:rPr lang="en-GB" sz="2600" b="1" dirty="0" err="1" smtClean="0">
                <a:solidFill>
                  <a:srgbClr val="002060"/>
                </a:solidFill>
              </a:rPr>
              <a:t>accordi</a:t>
            </a:r>
            <a:r>
              <a:rPr lang="en-GB" sz="2600" b="1" dirty="0" smtClean="0">
                <a:solidFill>
                  <a:srgbClr val="002060"/>
                </a:solidFill>
              </a:rPr>
              <a:t> </a:t>
            </a:r>
            <a:r>
              <a:rPr lang="en-GB" sz="2600" b="1" dirty="0" err="1" smtClean="0">
                <a:solidFill>
                  <a:srgbClr val="002060"/>
                </a:solidFill>
              </a:rPr>
              <a:t>consensuali</a:t>
            </a:r>
            <a:r>
              <a:rPr lang="en-GB" sz="2600" b="1" dirty="0" smtClean="0">
                <a:solidFill>
                  <a:srgbClr val="002060"/>
                </a:solidFill>
              </a:rPr>
              <a:t>  per </a:t>
            </a:r>
            <a:r>
              <a:rPr lang="en-GB" sz="2600" b="1" dirty="0" err="1" smtClean="0">
                <a:solidFill>
                  <a:srgbClr val="002060"/>
                </a:solidFill>
              </a:rPr>
              <a:t>un’azione</a:t>
            </a:r>
            <a:r>
              <a:rPr lang="en-GB" sz="2600" b="1" dirty="0" smtClean="0">
                <a:solidFill>
                  <a:srgbClr val="002060"/>
                </a:solidFill>
              </a:rPr>
              <a:t> </a:t>
            </a:r>
            <a:r>
              <a:rPr lang="en-GB" sz="2600" b="1" dirty="0" err="1" smtClean="0">
                <a:solidFill>
                  <a:srgbClr val="002060"/>
                </a:solidFill>
              </a:rPr>
              <a:t>collettiva</a:t>
            </a:r>
            <a:r>
              <a:rPr lang="en-GB" sz="2600" b="1" dirty="0" smtClean="0">
                <a:solidFill>
                  <a:srgbClr val="002060"/>
                </a:solidFill>
              </a:rPr>
              <a:t>.</a:t>
            </a:r>
            <a:endParaRPr lang="en-GB" sz="2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GB" sz="2000" b="1" dirty="0" smtClean="0">
                <a:solidFill>
                  <a:srgbClr val="002060"/>
                </a:solidFill>
              </a:rPr>
              <a:t>7 </a:t>
            </a:r>
            <a:r>
              <a:rPr lang="en-GB" sz="2000" b="1" dirty="0" err="1" smtClean="0">
                <a:solidFill>
                  <a:srgbClr val="002060"/>
                </a:solidFill>
              </a:rPr>
              <a:t>febbraio</a:t>
            </a:r>
            <a:r>
              <a:rPr lang="en-GB" sz="2000" b="1" dirty="0" smtClean="0">
                <a:solidFill>
                  <a:srgbClr val="002060"/>
                </a:solidFill>
              </a:rPr>
              <a:t> 1992 – </a:t>
            </a:r>
            <a:r>
              <a:rPr lang="en-GB" sz="2000" b="1" dirty="0" err="1" smtClean="0">
                <a:solidFill>
                  <a:srgbClr val="002060"/>
                </a:solidFill>
              </a:rPr>
              <a:t>Trattato</a:t>
            </a:r>
            <a:r>
              <a:rPr lang="en-GB" sz="2000" b="1" dirty="0" smtClean="0">
                <a:solidFill>
                  <a:srgbClr val="002060"/>
                </a:solidFill>
              </a:rPr>
              <a:t> di </a:t>
            </a:r>
            <a:r>
              <a:rPr lang="en-GB" sz="2000" b="1" dirty="0" err="1" smtClean="0">
                <a:solidFill>
                  <a:srgbClr val="002060"/>
                </a:solidFill>
              </a:rPr>
              <a:t>Maastrict</a:t>
            </a:r>
            <a:endParaRPr lang="en-GB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GB" sz="2000" b="1" dirty="0" err="1" smtClean="0">
                <a:solidFill>
                  <a:srgbClr val="FF0066"/>
                </a:solidFill>
              </a:rPr>
              <a:t>Definizione</a:t>
            </a:r>
            <a:r>
              <a:rPr lang="en-GB" sz="2000" b="1" dirty="0" smtClean="0">
                <a:solidFill>
                  <a:srgbClr val="FF0066"/>
                </a:solidFill>
              </a:rPr>
              <a:t> </a:t>
            </a:r>
            <a:r>
              <a:rPr lang="en-GB" sz="2000" b="1" dirty="0" err="1" smtClean="0">
                <a:solidFill>
                  <a:srgbClr val="FF0066"/>
                </a:solidFill>
              </a:rPr>
              <a:t>delle</a:t>
            </a:r>
            <a:r>
              <a:rPr lang="en-GB" sz="2000" b="1" dirty="0" smtClean="0">
                <a:solidFill>
                  <a:srgbClr val="FF0066"/>
                </a:solidFill>
              </a:rPr>
              <a:t> </a:t>
            </a:r>
            <a:r>
              <a:rPr lang="en-GB" sz="2000" b="1" dirty="0" err="1" smtClean="0">
                <a:solidFill>
                  <a:srgbClr val="FF0066"/>
                </a:solidFill>
              </a:rPr>
              <a:t>competenze</a:t>
            </a:r>
            <a:r>
              <a:rPr lang="en-GB" sz="2000" b="1" dirty="0" smtClean="0">
                <a:solidFill>
                  <a:srgbClr val="FF0066"/>
                </a:solidFill>
              </a:rPr>
              <a:t> in </a:t>
            </a:r>
            <a:r>
              <a:rPr lang="en-GB" sz="2000" b="1" dirty="0" err="1" smtClean="0">
                <a:solidFill>
                  <a:srgbClr val="FF0066"/>
                </a:solidFill>
              </a:rPr>
              <a:t>materia</a:t>
            </a:r>
            <a:r>
              <a:rPr lang="en-GB" sz="2000" b="1" dirty="0" smtClean="0">
                <a:solidFill>
                  <a:srgbClr val="FF0066"/>
                </a:solidFill>
              </a:rPr>
              <a:t> di </a:t>
            </a:r>
            <a:r>
              <a:rPr lang="en-GB" sz="2000" b="1" dirty="0" err="1" smtClean="0">
                <a:solidFill>
                  <a:srgbClr val="FF0066"/>
                </a:solidFill>
              </a:rPr>
              <a:t>istruzione</a:t>
            </a:r>
            <a:r>
              <a:rPr lang="en-GB" sz="2000" b="1" dirty="0" smtClean="0">
                <a:solidFill>
                  <a:srgbClr val="FF0066"/>
                </a:solidFill>
              </a:rPr>
              <a:t>.</a:t>
            </a:r>
          </a:p>
          <a:p>
            <a:pPr marL="0" indent="0" algn="just">
              <a:buNone/>
            </a:pPr>
            <a:endParaRPr lang="en-GB" sz="2000" b="1" dirty="0" smtClean="0">
              <a:solidFill>
                <a:srgbClr val="FF0066"/>
              </a:solidFill>
              <a:hlinkClick r:id="rId2" action="ppaction://hlinkfile"/>
            </a:endParaRPr>
          </a:p>
          <a:p>
            <a:pPr marL="0" indent="0" algn="just">
              <a:buNone/>
            </a:pPr>
            <a:r>
              <a:rPr lang="en-GB" sz="2000" b="1" dirty="0" smtClean="0">
                <a:solidFill>
                  <a:srgbClr val="FF0066"/>
                </a:solidFill>
                <a:hlinkClick r:id="rId3"/>
              </a:rPr>
              <a:t>Art. 126 e Art. 127</a:t>
            </a:r>
            <a:endParaRPr lang="en-GB" sz="2000" b="1" dirty="0" smtClean="0">
              <a:solidFill>
                <a:srgbClr val="FF0066"/>
              </a:solidFill>
            </a:endParaRPr>
          </a:p>
          <a:p>
            <a:pPr marL="0" indent="0" algn="just">
              <a:buNone/>
            </a:pPr>
            <a:r>
              <a:rPr lang="en-GB" sz="2000" b="1" dirty="0" err="1" smtClean="0">
                <a:solidFill>
                  <a:srgbClr val="002060"/>
                </a:solidFill>
              </a:rPr>
              <a:t>Gli</a:t>
            </a:r>
            <a:r>
              <a:rPr lang="en-GB" sz="2000" b="1" dirty="0" smtClean="0">
                <a:solidFill>
                  <a:srgbClr val="002060"/>
                </a:solidFill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</a:rPr>
              <a:t>stati</a:t>
            </a:r>
            <a:r>
              <a:rPr lang="en-GB" sz="2000" b="1" dirty="0" smtClean="0">
                <a:solidFill>
                  <a:srgbClr val="002060"/>
                </a:solidFill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</a:rPr>
              <a:t>membri</a:t>
            </a:r>
            <a:r>
              <a:rPr lang="en-GB" sz="2000" b="1" dirty="0" smtClean="0">
                <a:solidFill>
                  <a:srgbClr val="002060"/>
                </a:solidFill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</a:rPr>
              <a:t>sono</a:t>
            </a:r>
            <a:r>
              <a:rPr lang="en-GB" sz="2000" b="1" dirty="0" smtClean="0">
                <a:solidFill>
                  <a:srgbClr val="002060"/>
                </a:solidFill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</a:rPr>
              <a:t>responsabili</a:t>
            </a:r>
            <a:r>
              <a:rPr lang="en-GB" sz="2000" b="1" dirty="0" smtClean="0">
                <a:solidFill>
                  <a:srgbClr val="002060"/>
                </a:solidFill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</a:rPr>
              <a:t>dell’insegnamento</a:t>
            </a:r>
            <a:r>
              <a:rPr lang="en-GB" sz="2000" b="1" dirty="0" smtClean="0">
                <a:solidFill>
                  <a:srgbClr val="002060"/>
                </a:solidFill>
              </a:rPr>
              <a:t>  e </a:t>
            </a:r>
            <a:r>
              <a:rPr lang="en-GB" sz="2000" b="1" dirty="0" err="1" smtClean="0">
                <a:solidFill>
                  <a:srgbClr val="002060"/>
                </a:solidFill>
              </a:rPr>
              <a:t>dell’organizzazione</a:t>
            </a:r>
            <a:r>
              <a:rPr lang="en-GB" sz="2000" b="1" dirty="0" smtClean="0">
                <a:solidFill>
                  <a:srgbClr val="002060"/>
                </a:solidFill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</a:rPr>
              <a:t>dei</a:t>
            </a:r>
            <a:r>
              <a:rPr lang="en-GB" sz="2000" b="1" dirty="0" smtClean="0">
                <a:solidFill>
                  <a:srgbClr val="002060"/>
                </a:solidFill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</a:rPr>
              <a:t>propri</a:t>
            </a:r>
            <a:r>
              <a:rPr lang="en-GB" sz="2000" b="1" dirty="0" smtClean="0">
                <a:solidFill>
                  <a:srgbClr val="002060"/>
                </a:solidFill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</a:rPr>
              <a:t>sistemi</a:t>
            </a:r>
            <a:r>
              <a:rPr lang="en-GB" sz="2000" b="1" dirty="0" smtClean="0">
                <a:solidFill>
                  <a:srgbClr val="002060"/>
                </a:solidFill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</a:rPr>
              <a:t>educativi</a:t>
            </a:r>
            <a:endParaRPr lang="en-GB" sz="20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n-GB" sz="2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it-IT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027" y="1196752"/>
            <a:ext cx="261441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05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34082"/>
          </a:xfrm>
          <a:ln>
            <a:solidFill>
              <a:schemeClr val="tx2">
                <a:lumMod val="60000"/>
                <a:lumOff val="40000"/>
              </a:schemeClr>
            </a:solidFill>
            <a:prstDash val="dashDot"/>
          </a:ln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DIVERSI ORIZZONTI</a:t>
            </a:r>
            <a:endParaRPr lang="it-IT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616624"/>
          </a:xfrm>
          <a:ln>
            <a:solidFill>
              <a:schemeClr val="tx2">
                <a:lumMod val="60000"/>
                <a:lumOff val="40000"/>
              </a:schemeClr>
            </a:solidFill>
            <a:prstDash val="dashDot"/>
          </a:ln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it-IT" sz="3600" b="1" dirty="0" smtClean="0">
                <a:solidFill>
                  <a:srgbClr val="002060"/>
                </a:solidFill>
              </a:rPr>
              <a:t>Metà Anni 80</a:t>
            </a:r>
            <a:r>
              <a:rPr lang="it-IT" sz="3600" dirty="0" smtClean="0">
                <a:solidFill>
                  <a:srgbClr val="002060"/>
                </a:solidFill>
              </a:rPr>
              <a:t>: crescente interesse  per l’innovazione e la crescita  attraverso l’istruzione</a:t>
            </a:r>
          </a:p>
          <a:p>
            <a:pPr marL="0" indent="0" algn="ctr">
              <a:buNone/>
            </a:pPr>
            <a:r>
              <a:rPr lang="it-IT" sz="3600" b="1" dirty="0" smtClean="0">
                <a:solidFill>
                  <a:srgbClr val="002060"/>
                </a:solidFill>
                <a:sym typeface="Wingdings"/>
              </a:rPr>
              <a:t></a:t>
            </a:r>
          </a:p>
          <a:p>
            <a:pPr marL="0" indent="0" algn="ctr">
              <a:buNone/>
            </a:pPr>
            <a:r>
              <a:rPr lang="it-IT" sz="3600" b="1" dirty="0" smtClean="0">
                <a:solidFill>
                  <a:srgbClr val="002060"/>
                </a:solidFill>
                <a:sym typeface="Wingdings"/>
              </a:rPr>
              <a:t>Professor Henri Janne </a:t>
            </a:r>
            <a:r>
              <a:rPr lang="it-IT" sz="3600" dirty="0" smtClean="0">
                <a:solidFill>
                  <a:srgbClr val="002060"/>
                </a:solidFill>
                <a:sym typeface="Wingdings"/>
              </a:rPr>
              <a:t>(Ministro Belga dell’Istruzione)</a:t>
            </a:r>
            <a:endParaRPr lang="it-IT" sz="3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3600" b="1" dirty="0">
                <a:solidFill>
                  <a:srgbClr val="FF0066"/>
                </a:solidFill>
              </a:rPr>
              <a:t>g</a:t>
            </a:r>
            <a:r>
              <a:rPr lang="it-IT" sz="3600" b="1" dirty="0" smtClean="0">
                <a:solidFill>
                  <a:srgbClr val="FF0066"/>
                </a:solidFill>
              </a:rPr>
              <a:t>raduale armonizzazione  delle politiche educative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rgbClr val="002060"/>
                </a:solidFill>
              </a:rPr>
              <a:t>p</a:t>
            </a:r>
            <a:r>
              <a:rPr lang="it-IT" sz="3600" dirty="0" smtClean="0">
                <a:solidFill>
                  <a:srgbClr val="002060"/>
                </a:solidFill>
              </a:rPr>
              <a:t>romozione dello studio delle lingue straniere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rgbClr val="002060"/>
                </a:solidFill>
              </a:rPr>
              <a:t>s</a:t>
            </a:r>
            <a:r>
              <a:rPr lang="it-IT" sz="3600" dirty="0" smtClean="0">
                <a:solidFill>
                  <a:srgbClr val="002060"/>
                </a:solidFill>
              </a:rPr>
              <a:t>cambi di insegnanti e studenti (scuole e università)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rgbClr val="002060"/>
                </a:solidFill>
              </a:rPr>
              <a:t>m</a:t>
            </a:r>
            <a:r>
              <a:rPr lang="it-IT" sz="3600" dirty="0" smtClean="0">
                <a:solidFill>
                  <a:srgbClr val="002060"/>
                </a:solidFill>
              </a:rPr>
              <a:t>odello di educazione permanente </a:t>
            </a:r>
            <a:r>
              <a:rPr lang="it-IT" sz="3600" dirty="0" smtClean="0">
                <a:solidFill>
                  <a:srgbClr val="002060"/>
                </a:solidFill>
                <a:sym typeface="Wingdings"/>
              </a:rPr>
              <a:t>life-long </a:t>
            </a:r>
            <a:r>
              <a:rPr lang="it-IT" sz="3600" dirty="0" err="1" smtClean="0">
                <a:solidFill>
                  <a:srgbClr val="002060"/>
                </a:solidFill>
                <a:sym typeface="Wingdings"/>
              </a:rPr>
              <a:t>learning</a:t>
            </a:r>
            <a:endParaRPr lang="it-IT" sz="3600" dirty="0" smtClean="0">
              <a:solidFill>
                <a:srgbClr val="002060"/>
              </a:solidFill>
              <a:sym typeface="Wingdings"/>
            </a:endParaRPr>
          </a:p>
          <a:p>
            <a:pPr marL="0" indent="0" algn="ctr">
              <a:buClr>
                <a:srgbClr val="FF0066"/>
              </a:buClr>
              <a:buNone/>
            </a:pPr>
            <a:r>
              <a:rPr lang="it-IT" sz="3600" dirty="0">
                <a:solidFill>
                  <a:srgbClr val="002060"/>
                </a:solidFill>
                <a:sym typeface="Wingdings"/>
              </a:rPr>
              <a:t></a:t>
            </a:r>
          </a:p>
          <a:p>
            <a:pPr marL="0" indent="0" algn="ctr">
              <a:buClr>
                <a:srgbClr val="FF0066"/>
              </a:buClr>
              <a:buNone/>
            </a:pPr>
            <a:r>
              <a:rPr lang="it-IT" sz="3800" b="1" dirty="0" smtClean="0">
                <a:solidFill>
                  <a:srgbClr val="0066FF"/>
                </a:solidFill>
              </a:rPr>
              <a:t>Resistenza degli Stati  Membri: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3800" b="1" dirty="0" smtClean="0">
                <a:solidFill>
                  <a:srgbClr val="002060"/>
                </a:solidFill>
              </a:rPr>
              <a:t>l’armonizzazione NON  viene accettata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3800" b="1" dirty="0" smtClean="0">
                <a:solidFill>
                  <a:srgbClr val="FF0066"/>
                </a:solidFill>
              </a:rPr>
              <a:t>si</a:t>
            </a:r>
            <a:r>
              <a:rPr lang="it-IT" sz="3800" dirty="0" smtClean="0">
                <a:solidFill>
                  <a:srgbClr val="002060"/>
                </a:solidFill>
              </a:rPr>
              <a:t> </a:t>
            </a:r>
            <a:r>
              <a:rPr lang="it-IT" sz="3800" b="1" dirty="0" smtClean="0">
                <a:solidFill>
                  <a:srgbClr val="FF0066"/>
                </a:solidFill>
              </a:rPr>
              <a:t>ribadisce la competenza degli Stati Membri  in materia di istruzione. 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it-IT" sz="2600" b="1" dirty="0" smtClean="0">
              <a:solidFill>
                <a:srgbClr val="FF0066"/>
              </a:solidFill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it-IT" b="1" dirty="0" smtClean="0">
                <a:solidFill>
                  <a:srgbClr val="002060"/>
                </a:solidFill>
              </a:rPr>
              <a:t/>
            </a:r>
            <a:br>
              <a:rPr lang="it-IT" b="1" dirty="0" smtClean="0">
                <a:solidFill>
                  <a:srgbClr val="002060"/>
                </a:solidFill>
              </a:rPr>
            </a:br>
            <a:endParaRPr lang="it-IT" b="1" dirty="0" smtClean="0">
              <a:solidFill>
                <a:srgbClr val="002060"/>
              </a:solidFill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it-IT" sz="6000" b="1" dirty="0" smtClean="0">
                <a:solidFill>
                  <a:srgbClr val="002060"/>
                </a:solidFill>
                <a:hlinkClick r:id="rId2"/>
              </a:rPr>
              <a:t>L’istruzione in Europa </a:t>
            </a:r>
            <a:endParaRPr lang="it-IT" sz="6000" b="1" dirty="0">
              <a:solidFill>
                <a:srgbClr val="002060"/>
              </a:solidFill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it-IT" sz="2900" b="1" dirty="0" smtClean="0">
                <a:solidFill>
                  <a:srgbClr val="002060"/>
                </a:solidFill>
              </a:rPr>
              <a:t>(02.30)</a:t>
            </a:r>
          </a:p>
          <a:p>
            <a:pPr marL="0" indent="0">
              <a:buClr>
                <a:srgbClr val="FF0066"/>
              </a:buClr>
              <a:buNone/>
            </a:pPr>
            <a:endParaRPr lang="it-IT" sz="2900" b="1" dirty="0" smtClean="0">
              <a:solidFill>
                <a:srgbClr val="002060"/>
              </a:solidFill>
            </a:endParaRPr>
          </a:p>
          <a:p>
            <a:pPr marL="0" indent="0">
              <a:buClr>
                <a:srgbClr val="FF0066"/>
              </a:buClr>
              <a:buNone/>
            </a:pPr>
            <a:endParaRPr lang="it-IT" sz="4500" b="1" dirty="0" smtClean="0">
              <a:solidFill>
                <a:srgbClr val="002060"/>
              </a:solidFill>
            </a:endParaRPr>
          </a:p>
          <a:p>
            <a:pPr marL="0" indent="0">
              <a:buClr>
                <a:srgbClr val="FF0066"/>
              </a:buClr>
              <a:buNone/>
            </a:pPr>
            <a:endParaRPr lang="it-IT" sz="4500" b="1" dirty="0">
              <a:solidFill>
                <a:srgbClr val="002060"/>
              </a:solidFill>
            </a:endParaRPr>
          </a:p>
          <a:p>
            <a:pPr marL="0" indent="0">
              <a:buClr>
                <a:srgbClr val="FF0066"/>
              </a:buClr>
              <a:buNone/>
            </a:pPr>
            <a:r>
              <a:rPr lang="it-IT" sz="5500" b="1" dirty="0" smtClean="0">
                <a:solidFill>
                  <a:srgbClr val="002060"/>
                </a:solidFill>
              </a:rPr>
              <a:t>Lancio </a:t>
            </a:r>
            <a:r>
              <a:rPr lang="it-IT" sz="5500" b="1" dirty="0">
                <a:solidFill>
                  <a:srgbClr val="002060"/>
                </a:solidFill>
              </a:rPr>
              <a:t>di Progetti </a:t>
            </a:r>
            <a:r>
              <a:rPr lang="it-IT" sz="5500" b="1" dirty="0" smtClean="0">
                <a:solidFill>
                  <a:srgbClr val="002060"/>
                </a:solidFill>
              </a:rPr>
              <a:t>comunitari continua </a:t>
            </a:r>
            <a:r>
              <a:rPr lang="it-IT" sz="5500" dirty="0">
                <a:solidFill>
                  <a:srgbClr val="002060"/>
                </a:solidFill>
                <a:sym typeface="Wingdings"/>
              </a:rPr>
              <a:t></a:t>
            </a:r>
            <a:r>
              <a:rPr lang="it-IT" sz="5500" dirty="0" smtClean="0">
                <a:solidFill>
                  <a:srgbClr val="002060"/>
                </a:solidFill>
              </a:rPr>
              <a:t>interesse dell’Unione per il campo dell’istruzione.</a:t>
            </a:r>
            <a:endParaRPr lang="it-IT" sz="5500" b="1" dirty="0" smtClean="0">
              <a:solidFill>
                <a:srgbClr val="002060"/>
              </a:solidFill>
            </a:endParaRPr>
          </a:p>
          <a:p>
            <a:pPr marL="0" indent="0" algn="ctr">
              <a:buClr>
                <a:srgbClr val="FF0066"/>
              </a:buClr>
              <a:buNone/>
            </a:pPr>
            <a:r>
              <a:rPr lang="it-IT" sz="5500" b="1" dirty="0" smtClean="0">
                <a:solidFill>
                  <a:srgbClr val="002060"/>
                </a:solidFill>
              </a:rPr>
              <a:t>20 luglio 1983: Risoluzione del Consiglio.  </a:t>
            </a:r>
          </a:p>
          <a:p>
            <a:pPr marL="0" indent="0" algn="ctr">
              <a:buClr>
                <a:srgbClr val="FF0066"/>
              </a:buClr>
              <a:buNone/>
            </a:pPr>
            <a:r>
              <a:rPr lang="it-IT" sz="5500" b="1" dirty="0" smtClean="0">
                <a:solidFill>
                  <a:srgbClr val="FF0066"/>
                </a:solidFill>
              </a:rPr>
              <a:t>Importanza delle tecnologie per la formazione professionale.</a:t>
            </a:r>
          </a:p>
          <a:p>
            <a:pPr marL="0" indent="0">
              <a:buClr>
                <a:srgbClr val="FF0066"/>
              </a:buClr>
              <a:buNone/>
            </a:pPr>
            <a:endParaRPr lang="it-IT" sz="5500" b="1" dirty="0" smtClean="0">
              <a:solidFill>
                <a:srgbClr val="FF0066"/>
              </a:solidFill>
            </a:endParaRPr>
          </a:p>
          <a:p>
            <a:pPr marL="0" indent="0">
              <a:buClr>
                <a:srgbClr val="FF0066"/>
              </a:buClr>
              <a:buNone/>
            </a:pPr>
            <a:r>
              <a:rPr lang="it-IT" sz="5500" b="1" dirty="0" smtClean="0">
                <a:solidFill>
                  <a:srgbClr val="FF0066"/>
                </a:solidFill>
              </a:rPr>
              <a:t>Forme di intervento</a:t>
            </a:r>
            <a:r>
              <a:rPr lang="it-IT" sz="5500" dirty="0" smtClean="0">
                <a:solidFill>
                  <a:srgbClr val="002060"/>
                </a:solidFill>
              </a:rPr>
              <a:t>: </a:t>
            </a:r>
            <a:r>
              <a:rPr lang="it-IT" sz="5500" b="1" dirty="0" smtClean="0">
                <a:solidFill>
                  <a:srgbClr val="002060"/>
                </a:solidFill>
              </a:rPr>
              <a:t>Atti di cooperazione  fra Stati Membri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24944"/>
            <a:ext cx="2286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432" y="3425081"/>
            <a:ext cx="5667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97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ISTRUZIONE - UNIONE EUROPEA - FINALITA’</a:t>
            </a:r>
            <a:br>
              <a:rPr lang="it-IT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it-IT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584686"/>
          </a:xfrm>
          <a:ln>
            <a:solidFill>
              <a:schemeClr val="tx2">
                <a:lumMod val="60000"/>
                <a:lumOff val="40000"/>
              </a:schemeClr>
            </a:solidFill>
            <a:prstDash val="dashDot"/>
          </a:ln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FF0066"/>
              </a:buClr>
              <a:buSzPct val="120000"/>
              <a:buNone/>
            </a:pPr>
            <a:r>
              <a:rPr lang="it-IT" sz="2400" b="1" dirty="0" smtClean="0">
                <a:solidFill>
                  <a:srgbClr val="002060"/>
                </a:solidFill>
              </a:rPr>
              <a:t>Art. 126-127</a:t>
            </a:r>
          </a:p>
          <a:p>
            <a:pPr>
              <a:buClr>
                <a:srgbClr val="FF0066"/>
              </a:buClr>
              <a:buSzPct val="120000"/>
              <a:buFont typeface="Wingdings" panose="05000000000000000000" pitchFamily="2" charset="2"/>
              <a:buChar char="§"/>
            </a:pPr>
            <a:r>
              <a:rPr lang="it-IT" sz="1800" dirty="0" smtClean="0">
                <a:solidFill>
                  <a:srgbClr val="002060"/>
                </a:solidFill>
              </a:rPr>
              <a:t>sviluppare </a:t>
            </a:r>
            <a:r>
              <a:rPr lang="it-IT" sz="1800" dirty="0">
                <a:solidFill>
                  <a:srgbClr val="002060"/>
                </a:solidFill>
              </a:rPr>
              <a:t>la dimensione europea dell'istruzione, </a:t>
            </a:r>
          </a:p>
          <a:p>
            <a:pPr marL="0" indent="0">
              <a:buClr>
                <a:srgbClr val="FF0066"/>
              </a:buClr>
              <a:buSzPct val="120000"/>
              <a:buNone/>
            </a:pPr>
            <a:r>
              <a:rPr lang="it-IT" sz="1800" dirty="0" smtClean="0">
                <a:solidFill>
                  <a:srgbClr val="002060"/>
                </a:solidFill>
              </a:rPr>
              <a:t>       con </a:t>
            </a:r>
            <a:r>
              <a:rPr lang="it-IT" sz="1800" dirty="0">
                <a:solidFill>
                  <a:srgbClr val="002060"/>
                </a:solidFill>
              </a:rPr>
              <a:t>l'apprendimento e la diffusione delle lingue degli Stati membri; </a:t>
            </a:r>
          </a:p>
          <a:p>
            <a:pPr>
              <a:buClr>
                <a:srgbClr val="FF0066"/>
              </a:buClr>
              <a:buSzPct val="120000"/>
              <a:buFont typeface="Wingdings" panose="05000000000000000000" pitchFamily="2" charset="2"/>
              <a:buChar char="§"/>
            </a:pPr>
            <a:r>
              <a:rPr lang="it-IT" sz="1800" dirty="0" smtClean="0">
                <a:solidFill>
                  <a:srgbClr val="002060"/>
                </a:solidFill>
              </a:rPr>
              <a:t>favorire </a:t>
            </a:r>
            <a:r>
              <a:rPr lang="it-IT" sz="1800" dirty="0">
                <a:solidFill>
                  <a:srgbClr val="002060"/>
                </a:solidFill>
              </a:rPr>
              <a:t>la mobilità degli studenti e degli insegnanti, promuovendo </a:t>
            </a:r>
            <a:r>
              <a:rPr lang="it-IT" sz="1800" dirty="0" smtClean="0">
                <a:solidFill>
                  <a:srgbClr val="002060"/>
                </a:solidFill>
              </a:rPr>
              <a:t>il </a:t>
            </a:r>
            <a:r>
              <a:rPr lang="it-IT" sz="1800" dirty="0">
                <a:solidFill>
                  <a:srgbClr val="002060"/>
                </a:solidFill>
              </a:rPr>
              <a:t>riconoscimento accademico dei diplomi e dei periodi di studio; </a:t>
            </a:r>
          </a:p>
          <a:p>
            <a:pPr>
              <a:buClr>
                <a:srgbClr val="FF0066"/>
              </a:buClr>
              <a:buSzPct val="120000"/>
              <a:buFont typeface="Wingdings" panose="05000000000000000000" pitchFamily="2" charset="2"/>
              <a:buChar char="§"/>
            </a:pPr>
            <a:r>
              <a:rPr lang="it-IT" sz="1800" dirty="0" smtClean="0">
                <a:solidFill>
                  <a:srgbClr val="002060"/>
                </a:solidFill>
              </a:rPr>
              <a:t> </a:t>
            </a:r>
            <a:r>
              <a:rPr lang="it-IT" sz="1800" dirty="0">
                <a:solidFill>
                  <a:srgbClr val="002060"/>
                </a:solidFill>
              </a:rPr>
              <a:t>promuovere la cooperazione tra gli istituti d'insegnamento; </a:t>
            </a:r>
          </a:p>
          <a:p>
            <a:pPr>
              <a:buClr>
                <a:srgbClr val="FF0066"/>
              </a:buClr>
              <a:buSzPct val="120000"/>
              <a:buFont typeface="Wingdings" panose="05000000000000000000" pitchFamily="2" charset="2"/>
              <a:buChar char="§"/>
            </a:pPr>
            <a:r>
              <a:rPr lang="it-IT" sz="1800" dirty="0" smtClean="0">
                <a:solidFill>
                  <a:srgbClr val="002060"/>
                </a:solidFill>
              </a:rPr>
              <a:t>sviluppare </a:t>
            </a:r>
            <a:r>
              <a:rPr lang="it-IT" sz="1800" dirty="0">
                <a:solidFill>
                  <a:srgbClr val="002060"/>
                </a:solidFill>
              </a:rPr>
              <a:t>lo scambio di informazioni e di esperienze sui problemi comuni dei sistemi di istruzione degli Stati membri; </a:t>
            </a:r>
          </a:p>
          <a:p>
            <a:pPr>
              <a:buClr>
                <a:srgbClr val="FF0066"/>
              </a:buClr>
              <a:buSzPct val="120000"/>
              <a:buFont typeface="Wingdings" panose="05000000000000000000" pitchFamily="2" charset="2"/>
              <a:buChar char="§"/>
            </a:pPr>
            <a:r>
              <a:rPr lang="it-IT" sz="1800" dirty="0" smtClean="0">
                <a:solidFill>
                  <a:srgbClr val="002060"/>
                </a:solidFill>
              </a:rPr>
              <a:t>favorire </a:t>
            </a:r>
            <a:r>
              <a:rPr lang="it-IT" sz="1800" dirty="0">
                <a:solidFill>
                  <a:srgbClr val="002060"/>
                </a:solidFill>
              </a:rPr>
              <a:t>lo sviluppo degli scambi di giovani e di animatori di attività socioeducative; </a:t>
            </a:r>
          </a:p>
          <a:p>
            <a:pPr>
              <a:buClr>
                <a:srgbClr val="FF0066"/>
              </a:buClr>
              <a:buSzPct val="120000"/>
              <a:buFont typeface="Wingdings" panose="05000000000000000000" pitchFamily="2" charset="2"/>
              <a:buChar char="§"/>
            </a:pPr>
            <a:r>
              <a:rPr lang="it-IT" sz="1800" dirty="0" smtClean="0">
                <a:solidFill>
                  <a:srgbClr val="002060"/>
                </a:solidFill>
              </a:rPr>
              <a:t>incoraggiare </a:t>
            </a:r>
            <a:r>
              <a:rPr lang="it-IT" sz="1800" dirty="0">
                <a:solidFill>
                  <a:srgbClr val="002060"/>
                </a:solidFill>
              </a:rPr>
              <a:t>lo sviluppo dell'istruzione a </a:t>
            </a:r>
            <a:r>
              <a:rPr lang="it-IT" sz="1800" dirty="0" smtClean="0">
                <a:solidFill>
                  <a:srgbClr val="002060"/>
                </a:solidFill>
              </a:rPr>
              <a:t>distanza</a:t>
            </a:r>
          </a:p>
          <a:p>
            <a:pPr>
              <a:buClr>
                <a:srgbClr val="FF0066"/>
              </a:buClr>
              <a:buSzPct val="120000"/>
              <a:buFont typeface="Wingdings" panose="05000000000000000000" pitchFamily="2" charset="2"/>
              <a:buChar char="§"/>
            </a:pPr>
            <a:r>
              <a:rPr lang="it-IT" sz="1800" dirty="0" smtClean="0">
                <a:solidFill>
                  <a:srgbClr val="002060"/>
                </a:solidFill>
              </a:rPr>
              <a:t>facilitare </a:t>
            </a:r>
            <a:r>
              <a:rPr lang="it-IT" sz="1800" dirty="0">
                <a:solidFill>
                  <a:srgbClr val="002060"/>
                </a:solidFill>
              </a:rPr>
              <a:t>l'adeguamento alle trasformazioni industriali, in particolare attraverso la formazione e la riconversione professionale; </a:t>
            </a:r>
          </a:p>
          <a:p>
            <a:pPr>
              <a:buClr>
                <a:srgbClr val="FF0066"/>
              </a:buClr>
              <a:buSzPct val="120000"/>
              <a:buFont typeface="Wingdings" panose="05000000000000000000" pitchFamily="2" charset="2"/>
              <a:buChar char="§"/>
            </a:pPr>
            <a:r>
              <a:rPr lang="it-IT" sz="1800" dirty="0" smtClean="0">
                <a:solidFill>
                  <a:srgbClr val="002060"/>
                </a:solidFill>
              </a:rPr>
              <a:t>migliorare </a:t>
            </a:r>
            <a:r>
              <a:rPr lang="it-IT" sz="1800" dirty="0">
                <a:solidFill>
                  <a:srgbClr val="002060"/>
                </a:solidFill>
              </a:rPr>
              <a:t>la formazione professionale iniziale e la formazione permanente, per agevolare l'inserimento e il reinserimento professionale sul mercato del lavoro; </a:t>
            </a:r>
          </a:p>
          <a:p>
            <a:pPr>
              <a:buClr>
                <a:srgbClr val="FF0066"/>
              </a:buClr>
              <a:buSzPct val="120000"/>
              <a:buFont typeface="Wingdings" panose="05000000000000000000" pitchFamily="2" charset="2"/>
              <a:buChar char="§"/>
            </a:pPr>
            <a:r>
              <a:rPr lang="it-IT" sz="1800" dirty="0" smtClean="0">
                <a:solidFill>
                  <a:srgbClr val="002060"/>
                </a:solidFill>
              </a:rPr>
              <a:t>facilitare </a:t>
            </a:r>
            <a:r>
              <a:rPr lang="it-IT" sz="1800" dirty="0">
                <a:solidFill>
                  <a:srgbClr val="002060"/>
                </a:solidFill>
              </a:rPr>
              <a:t>l'accesso alla formazione professionale ed a favorire la mobilità degli istruttori e delle persone in formazione, in particolare dei giovani; </a:t>
            </a:r>
          </a:p>
          <a:p>
            <a:pPr>
              <a:buClr>
                <a:srgbClr val="FF0066"/>
              </a:buClr>
              <a:buSzPct val="120000"/>
              <a:buFont typeface="Wingdings" panose="05000000000000000000" pitchFamily="2" charset="2"/>
              <a:buChar char="§"/>
            </a:pPr>
            <a:r>
              <a:rPr lang="it-IT" sz="1800" dirty="0" smtClean="0">
                <a:solidFill>
                  <a:srgbClr val="002060"/>
                </a:solidFill>
              </a:rPr>
              <a:t>stimolare </a:t>
            </a:r>
            <a:r>
              <a:rPr lang="it-IT" sz="1800" dirty="0">
                <a:solidFill>
                  <a:srgbClr val="002060"/>
                </a:solidFill>
              </a:rPr>
              <a:t>la cooperazione in materia di formazione tra istituti di insegnamento o di formazione professionale e imprese; </a:t>
            </a:r>
          </a:p>
          <a:p>
            <a:pPr>
              <a:buClr>
                <a:srgbClr val="FF0066"/>
              </a:buClr>
              <a:buSzPct val="120000"/>
              <a:buFont typeface="Wingdings" panose="05000000000000000000" pitchFamily="2" charset="2"/>
              <a:buChar char="§"/>
            </a:pPr>
            <a:r>
              <a:rPr lang="it-IT" sz="1800" dirty="0" smtClean="0">
                <a:solidFill>
                  <a:srgbClr val="002060"/>
                </a:solidFill>
              </a:rPr>
              <a:t>sviluppare </a:t>
            </a:r>
            <a:r>
              <a:rPr lang="it-IT" sz="1800" dirty="0">
                <a:solidFill>
                  <a:srgbClr val="002060"/>
                </a:solidFill>
              </a:rPr>
              <a:t>lo scambio di informazioni e di esperienze sui problemi comuni dei sistemi di formazione degli Stati </a:t>
            </a:r>
            <a:r>
              <a:rPr lang="it-IT" sz="1800" dirty="0" smtClean="0">
                <a:solidFill>
                  <a:srgbClr val="002060"/>
                </a:solidFill>
              </a:rPr>
              <a:t>membri </a:t>
            </a:r>
            <a:endParaRPr lang="it-IT" sz="18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96752"/>
            <a:ext cx="1622103" cy="86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07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1636</Words>
  <Application>Microsoft Office PowerPoint</Application>
  <PresentationFormat>Presentazione su schermo (4:3)</PresentationFormat>
  <Paragraphs>288</Paragraphs>
  <Slides>21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PROGETTO OLTRE I CONFINI:  NOI CITTADINI D’EUROPA Associazione La Viarte Onlus </vt:lpstr>
      <vt:lpstr>PROGETTO: FINALITA’ E OBIETTIVI</vt:lpstr>
      <vt:lpstr>AGENDA</vt:lpstr>
      <vt:lpstr>CITTADINANZA ATTIVA EUROPEA </vt:lpstr>
      <vt:lpstr>ISTRUZIONE E DIMENSIONE EUROPEA</vt:lpstr>
      <vt:lpstr>SISTEMA ITALIANO  E RAPPORTI CON L’EUROPA</vt:lpstr>
      <vt:lpstr>VERSO MAASTRICHT</vt:lpstr>
      <vt:lpstr>DIVERSI ORIZZONTI</vt:lpstr>
      <vt:lpstr> ISTRUZIONE - UNIONE EUROPEA - FINALITA’ </vt:lpstr>
      <vt:lpstr>SISTEMA DI ISTRUZIONE  ITALIANO </vt:lpstr>
      <vt:lpstr>ISTRUZIONE E FORMAZIONE PROFESSIONALE</vt:lpstr>
      <vt:lpstr>  ISTITUTO TECNICO ECONOMICO Indirizzo: Amministrazione, Finanza e Marketing   </vt:lpstr>
      <vt:lpstr>UNIONE EUROPEA E SISTEMI SCOLASTICI</vt:lpstr>
      <vt:lpstr>COME CONOSCERE I DIVERSI SISTEMI?</vt:lpstr>
      <vt:lpstr>COME FARE?</vt:lpstr>
      <vt:lpstr>STUDIARE ALL’ESTERO</vt:lpstr>
      <vt:lpstr>CITTADINANZA DIGITALE</vt:lpstr>
      <vt:lpstr>MOBILITA’ </vt:lpstr>
      <vt:lpstr> “YOU’LL NEVER WIN, IF YOU FIGHT THE FUTURE“- Jeff Bezos  </vt:lpstr>
      <vt:lpstr> DA SEMPRE … IL SOGNO DEGLI STUDENTI EUROPEI  </vt:lpstr>
      <vt:lpstr>GRAZIE  PER  L’ ATTENZIONE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admin</dc:creator>
  <cp:lastModifiedBy>admin</cp:lastModifiedBy>
  <cp:revision>217</cp:revision>
  <dcterms:created xsi:type="dcterms:W3CDTF">2014-03-23T09:53:01Z</dcterms:created>
  <dcterms:modified xsi:type="dcterms:W3CDTF">2014-03-28T18:52:17Z</dcterms:modified>
</cp:coreProperties>
</file>