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8EAF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A2062-DBB4-427E-9AAC-778235D5EF67}" type="datetimeFigureOut">
              <a:rPr lang="it-IT" smtClean="0"/>
              <a:pPr/>
              <a:t>16/11/2010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CBF12-E7BD-4399-89D2-DEC1E7EBB7B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A2062-DBB4-427E-9AAC-778235D5EF67}" type="datetimeFigureOut">
              <a:rPr lang="it-IT" smtClean="0"/>
              <a:pPr/>
              <a:t>16/11/2010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CBF12-E7BD-4399-89D2-DEC1E7EBB7B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A2062-DBB4-427E-9AAC-778235D5EF67}" type="datetimeFigureOut">
              <a:rPr lang="it-IT" smtClean="0"/>
              <a:pPr/>
              <a:t>16/11/2010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CBF12-E7BD-4399-89D2-DEC1E7EBB7B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A2062-DBB4-427E-9AAC-778235D5EF67}" type="datetimeFigureOut">
              <a:rPr lang="it-IT" smtClean="0"/>
              <a:pPr/>
              <a:t>16/11/2010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CBF12-E7BD-4399-89D2-DEC1E7EBB7B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A2062-DBB4-427E-9AAC-778235D5EF67}" type="datetimeFigureOut">
              <a:rPr lang="it-IT" smtClean="0"/>
              <a:pPr/>
              <a:t>16/11/2010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CBF12-E7BD-4399-89D2-DEC1E7EBB7B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A2062-DBB4-427E-9AAC-778235D5EF67}" type="datetimeFigureOut">
              <a:rPr lang="it-IT" smtClean="0"/>
              <a:pPr/>
              <a:t>16/11/2010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CBF12-E7BD-4399-89D2-DEC1E7EBB7B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A2062-DBB4-427E-9AAC-778235D5EF67}" type="datetimeFigureOut">
              <a:rPr lang="it-IT" smtClean="0"/>
              <a:pPr/>
              <a:t>16/11/2010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CBF12-E7BD-4399-89D2-DEC1E7EBB7B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A2062-DBB4-427E-9AAC-778235D5EF67}" type="datetimeFigureOut">
              <a:rPr lang="it-IT" smtClean="0"/>
              <a:pPr/>
              <a:t>16/11/2010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CBF12-E7BD-4399-89D2-DEC1E7EBB7B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A2062-DBB4-427E-9AAC-778235D5EF67}" type="datetimeFigureOut">
              <a:rPr lang="it-IT" smtClean="0"/>
              <a:pPr/>
              <a:t>16/11/2010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CBF12-E7BD-4399-89D2-DEC1E7EBB7B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A2062-DBB4-427E-9AAC-778235D5EF67}" type="datetimeFigureOut">
              <a:rPr lang="it-IT" smtClean="0"/>
              <a:pPr/>
              <a:t>16/11/2010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CBF12-E7BD-4399-89D2-DEC1E7EBB7B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A2062-DBB4-427E-9AAC-778235D5EF67}" type="datetimeFigureOut">
              <a:rPr lang="it-IT" smtClean="0"/>
              <a:pPr/>
              <a:t>16/11/2010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CBF12-E7BD-4399-89D2-DEC1E7EBB7B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CA2062-DBB4-427E-9AAC-778235D5EF67}" type="datetimeFigureOut">
              <a:rPr lang="it-IT" smtClean="0"/>
              <a:pPr/>
              <a:t>16/11/2010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3CBF12-E7BD-4399-89D2-DEC1E7EBB7B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 descr="Modernism_vs_Post_Modernism_by_kit_t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03848" y="620688"/>
            <a:ext cx="3714881" cy="5832648"/>
          </a:xfrm>
        </p:spPr>
      </p:pic>
      <p:sp>
        <p:nvSpPr>
          <p:cNvPr id="5" name="CasellaDiTesto 4"/>
          <p:cNvSpPr txBox="1"/>
          <p:nvPr/>
        </p:nvSpPr>
        <p:spPr>
          <a:xfrm>
            <a:off x="251520" y="6165304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Arial" pitchFamily="34" charset="0"/>
                <a:cs typeface="Arial" pitchFamily="34" charset="0"/>
              </a:rPr>
              <a:t>Caterina </a:t>
            </a:r>
            <a:r>
              <a:rPr lang="it-IT" dirty="0" err="1" smtClean="0">
                <a:latin typeface="Arial" pitchFamily="34" charset="0"/>
                <a:cs typeface="Arial" pitchFamily="34" charset="0"/>
              </a:rPr>
              <a:t>Sguassero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899592" y="620688"/>
            <a:ext cx="33123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0" dirty="0" smtClean="0">
                <a:latin typeface="Arial Black" pitchFamily="34" charset="0"/>
              </a:rPr>
              <a:t>POST</a:t>
            </a:r>
            <a:endParaRPr lang="it-IT" sz="8000" dirty="0">
              <a:latin typeface="Arial Black" pitchFamily="34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5796136" y="620688"/>
            <a:ext cx="259228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0" dirty="0">
                <a:latin typeface="Arial Black" pitchFamily="34" charset="0"/>
              </a:rPr>
              <a:t>ODERNISM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it-IT" sz="32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Cultural and </a:t>
            </a:r>
            <a:r>
              <a:rPr lang="it-IT" sz="3200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historical</a:t>
            </a:r>
            <a:r>
              <a:rPr lang="it-IT" sz="32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it-IT" sz="3200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great</a:t>
            </a:r>
            <a:r>
              <a:rPr lang="it-IT" sz="32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it-IT" sz="3200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events</a:t>
            </a:r>
            <a:r>
              <a:rPr lang="it-IT" sz="32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it-IT" sz="3200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of</a:t>
            </a:r>
            <a:r>
              <a:rPr lang="it-IT" sz="32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the </a:t>
            </a:r>
            <a:r>
              <a:rPr lang="it-IT" sz="3200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modern</a:t>
            </a:r>
            <a:r>
              <a:rPr lang="it-IT" sz="32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era</a:t>
            </a:r>
            <a:r>
              <a:rPr lang="it-IT" sz="3200" dirty="0" smtClean="0">
                <a:solidFill>
                  <a:schemeClr val="bg1"/>
                </a:solidFill>
              </a:rPr>
              <a:t>:</a:t>
            </a:r>
            <a:endParaRPr lang="it-IT" sz="3200" dirty="0">
              <a:solidFill>
                <a:schemeClr val="bg1"/>
              </a:solidFill>
            </a:endParaRPr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>
          <a:xfrm>
            <a:off x="457200" y="1600201"/>
            <a:ext cx="5194920" cy="2620887"/>
          </a:xfrm>
        </p:spPr>
        <p:txBody>
          <a:bodyPr>
            <a:normAutofit/>
          </a:bodyPr>
          <a:lstStyle/>
          <a:p>
            <a:r>
              <a:rPr lang="it-IT" sz="2400" dirty="0" smtClean="0">
                <a:solidFill>
                  <a:schemeClr val="bg1"/>
                </a:solidFill>
              </a:rPr>
              <a:t>World War I, </a:t>
            </a:r>
            <a:r>
              <a:rPr lang="it-IT" sz="2400" dirty="0">
                <a:solidFill>
                  <a:schemeClr val="bg1"/>
                </a:solidFill>
              </a:rPr>
              <a:t>W</a:t>
            </a:r>
            <a:r>
              <a:rPr lang="it-IT" sz="2400" dirty="0" smtClean="0">
                <a:solidFill>
                  <a:schemeClr val="bg1"/>
                </a:solidFill>
              </a:rPr>
              <a:t>orld War II.</a:t>
            </a:r>
          </a:p>
          <a:p>
            <a:r>
              <a:rPr lang="it-IT" sz="2400" dirty="0" err="1" smtClean="0">
                <a:solidFill>
                  <a:schemeClr val="bg1"/>
                </a:solidFill>
              </a:rPr>
              <a:t>Changes</a:t>
            </a:r>
            <a:r>
              <a:rPr lang="it-IT" sz="2400" dirty="0" smtClean="0">
                <a:solidFill>
                  <a:schemeClr val="bg1"/>
                </a:solidFill>
              </a:rPr>
              <a:t> in </a:t>
            </a:r>
            <a:r>
              <a:rPr lang="it-IT" sz="2400" dirty="0" err="1" smtClean="0">
                <a:solidFill>
                  <a:schemeClr val="bg1"/>
                </a:solidFill>
              </a:rPr>
              <a:t>industry</a:t>
            </a:r>
            <a:r>
              <a:rPr lang="it-IT" sz="2400" dirty="0" smtClean="0">
                <a:solidFill>
                  <a:schemeClr val="bg1"/>
                </a:solidFill>
              </a:rPr>
              <a:t> and </a:t>
            </a:r>
            <a:r>
              <a:rPr lang="it-IT" sz="2400" dirty="0" err="1" smtClean="0">
                <a:solidFill>
                  <a:schemeClr val="bg1"/>
                </a:solidFill>
              </a:rPr>
              <a:t>tecnology</a:t>
            </a:r>
            <a:r>
              <a:rPr lang="it-IT" sz="2400" dirty="0" smtClean="0">
                <a:solidFill>
                  <a:schemeClr val="bg1"/>
                </a:solidFill>
              </a:rPr>
              <a:t>.</a:t>
            </a:r>
          </a:p>
          <a:p>
            <a:r>
              <a:rPr lang="it-IT" sz="2400" dirty="0" smtClean="0">
                <a:solidFill>
                  <a:schemeClr val="bg1"/>
                </a:solidFill>
              </a:rPr>
              <a:t>International </a:t>
            </a:r>
            <a:r>
              <a:rPr lang="it-IT" sz="2400" dirty="0" err="1" smtClean="0">
                <a:solidFill>
                  <a:schemeClr val="bg1"/>
                </a:solidFill>
              </a:rPr>
              <a:t>corporations</a:t>
            </a:r>
            <a:endParaRPr lang="it-IT" sz="2400" dirty="0" smtClean="0">
              <a:solidFill>
                <a:schemeClr val="bg1"/>
              </a:solidFill>
            </a:endParaRPr>
          </a:p>
          <a:p>
            <a:r>
              <a:rPr lang="it-IT" sz="2400" dirty="0" err="1" smtClean="0">
                <a:solidFill>
                  <a:schemeClr val="bg1"/>
                </a:solidFill>
              </a:rPr>
              <a:t>Interconnectedness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across</a:t>
            </a:r>
            <a:r>
              <a:rPr lang="it-IT" sz="2400" dirty="0" smtClean="0">
                <a:solidFill>
                  <a:schemeClr val="bg1"/>
                </a:solidFill>
              </a:rPr>
              <a:t> the globe</a:t>
            </a:r>
          </a:p>
          <a:p>
            <a:r>
              <a:rPr lang="it-IT" sz="2400" dirty="0" smtClean="0">
                <a:solidFill>
                  <a:schemeClr val="bg1"/>
                </a:solidFill>
              </a:rPr>
              <a:t>“</a:t>
            </a:r>
            <a:r>
              <a:rPr lang="it-IT" sz="2400" dirty="0" err="1">
                <a:solidFill>
                  <a:schemeClr val="bg1"/>
                </a:solidFill>
              </a:rPr>
              <a:t>W</a:t>
            </a:r>
            <a:r>
              <a:rPr lang="it-IT" sz="2400" dirty="0" err="1" smtClean="0">
                <a:solidFill>
                  <a:schemeClr val="bg1"/>
                </a:solidFill>
              </a:rPr>
              <a:t>esternization</a:t>
            </a:r>
            <a:r>
              <a:rPr lang="it-IT" sz="2400" dirty="0" smtClean="0">
                <a:solidFill>
                  <a:schemeClr val="bg1"/>
                </a:solidFill>
              </a:rPr>
              <a:t>”</a:t>
            </a:r>
          </a:p>
        </p:txBody>
      </p:sp>
      <p:pic>
        <p:nvPicPr>
          <p:cNvPr id="4" name="Immagine 3" descr="postmodernism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68344" y="0"/>
            <a:ext cx="1475656" cy="2146026"/>
          </a:xfrm>
          <a:prstGeom prst="rect">
            <a:avLst/>
          </a:prstGeom>
        </p:spPr>
      </p:pic>
      <p:sp>
        <p:nvSpPr>
          <p:cNvPr id="7" name="Parentesi graffa chiusa 6"/>
          <p:cNvSpPr/>
          <p:nvPr/>
        </p:nvSpPr>
        <p:spPr>
          <a:xfrm>
            <a:off x="5292080" y="1556792"/>
            <a:ext cx="432048" cy="2592288"/>
          </a:xfrm>
          <a:prstGeom prst="rightBrace">
            <a:avLst/>
          </a:prstGeom>
          <a:ln cap="rnd">
            <a:bevel/>
          </a:ln>
          <a:effectLst>
            <a:outerShdw blurRad="50800" dist="50800" dir="5400000" algn="ctr" rotWithShape="0">
              <a:schemeClr val="bg1"/>
            </a:outerShdw>
          </a:effectLst>
          <a:scene3d>
            <a:camera prst="orthographicFront"/>
            <a:lightRig rig="threePt" dir="t"/>
          </a:scene3d>
          <a:sp3d extrusionH="76200" contourW="12700">
            <a:extrusionClr>
              <a:schemeClr val="bg1"/>
            </a:extrusionClr>
            <a:contourClr>
              <a:schemeClr val="bg1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5868144" y="2492896"/>
            <a:ext cx="3096344" cy="3785652"/>
          </a:xfrm>
          <a:prstGeom prst="rect">
            <a:avLst/>
          </a:prstGeom>
          <a:noFill/>
          <a:ln w="6350">
            <a:solidFill>
              <a:schemeClr val="tx2">
                <a:lumMod val="40000"/>
                <a:lumOff val="60000"/>
              </a:schemeClr>
            </a:solidFill>
            <a:prstDash val="dashDot"/>
            <a:bevel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 rtlCol="0">
            <a:spAutoFit/>
          </a:bodyPr>
          <a:lstStyle/>
          <a:p>
            <a:r>
              <a:rPr lang="it-IT" sz="2000" dirty="0" err="1" smtClean="0">
                <a:solidFill>
                  <a:schemeClr val="bg1"/>
                </a:solidFill>
              </a:rPr>
              <a:t>Societies</a:t>
            </a:r>
            <a:r>
              <a:rPr lang="it-IT" sz="2000" dirty="0" smtClean="0">
                <a:solidFill>
                  <a:schemeClr val="bg1"/>
                </a:solidFill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</a:rPr>
              <a:t>changed</a:t>
            </a:r>
            <a:r>
              <a:rPr lang="it-IT" sz="2000" dirty="0" smtClean="0">
                <a:solidFill>
                  <a:schemeClr val="bg1"/>
                </a:solidFill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</a:rPr>
              <a:t>their</a:t>
            </a:r>
            <a:r>
              <a:rPr lang="it-IT" sz="2000" dirty="0" smtClean="0">
                <a:solidFill>
                  <a:schemeClr val="bg1"/>
                </a:solidFill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</a:rPr>
              <a:t>values</a:t>
            </a:r>
            <a:r>
              <a:rPr lang="it-IT" sz="2000" dirty="0" smtClean="0">
                <a:solidFill>
                  <a:schemeClr val="bg1"/>
                </a:solidFill>
              </a:rPr>
              <a:t>:</a:t>
            </a:r>
          </a:p>
          <a:p>
            <a:pPr lvl="1">
              <a:buFont typeface="Arial" pitchFamily="34" charset="0"/>
              <a:buChar char="•"/>
            </a:pPr>
            <a:r>
              <a:rPr lang="it-IT" sz="2000" dirty="0" err="1" smtClean="0">
                <a:solidFill>
                  <a:schemeClr val="bg1"/>
                </a:solidFill>
              </a:rPr>
              <a:t>Desirability</a:t>
            </a:r>
            <a:r>
              <a:rPr lang="it-IT" sz="2000" dirty="0" smtClean="0">
                <a:solidFill>
                  <a:schemeClr val="bg1"/>
                </a:solidFill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</a:rPr>
              <a:t>of</a:t>
            </a:r>
            <a:r>
              <a:rPr lang="it-IT" sz="2000" dirty="0" smtClean="0">
                <a:solidFill>
                  <a:schemeClr val="bg1"/>
                </a:solidFill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</a:rPr>
              <a:t>industrialization</a:t>
            </a:r>
            <a:endParaRPr lang="it-IT" sz="2000" dirty="0" smtClean="0">
              <a:solidFill>
                <a:schemeClr val="bg1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it-IT" sz="2000" dirty="0" err="1" smtClean="0">
                <a:solidFill>
                  <a:schemeClr val="bg1"/>
                </a:solidFill>
              </a:rPr>
              <a:t>Individual</a:t>
            </a:r>
            <a:r>
              <a:rPr lang="it-IT" sz="2000" dirty="0" smtClean="0">
                <a:solidFill>
                  <a:schemeClr val="bg1"/>
                </a:solidFill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</a:rPr>
              <a:t>political</a:t>
            </a:r>
            <a:r>
              <a:rPr lang="it-IT" sz="2000" dirty="0" smtClean="0">
                <a:solidFill>
                  <a:schemeClr val="bg1"/>
                </a:solidFill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</a:rPr>
              <a:t>rights</a:t>
            </a:r>
            <a:endParaRPr lang="it-IT" sz="2000" dirty="0" smtClean="0">
              <a:solidFill>
                <a:schemeClr val="bg1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it-IT" sz="2000" dirty="0" err="1" smtClean="0">
                <a:solidFill>
                  <a:schemeClr val="bg1"/>
                </a:solidFill>
              </a:rPr>
              <a:t>Democracy</a:t>
            </a:r>
            <a:endParaRPr lang="it-IT" sz="2000" dirty="0" smtClean="0">
              <a:solidFill>
                <a:schemeClr val="bg1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it-IT" sz="2000" dirty="0" smtClean="0">
                <a:solidFill>
                  <a:schemeClr val="bg1"/>
                </a:solidFill>
              </a:rPr>
              <a:t>Mass </a:t>
            </a:r>
            <a:r>
              <a:rPr lang="it-IT" sz="2000" dirty="0" err="1" smtClean="0">
                <a:solidFill>
                  <a:schemeClr val="bg1"/>
                </a:solidFill>
              </a:rPr>
              <a:t>education</a:t>
            </a:r>
            <a:endParaRPr lang="it-IT" sz="2000" dirty="0" smtClean="0">
              <a:solidFill>
                <a:schemeClr val="bg1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it-IT" sz="2000" dirty="0" err="1" smtClean="0">
                <a:solidFill>
                  <a:schemeClr val="bg1"/>
                </a:solidFill>
              </a:rPr>
              <a:t>Scientific</a:t>
            </a:r>
            <a:r>
              <a:rPr lang="it-IT" sz="2000" dirty="0" smtClean="0">
                <a:solidFill>
                  <a:schemeClr val="bg1"/>
                </a:solidFill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</a:rPr>
              <a:t>method</a:t>
            </a:r>
            <a:endParaRPr lang="it-IT" sz="2000" dirty="0" smtClean="0">
              <a:solidFill>
                <a:schemeClr val="bg1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it-IT" sz="2000" dirty="0" err="1" smtClean="0">
                <a:solidFill>
                  <a:schemeClr val="bg1"/>
                </a:solidFill>
              </a:rPr>
              <a:t>Emancipation</a:t>
            </a:r>
            <a:r>
              <a:rPr lang="it-IT" sz="2000" dirty="0" smtClean="0">
                <a:solidFill>
                  <a:schemeClr val="bg1"/>
                </a:solidFill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</a:rPr>
              <a:t>of</a:t>
            </a:r>
            <a:r>
              <a:rPr lang="it-IT" sz="2000" dirty="0" smtClean="0">
                <a:solidFill>
                  <a:schemeClr val="bg1"/>
                </a:solidFill>
              </a:rPr>
              <a:t> women</a:t>
            </a:r>
          </a:p>
          <a:p>
            <a:pPr lvl="1">
              <a:buFont typeface="Arial" pitchFamily="34" charset="0"/>
              <a:buChar char="•"/>
            </a:pPr>
            <a:endParaRPr lang="it-IT" sz="2000" dirty="0">
              <a:solidFill>
                <a:schemeClr val="bg1"/>
              </a:solidFill>
            </a:endParaRPr>
          </a:p>
        </p:txBody>
      </p:sp>
      <p:sp>
        <p:nvSpPr>
          <p:cNvPr id="15" name="Freccia a destra 14"/>
          <p:cNvSpPr/>
          <p:nvPr/>
        </p:nvSpPr>
        <p:spPr>
          <a:xfrm rot="10800000">
            <a:off x="2627784" y="4293096"/>
            <a:ext cx="3240360" cy="15121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CasellaDiTesto 15"/>
          <p:cNvSpPr txBox="1"/>
          <p:nvPr/>
        </p:nvSpPr>
        <p:spPr>
          <a:xfrm>
            <a:off x="251520" y="4221088"/>
            <a:ext cx="2304256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2800" u="sng" dirty="0" err="1" smtClean="0">
                <a:solidFill>
                  <a:schemeClr val="bg1"/>
                </a:solidFill>
              </a:rPr>
              <a:t>Impressionism</a:t>
            </a:r>
            <a:endParaRPr lang="it-IT" sz="2800" u="sng" dirty="0" smtClean="0">
              <a:solidFill>
                <a:schemeClr val="bg1"/>
              </a:solidFill>
            </a:endParaRPr>
          </a:p>
          <a:p>
            <a:pPr algn="r"/>
            <a:r>
              <a:rPr lang="it-IT" sz="2800" u="sng" dirty="0" err="1" smtClean="0">
                <a:solidFill>
                  <a:schemeClr val="bg1"/>
                </a:solidFill>
              </a:rPr>
              <a:t>Expressionism</a:t>
            </a:r>
            <a:endParaRPr lang="it-IT" sz="2800" u="sng" dirty="0" smtClean="0">
              <a:solidFill>
                <a:schemeClr val="bg1"/>
              </a:solidFill>
            </a:endParaRPr>
          </a:p>
          <a:p>
            <a:pPr algn="r"/>
            <a:r>
              <a:rPr lang="it-IT" sz="2800" u="sng" dirty="0" err="1" smtClean="0">
                <a:solidFill>
                  <a:schemeClr val="bg1"/>
                </a:solidFill>
              </a:rPr>
              <a:t>Surrealism</a:t>
            </a:r>
            <a:endParaRPr lang="it-IT" sz="2800" u="sng" dirty="0" smtClean="0">
              <a:solidFill>
                <a:schemeClr val="bg1"/>
              </a:solidFill>
            </a:endParaRPr>
          </a:p>
          <a:p>
            <a:pPr algn="r"/>
            <a:r>
              <a:rPr lang="it-IT" sz="2800" u="sng" dirty="0" err="1" smtClean="0">
                <a:solidFill>
                  <a:schemeClr val="bg1"/>
                </a:solidFill>
              </a:rPr>
              <a:t>Nihilism</a:t>
            </a:r>
            <a:endParaRPr lang="it-IT" sz="2800" u="sng" dirty="0" smtClean="0">
              <a:solidFill>
                <a:schemeClr val="bg1"/>
              </a:solidFill>
            </a:endParaRPr>
          </a:p>
          <a:p>
            <a:pPr algn="r"/>
            <a:endParaRPr lang="it-IT" dirty="0" smtClean="0">
              <a:solidFill>
                <a:schemeClr val="bg1"/>
              </a:solidFill>
            </a:endParaRPr>
          </a:p>
          <a:p>
            <a:pPr algn="r"/>
            <a:endParaRPr lang="it-IT" dirty="0"/>
          </a:p>
        </p:txBody>
      </p:sp>
      <p:sp>
        <p:nvSpPr>
          <p:cNvPr id="17" name="CasellaDiTesto 16"/>
          <p:cNvSpPr txBox="1"/>
          <p:nvPr/>
        </p:nvSpPr>
        <p:spPr>
          <a:xfrm>
            <a:off x="2987824" y="4725144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 smtClean="0">
                <a:solidFill>
                  <a:srgbClr val="48EAF2"/>
                </a:solidFill>
              </a:rPr>
              <a:t>MODERNISM</a:t>
            </a:r>
            <a:endParaRPr lang="it-IT" sz="3600" b="1" dirty="0">
              <a:solidFill>
                <a:srgbClr val="48EAF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3568" y="692696"/>
            <a:ext cx="3456384" cy="936104"/>
          </a:xfrm>
        </p:spPr>
        <p:txBody>
          <a:bodyPr>
            <a:normAutofit/>
          </a:bodyPr>
          <a:lstStyle/>
          <a:p>
            <a:pPr algn="l"/>
            <a:r>
              <a:rPr lang="it-IT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MODERNISM </a:t>
            </a:r>
            <a:endParaRPr lang="it-IT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6" name="Connettore 2 5"/>
          <p:cNvCxnSpPr/>
          <p:nvPr/>
        </p:nvCxnSpPr>
        <p:spPr>
          <a:xfrm flipV="1">
            <a:off x="4355976" y="836712"/>
            <a:ext cx="1224136" cy="216024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2 7"/>
          <p:cNvCxnSpPr/>
          <p:nvPr/>
        </p:nvCxnSpPr>
        <p:spPr>
          <a:xfrm>
            <a:off x="4283968" y="1412776"/>
            <a:ext cx="1512168" cy="864096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2 8"/>
          <p:cNvCxnSpPr/>
          <p:nvPr/>
        </p:nvCxnSpPr>
        <p:spPr>
          <a:xfrm rot="16200000" flipH="1">
            <a:off x="3437874" y="2114854"/>
            <a:ext cx="1908212" cy="108012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2 9"/>
          <p:cNvCxnSpPr/>
          <p:nvPr/>
        </p:nvCxnSpPr>
        <p:spPr>
          <a:xfrm rot="5400000">
            <a:off x="1565666" y="2402886"/>
            <a:ext cx="2196244" cy="792088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sellaDiTesto 11"/>
          <p:cNvSpPr txBox="1"/>
          <p:nvPr/>
        </p:nvSpPr>
        <p:spPr>
          <a:xfrm>
            <a:off x="5652120" y="548680"/>
            <a:ext cx="349188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 err="1" smtClean="0">
                <a:solidFill>
                  <a:schemeClr val="bg1"/>
                </a:solidFill>
              </a:rPr>
              <a:t>Impressionisms</a:t>
            </a:r>
            <a:r>
              <a:rPr lang="it-IT" sz="2000" b="1" dirty="0" smtClean="0">
                <a:solidFill>
                  <a:schemeClr val="bg1"/>
                </a:solidFill>
              </a:rPr>
              <a:t>:</a:t>
            </a:r>
          </a:p>
          <a:p>
            <a:r>
              <a:rPr lang="it-IT" dirty="0" err="1" smtClean="0">
                <a:solidFill>
                  <a:schemeClr val="bg1"/>
                </a:solidFill>
              </a:rPr>
              <a:t>Role</a:t>
            </a:r>
            <a:r>
              <a:rPr lang="it-IT" dirty="0" smtClean="0">
                <a:solidFill>
                  <a:schemeClr val="bg1"/>
                </a:solidFill>
              </a:rPr>
              <a:t> </a:t>
            </a:r>
            <a:r>
              <a:rPr lang="it-IT" dirty="0" err="1" smtClean="0">
                <a:solidFill>
                  <a:schemeClr val="bg1"/>
                </a:solidFill>
              </a:rPr>
              <a:t>of</a:t>
            </a:r>
            <a:r>
              <a:rPr lang="it-IT" dirty="0" smtClean="0">
                <a:solidFill>
                  <a:schemeClr val="bg1"/>
                </a:solidFill>
              </a:rPr>
              <a:t> </a:t>
            </a:r>
            <a:r>
              <a:rPr lang="it-IT" dirty="0" err="1" smtClean="0">
                <a:solidFill>
                  <a:schemeClr val="bg1"/>
                </a:solidFill>
              </a:rPr>
              <a:t>individual</a:t>
            </a:r>
            <a:r>
              <a:rPr lang="it-IT" dirty="0" smtClean="0">
                <a:solidFill>
                  <a:schemeClr val="bg1"/>
                </a:solidFill>
              </a:rPr>
              <a:t> </a:t>
            </a:r>
            <a:r>
              <a:rPr lang="it-IT" dirty="0" err="1" smtClean="0">
                <a:solidFill>
                  <a:schemeClr val="bg1"/>
                </a:solidFill>
              </a:rPr>
              <a:t>perception</a:t>
            </a:r>
            <a:r>
              <a:rPr lang="it-IT" dirty="0" smtClean="0">
                <a:solidFill>
                  <a:schemeClr val="bg1"/>
                </a:solidFill>
              </a:rPr>
              <a:t>, nature </a:t>
            </a:r>
            <a:r>
              <a:rPr lang="it-IT" dirty="0" err="1" smtClean="0">
                <a:solidFill>
                  <a:schemeClr val="bg1"/>
                </a:solidFill>
              </a:rPr>
              <a:t>of</a:t>
            </a:r>
            <a:r>
              <a:rPr lang="it-IT" dirty="0" smtClean="0">
                <a:solidFill>
                  <a:schemeClr val="bg1"/>
                </a:solidFill>
              </a:rPr>
              <a:t> the </a:t>
            </a:r>
            <a:r>
              <a:rPr lang="it-IT" dirty="0" err="1" smtClean="0">
                <a:solidFill>
                  <a:schemeClr val="bg1"/>
                </a:solidFill>
              </a:rPr>
              <a:t>concious</a:t>
            </a:r>
            <a:r>
              <a:rPr lang="it-IT" dirty="0" smtClean="0">
                <a:solidFill>
                  <a:schemeClr val="bg1"/>
                </a:solidFill>
              </a:rPr>
              <a:t> and </a:t>
            </a:r>
            <a:r>
              <a:rPr lang="it-IT" dirty="0" err="1" smtClean="0">
                <a:solidFill>
                  <a:schemeClr val="bg1"/>
                </a:solidFill>
              </a:rPr>
              <a:t>unconcious</a:t>
            </a:r>
            <a:r>
              <a:rPr lang="it-IT" dirty="0" smtClean="0">
                <a:solidFill>
                  <a:schemeClr val="bg1"/>
                </a:solidFill>
              </a:rPr>
              <a:t> mind</a:t>
            </a:r>
          </a:p>
          <a:p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5292080" y="2276872"/>
            <a:ext cx="34918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 err="1">
                <a:solidFill>
                  <a:schemeClr val="bg1"/>
                </a:solidFill>
              </a:rPr>
              <a:t>Expressionism</a:t>
            </a:r>
            <a:r>
              <a:rPr lang="it-IT" sz="2000" b="1" dirty="0">
                <a:solidFill>
                  <a:schemeClr val="bg1"/>
                </a:solidFill>
              </a:rPr>
              <a:t>:</a:t>
            </a:r>
          </a:p>
          <a:p>
            <a:r>
              <a:rPr lang="it-IT" dirty="0" err="1" smtClean="0">
                <a:solidFill>
                  <a:schemeClr val="bg1"/>
                </a:solidFill>
              </a:rPr>
              <a:t>Tries</a:t>
            </a:r>
            <a:r>
              <a:rPr lang="it-IT" dirty="0" smtClean="0">
                <a:solidFill>
                  <a:schemeClr val="bg1"/>
                </a:solidFill>
              </a:rPr>
              <a:t> </a:t>
            </a:r>
            <a:r>
              <a:rPr lang="it-IT" dirty="0" err="1" smtClean="0">
                <a:solidFill>
                  <a:schemeClr val="bg1"/>
                </a:solidFill>
              </a:rPr>
              <a:t>to</a:t>
            </a:r>
            <a:r>
              <a:rPr lang="it-IT" dirty="0" smtClean="0">
                <a:solidFill>
                  <a:schemeClr val="bg1"/>
                </a:solidFill>
              </a:rPr>
              <a:t> express the </a:t>
            </a:r>
            <a:r>
              <a:rPr lang="it-IT" dirty="0" err="1" smtClean="0">
                <a:solidFill>
                  <a:schemeClr val="bg1"/>
                </a:solidFill>
              </a:rPr>
              <a:t>inner</a:t>
            </a:r>
            <a:r>
              <a:rPr lang="it-IT" dirty="0" smtClean="0">
                <a:solidFill>
                  <a:schemeClr val="bg1"/>
                </a:solidFill>
              </a:rPr>
              <a:t> </a:t>
            </a:r>
            <a:r>
              <a:rPr lang="it-IT" dirty="0" err="1" smtClean="0">
                <a:solidFill>
                  <a:schemeClr val="bg1"/>
                </a:solidFill>
              </a:rPr>
              <a:t>version</a:t>
            </a:r>
            <a:endParaRPr lang="it-IT" dirty="0" smtClean="0">
              <a:solidFill>
                <a:schemeClr val="bg1"/>
              </a:solidFill>
            </a:endParaRPr>
          </a:p>
          <a:p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4572000" y="3789040"/>
            <a:ext cx="252028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 err="1">
                <a:solidFill>
                  <a:schemeClr val="bg1"/>
                </a:solidFill>
              </a:rPr>
              <a:t>Surrealism</a:t>
            </a:r>
            <a:r>
              <a:rPr lang="it-IT" sz="2000" b="1" dirty="0">
                <a:solidFill>
                  <a:schemeClr val="bg1"/>
                </a:solidFill>
              </a:rPr>
              <a:t>::</a:t>
            </a:r>
          </a:p>
          <a:p>
            <a:r>
              <a:rPr lang="it-IT" dirty="0" smtClean="0">
                <a:solidFill>
                  <a:schemeClr val="bg1"/>
                </a:solidFill>
              </a:rPr>
              <a:t>Liberate the </a:t>
            </a:r>
            <a:r>
              <a:rPr lang="it-IT" dirty="0" err="1" smtClean="0">
                <a:solidFill>
                  <a:schemeClr val="bg1"/>
                </a:solidFill>
              </a:rPr>
              <a:t>subconcious</a:t>
            </a:r>
            <a:endParaRPr lang="it-IT" dirty="0" smtClean="0">
              <a:solidFill>
                <a:schemeClr val="bg1"/>
              </a:solidFill>
            </a:endParaRPr>
          </a:p>
        </p:txBody>
      </p:sp>
      <p:pic>
        <p:nvPicPr>
          <p:cNvPr id="21" name="Segnaposto contenuto 20" descr="imag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968220" y="4005064"/>
            <a:ext cx="2175780" cy="2852936"/>
          </a:xfrm>
        </p:spPr>
      </p:pic>
      <p:sp>
        <p:nvSpPr>
          <p:cNvPr id="25" name="CasellaDiTesto 24"/>
          <p:cNvSpPr txBox="1"/>
          <p:nvPr/>
        </p:nvSpPr>
        <p:spPr>
          <a:xfrm>
            <a:off x="683568" y="4077072"/>
            <a:ext cx="3528392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 err="1">
                <a:solidFill>
                  <a:schemeClr val="bg1"/>
                </a:solidFill>
              </a:rPr>
              <a:t>Absurdism</a:t>
            </a:r>
            <a:r>
              <a:rPr lang="it-IT" sz="2000" b="1" dirty="0">
                <a:solidFill>
                  <a:schemeClr val="bg1"/>
                </a:solidFill>
              </a:rPr>
              <a:t>:</a:t>
            </a:r>
          </a:p>
          <a:p>
            <a:r>
              <a:rPr lang="it-IT" dirty="0" err="1" smtClean="0">
                <a:solidFill>
                  <a:schemeClr val="bg1"/>
                </a:solidFill>
              </a:rPr>
              <a:t>To</a:t>
            </a:r>
            <a:r>
              <a:rPr lang="it-IT" dirty="0" smtClean="0">
                <a:solidFill>
                  <a:schemeClr val="bg1"/>
                </a:solidFill>
              </a:rPr>
              <a:t> duplicate the </a:t>
            </a:r>
            <a:r>
              <a:rPr lang="it-IT" dirty="0" err="1" smtClean="0">
                <a:solidFill>
                  <a:schemeClr val="bg1"/>
                </a:solidFill>
              </a:rPr>
              <a:t>absurd</a:t>
            </a:r>
            <a:r>
              <a:rPr lang="it-IT" dirty="0" smtClean="0">
                <a:solidFill>
                  <a:schemeClr val="bg1"/>
                </a:solidFill>
              </a:rPr>
              <a:t> </a:t>
            </a:r>
            <a:r>
              <a:rPr lang="it-IT" dirty="0" err="1" smtClean="0">
                <a:solidFill>
                  <a:schemeClr val="bg1"/>
                </a:solidFill>
              </a:rPr>
              <a:t>condition</a:t>
            </a:r>
            <a:r>
              <a:rPr lang="it-IT" dirty="0" smtClean="0">
                <a:solidFill>
                  <a:schemeClr val="bg1"/>
                </a:solidFill>
              </a:rPr>
              <a:t> </a:t>
            </a:r>
            <a:r>
              <a:rPr lang="it-IT" dirty="0" err="1" smtClean="0">
                <a:solidFill>
                  <a:schemeClr val="bg1"/>
                </a:solidFill>
              </a:rPr>
              <a:t>of</a:t>
            </a:r>
            <a:r>
              <a:rPr lang="it-IT" dirty="0" smtClean="0">
                <a:solidFill>
                  <a:schemeClr val="bg1"/>
                </a:solidFill>
              </a:rPr>
              <a:t> </a:t>
            </a:r>
            <a:r>
              <a:rPr lang="it-IT" dirty="0" err="1" smtClean="0">
                <a:solidFill>
                  <a:schemeClr val="bg1"/>
                </a:solidFill>
              </a:rPr>
              <a:t>contemporary</a:t>
            </a:r>
            <a:r>
              <a:rPr lang="it-IT" dirty="0" smtClean="0">
                <a:solidFill>
                  <a:schemeClr val="bg1"/>
                </a:solidFill>
              </a:rPr>
              <a:t> life(</a:t>
            </a:r>
            <a:r>
              <a:rPr lang="it-IT" dirty="0" err="1" smtClean="0">
                <a:solidFill>
                  <a:schemeClr val="bg1"/>
                </a:solidFill>
              </a:rPr>
              <a:t>dying</a:t>
            </a:r>
            <a:r>
              <a:rPr lang="it-IT" dirty="0" smtClean="0">
                <a:solidFill>
                  <a:schemeClr val="bg1"/>
                </a:solidFill>
              </a:rPr>
              <a:t> in </a:t>
            </a:r>
            <a:r>
              <a:rPr lang="it-IT" dirty="0" err="1" smtClean="0">
                <a:solidFill>
                  <a:schemeClr val="bg1"/>
                </a:solidFill>
              </a:rPr>
              <a:t>wars</a:t>
            </a:r>
            <a:r>
              <a:rPr lang="it-IT" dirty="0" smtClean="0">
                <a:solidFill>
                  <a:schemeClr val="bg1"/>
                </a:solidFill>
              </a:rPr>
              <a:t>, </a:t>
            </a:r>
            <a:r>
              <a:rPr lang="it-IT" dirty="0" err="1" smtClean="0">
                <a:solidFill>
                  <a:schemeClr val="bg1"/>
                </a:solidFill>
              </a:rPr>
              <a:t>holocaust</a:t>
            </a:r>
            <a:r>
              <a:rPr lang="it-IT" dirty="0" smtClean="0">
                <a:solidFill>
                  <a:schemeClr val="bg1"/>
                </a:solidFill>
              </a:rPr>
              <a:t>..)</a:t>
            </a:r>
            <a:endParaRPr lang="it-IT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050904" cy="1282154"/>
          </a:xfrm>
        </p:spPr>
        <p:txBody>
          <a:bodyPr/>
          <a:lstStyle/>
          <a:p>
            <a:r>
              <a:rPr lang="it-IT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POSTMODERNISM</a:t>
            </a:r>
            <a:endParaRPr lang="it-IT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8" name="Segnaposto contenuto 7" descr="Thomas-Kobusch-Fashion-People-Women-Contemporary-Art-Postmodernism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694516" y="0"/>
            <a:ext cx="3449484" cy="2304256"/>
          </a:xfrm>
        </p:spPr>
      </p:pic>
      <p:sp>
        <p:nvSpPr>
          <p:cNvPr id="10" name="CasellaDiTesto 9"/>
          <p:cNvSpPr txBox="1"/>
          <p:nvPr/>
        </p:nvSpPr>
        <p:spPr>
          <a:xfrm>
            <a:off x="539552" y="1916832"/>
            <a:ext cx="7776864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Revision</a:t>
            </a:r>
            <a:r>
              <a:rPr lang="it-IT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32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it-IT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32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Modernism</a:t>
            </a:r>
            <a:r>
              <a:rPr lang="it-IT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algn="ctr"/>
            <a:endParaRPr lang="it-IT" sz="3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it-IT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It</a:t>
            </a:r>
            <a:r>
              <a:rPr lang="it-IT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it-IT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rejects</a:t>
            </a:r>
            <a:r>
              <a:rPr lang="it-IT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the Western </a:t>
            </a:r>
            <a:r>
              <a:rPr lang="it-IT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values</a:t>
            </a:r>
            <a:r>
              <a:rPr lang="it-IT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and </a:t>
            </a:r>
            <a:r>
              <a:rPr lang="it-IT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beliefs</a:t>
            </a:r>
            <a:r>
              <a:rPr lang="it-IT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as</a:t>
            </a:r>
            <a:r>
              <a:rPr lang="it-IT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only</a:t>
            </a:r>
            <a:r>
              <a:rPr lang="it-IT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a </a:t>
            </a:r>
            <a:r>
              <a:rPr lang="it-IT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small</a:t>
            </a:r>
            <a:r>
              <a:rPr lang="it-IT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part </a:t>
            </a:r>
            <a:r>
              <a:rPr lang="it-IT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it-IT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the </a:t>
            </a:r>
            <a:r>
              <a:rPr lang="it-IT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human</a:t>
            </a:r>
            <a:r>
              <a:rPr lang="it-IT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experience</a:t>
            </a:r>
            <a:endParaRPr lang="it-IT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it-IT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It</a:t>
            </a:r>
            <a:r>
              <a:rPr lang="it-IT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underlines</a:t>
            </a:r>
            <a:r>
              <a:rPr lang="it-IT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meanings</a:t>
            </a:r>
            <a:r>
              <a:rPr lang="it-IT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associated</a:t>
            </a:r>
            <a:r>
              <a:rPr lang="it-IT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with</a:t>
            </a:r>
            <a:r>
              <a:rPr lang="it-IT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the </a:t>
            </a:r>
            <a:r>
              <a:rPr lang="it-IT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interior</a:t>
            </a:r>
            <a:r>
              <a:rPr lang="it-IT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it-IT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objects</a:t>
            </a:r>
            <a:r>
              <a:rPr lang="it-IT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and </a:t>
            </a:r>
            <a:r>
              <a:rPr lang="it-IT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events</a:t>
            </a:r>
            <a:r>
              <a:rPr lang="it-IT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it-IT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Human</a:t>
            </a:r>
            <a:r>
              <a:rPr lang="it-IT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experience</a:t>
            </a:r>
            <a:r>
              <a:rPr lang="it-IT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is</a:t>
            </a:r>
            <a:r>
              <a:rPr lang="it-IT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unstable</a:t>
            </a:r>
            <a:r>
              <a:rPr lang="it-IT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it-IT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internally</a:t>
            </a:r>
            <a:r>
              <a:rPr lang="it-IT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contraddictory</a:t>
            </a:r>
            <a:r>
              <a:rPr lang="it-IT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it-IT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ambiguous</a:t>
            </a:r>
            <a:r>
              <a:rPr lang="it-IT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it-IT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inconclusive</a:t>
            </a:r>
            <a:r>
              <a:rPr lang="it-IT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indeterminate, </a:t>
            </a:r>
            <a:r>
              <a:rPr lang="it-IT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unfinished</a:t>
            </a:r>
            <a:r>
              <a:rPr lang="it-IT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it-IT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Postmodern</a:t>
            </a:r>
            <a:r>
              <a:rPr lang="it-IT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writer</a:t>
            </a:r>
            <a:r>
              <a:rPr lang="it-IT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creates</a:t>
            </a:r>
            <a:r>
              <a:rPr lang="it-IT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an</a:t>
            </a:r>
            <a:r>
              <a:rPr lang="it-IT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open work, in </a:t>
            </a:r>
            <a:r>
              <a:rPr lang="it-IT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which</a:t>
            </a:r>
            <a:r>
              <a:rPr lang="it-IT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the </a:t>
            </a:r>
            <a:r>
              <a:rPr lang="it-IT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reader</a:t>
            </a:r>
            <a:r>
              <a:rPr lang="it-IT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it-IT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must</a:t>
            </a:r>
            <a:r>
              <a:rPr lang="it-IT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provide</a:t>
            </a:r>
            <a:r>
              <a:rPr lang="it-IT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his</a:t>
            </a:r>
            <a:r>
              <a:rPr lang="it-IT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own</a:t>
            </a:r>
            <a:r>
              <a:rPr lang="it-IT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unguided</a:t>
            </a:r>
            <a:r>
              <a:rPr lang="it-IT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interpretation</a:t>
            </a:r>
            <a:r>
              <a:rPr lang="it-IT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it-IT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it-IT" sz="2400" dirty="0">
              <a:solidFill>
                <a:schemeClr val="bg1"/>
              </a:solidFill>
            </a:endParaRPr>
          </a:p>
        </p:txBody>
      </p:sp>
      <p:cxnSp>
        <p:nvCxnSpPr>
          <p:cNvPr id="12" name="Connettore 2 11"/>
          <p:cNvCxnSpPr/>
          <p:nvPr/>
        </p:nvCxnSpPr>
        <p:spPr>
          <a:xfrm rot="5400000">
            <a:off x="3708301" y="1556395"/>
            <a:ext cx="720080" cy="794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nettore 2 5"/>
          <p:cNvCxnSpPr/>
          <p:nvPr/>
        </p:nvCxnSpPr>
        <p:spPr>
          <a:xfrm rot="10800000" flipV="1">
            <a:off x="2339752" y="1124744"/>
            <a:ext cx="720080" cy="288032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sellaDiTesto 6"/>
          <p:cNvSpPr txBox="1"/>
          <p:nvPr/>
        </p:nvSpPr>
        <p:spPr>
          <a:xfrm>
            <a:off x="4139952" y="1844824"/>
            <a:ext cx="35283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Chaos</a:t>
            </a:r>
            <a:r>
              <a:rPr lang="it-IT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it-IT" sz="2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priviledge</a:t>
            </a:r>
            <a:r>
              <a:rPr lang="it-IT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variety</a:t>
            </a:r>
            <a:r>
              <a:rPr lang="it-IT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and </a:t>
            </a:r>
            <a:r>
              <a:rPr lang="it-IT" sz="2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diversity</a:t>
            </a:r>
            <a:r>
              <a:rPr lang="it-IT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cxnSp>
        <p:nvCxnSpPr>
          <p:cNvPr id="9" name="Connettore 2 8"/>
          <p:cNvCxnSpPr/>
          <p:nvPr/>
        </p:nvCxnSpPr>
        <p:spPr>
          <a:xfrm rot="5400000">
            <a:off x="4572794" y="1628800"/>
            <a:ext cx="575270" cy="794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sellaDiTesto 9"/>
          <p:cNvSpPr txBox="1"/>
          <p:nvPr/>
        </p:nvSpPr>
        <p:spPr>
          <a:xfrm>
            <a:off x="467544" y="1412776"/>
            <a:ext cx="35283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It may be considered a reaction against  confidence in reason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467544" y="3212976"/>
            <a:ext cx="29523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Reason</a:t>
            </a:r>
            <a:r>
              <a:rPr lang="it-IT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will</a:t>
            </a:r>
            <a:r>
              <a:rPr lang="it-IT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never</a:t>
            </a:r>
            <a:r>
              <a:rPr lang="it-IT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lead</a:t>
            </a:r>
            <a:r>
              <a:rPr lang="it-IT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to</a:t>
            </a:r>
            <a:r>
              <a:rPr lang="it-IT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truth</a:t>
            </a:r>
            <a:r>
              <a:rPr lang="it-IT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it-IT" sz="2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ther</a:t>
            </a:r>
            <a:r>
              <a:rPr lang="it-IT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isn</a:t>
            </a:r>
            <a:r>
              <a:rPr lang="it-IT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’t </a:t>
            </a:r>
            <a:r>
              <a:rPr lang="it-IT" sz="2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an</a:t>
            </a:r>
            <a:r>
              <a:rPr lang="it-IT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objective</a:t>
            </a:r>
            <a:r>
              <a:rPr lang="it-IT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truth</a:t>
            </a:r>
            <a:r>
              <a:rPr lang="it-IT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cxnSp>
        <p:nvCxnSpPr>
          <p:cNvPr id="13" name="Connettore 2 12"/>
          <p:cNvCxnSpPr/>
          <p:nvPr/>
        </p:nvCxnSpPr>
        <p:spPr>
          <a:xfrm rot="5400000">
            <a:off x="1764482" y="2852142"/>
            <a:ext cx="576064" cy="158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olo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POSTMODERNISM</a:t>
            </a:r>
            <a:endParaRPr lang="it-IT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3995936" y="3212976"/>
            <a:ext cx="24482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err="1">
                <a:solidFill>
                  <a:schemeClr val="bg1"/>
                </a:solidFill>
              </a:rPr>
              <a:t>We</a:t>
            </a:r>
            <a:r>
              <a:rPr lang="it-IT" sz="2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are living in a society with a vast diversity and plurality of ways of looking at life.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1547664" y="5661248"/>
            <a:ext cx="48965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There</a:t>
            </a:r>
            <a:r>
              <a:rPr lang="it-IT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is</a:t>
            </a:r>
            <a:r>
              <a:rPr lang="it-IT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not</a:t>
            </a:r>
            <a:r>
              <a:rPr lang="it-IT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one</a:t>
            </a:r>
            <a:r>
              <a:rPr lang="it-IT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wiew</a:t>
            </a:r>
            <a:r>
              <a:rPr lang="it-IT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it-IT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reality </a:t>
            </a:r>
            <a:r>
              <a:rPr lang="it-IT" sz="2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that</a:t>
            </a:r>
            <a:r>
              <a:rPr lang="it-IT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makes</a:t>
            </a:r>
            <a:r>
              <a:rPr lang="it-IT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full </a:t>
            </a:r>
            <a:r>
              <a:rPr lang="it-IT" sz="2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sense</a:t>
            </a:r>
            <a:r>
              <a:rPr lang="it-IT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it-IT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the world</a:t>
            </a:r>
            <a:r>
              <a:rPr lang="it-IT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it-IT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9" name="Connettore 2 18"/>
          <p:cNvCxnSpPr>
            <a:endCxn id="16" idx="0"/>
          </p:cNvCxnSpPr>
          <p:nvPr/>
        </p:nvCxnSpPr>
        <p:spPr>
          <a:xfrm rot="5400000">
            <a:off x="4932834" y="2924944"/>
            <a:ext cx="575270" cy="794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/>
          <p:cNvCxnSpPr>
            <a:stCxn id="16" idx="2"/>
          </p:cNvCxnSpPr>
          <p:nvPr/>
        </p:nvCxnSpPr>
        <p:spPr>
          <a:xfrm rot="5400000">
            <a:off x="4538030" y="5051214"/>
            <a:ext cx="211956" cy="115212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Segnaposto contenuto 3" descr="modernism_postmodernism_by_ozgunozso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9744" y="5301208"/>
            <a:ext cx="2304256" cy="1404734"/>
          </a:xfrm>
          <a:prstGeom prst="rect">
            <a:avLst/>
          </a:prstGeom>
        </p:spPr>
      </p:pic>
      <p:pic>
        <p:nvPicPr>
          <p:cNvPr id="25" name="Segnaposto contenuto 3" descr="modernism_postmodernism_by_ozgunozso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9744" y="4005064"/>
            <a:ext cx="2304256" cy="1404734"/>
          </a:xfrm>
          <a:prstGeom prst="rect">
            <a:avLst/>
          </a:prstGeom>
        </p:spPr>
      </p:pic>
      <p:pic>
        <p:nvPicPr>
          <p:cNvPr id="26" name="Segnaposto contenuto 3" descr="modernism_postmodernism_by_ozgunozso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9744" y="2708920"/>
            <a:ext cx="2304256" cy="14047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 descr="modernism-art-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660232" y="3573016"/>
            <a:ext cx="2248991" cy="3284984"/>
          </a:xfrm>
        </p:spPr>
      </p:pic>
      <p:pic>
        <p:nvPicPr>
          <p:cNvPr id="5" name="Segnaposto contenuto 3" descr="mov-beyond-mod-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91880" y="4892486"/>
            <a:ext cx="3275856" cy="19655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236</Words>
  <Application>Microsoft Office PowerPoint</Application>
  <PresentationFormat>Presentazione su schermo (4:3)</PresentationFormat>
  <Paragraphs>43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Tema di Office</vt:lpstr>
      <vt:lpstr>Diapositiva 1</vt:lpstr>
      <vt:lpstr>Cultural and historical great events of the modern era:</vt:lpstr>
      <vt:lpstr>MODERNISM </vt:lpstr>
      <vt:lpstr>POSTMODERNISM</vt:lpstr>
      <vt:lpstr>POSTMODERNISM</vt:lpstr>
      <vt:lpstr>Diapositiva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Lina</dc:creator>
  <cp:lastModifiedBy>MARILENA</cp:lastModifiedBy>
  <cp:revision>24</cp:revision>
  <dcterms:created xsi:type="dcterms:W3CDTF">2010-11-07T20:13:09Z</dcterms:created>
  <dcterms:modified xsi:type="dcterms:W3CDTF">2010-11-16T07:45:07Z</dcterms:modified>
</cp:coreProperties>
</file>