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7" r:id="rId5"/>
    <p:sldId id="268" r:id="rId6"/>
    <p:sldId id="258" r:id="rId7"/>
    <p:sldId id="269" r:id="rId8"/>
    <p:sldId id="259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6F5A2-60DC-4389-A629-B4E9A7B8F85D}" type="datetimeFigureOut">
              <a:rPr lang="it-IT" smtClean="0"/>
              <a:pPr/>
              <a:t>07/11/2010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4D262-BB44-4444-B41C-9ED61514D32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5760640" cy="1470025"/>
          </a:xfrm>
        </p:spPr>
        <p:txBody>
          <a:bodyPr/>
          <a:lstStyle/>
          <a:p>
            <a:r>
              <a:rPr lang="it-IT" b="1" dirty="0" err="1" smtClean="0">
                <a:solidFill>
                  <a:schemeClr val="tx2"/>
                </a:solidFill>
                <a:latin typeface="Verdana" pitchFamily="34" charset="0"/>
              </a:rPr>
              <a:t>Postmodernism</a:t>
            </a:r>
            <a:endParaRPr lang="it-IT" b="1" dirty="0">
              <a:solidFill>
                <a:schemeClr val="tx2"/>
              </a:solidFill>
              <a:latin typeface="Verdana" pitchFamily="34" charset="0"/>
            </a:endParaRPr>
          </a:p>
        </p:txBody>
      </p:sp>
      <p:pic>
        <p:nvPicPr>
          <p:cNvPr id="1027" name="Picture 3" descr="C:\Documents and Settings\Aaron\Documenti\Inglese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356992"/>
            <a:ext cx="2466975" cy="1857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2152600"/>
            <a:ext cx="53640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Bold" charset="0"/>
              </a:rPr>
              <a:t>Late modernity 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Rejection of Truth as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universalizing force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Multiculturalism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Feminism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Media culture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Liberation theology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Rejection “West” as the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end of history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WWII, then Asian wars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Decline of manufacturing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Italic"/>
              </a:rPr>
              <a:t>distinction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industry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Stagflation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975648" y="1844824"/>
            <a:ext cx="31683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Bold" charset="0"/>
              </a:rPr>
              <a:t>Postmodernism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Aesthetic of everyday life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Pastiche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Involvement of spectator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it-IT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spectacle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Self‐parody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Solidarity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Italic"/>
              </a:rPr>
              <a:t>High and low culture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27168" cy="1440160"/>
          </a:xfrm>
        </p:spPr>
        <p:txBody>
          <a:bodyPr>
            <a:normAutofit/>
          </a:bodyPr>
          <a:lstStyle/>
          <a:p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Since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Postmodernism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is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still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alive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,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it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is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not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yet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possible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to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define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it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in </a:t>
            </a:r>
            <a:r>
              <a:rPr lang="it-IT" sz="1200" dirty="0" err="1" smtClean="0">
                <a:solidFill>
                  <a:schemeClr val="tx2"/>
                </a:solidFill>
                <a:latin typeface="Verdana" pitchFamily="34" charset="0"/>
              </a:rPr>
              <a:t>retrospect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.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772816"/>
            <a:ext cx="35283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 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The Postmodern would be that which in the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 smtClean="0">
                <a:solidFill>
                  <a:schemeClr val="tx2"/>
                </a:solidFill>
                <a:latin typeface="Verdana" pitchFamily="34" charset="0"/>
              </a:rPr>
              <a:t>Modern </a:t>
            </a:r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invokes the </a:t>
            </a:r>
            <a:r>
              <a:rPr lang="en-US" sz="1200" dirty="0" err="1">
                <a:solidFill>
                  <a:schemeClr val="tx2"/>
                </a:solidFill>
                <a:latin typeface="Verdana" pitchFamily="34" charset="0"/>
              </a:rPr>
              <a:t>unpresentable</a:t>
            </a:r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 in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presentation itself, that which refuses the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consolation of correct forms, refuses the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consensus of taste permitting a common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experience of nostalgia for the impossible,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and inquires into new presentations--not to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take pleasure in them, but to better </a:t>
            </a:r>
            <a:r>
              <a:rPr lang="en-US" sz="1200" dirty="0" smtClean="0">
                <a:solidFill>
                  <a:schemeClr val="tx2"/>
                </a:solidFill>
                <a:latin typeface="Verdana" pitchFamily="34" charset="0"/>
              </a:rPr>
              <a:t>produce</a:t>
            </a:r>
            <a:r>
              <a:rPr lang="it-IT" sz="1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latin typeface="Verdana" pitchFamily="34" charset="0"/>
              </a:rPr>
              <a:t>the </a:t>
            </a:r>
            <a:r>
              <a:rPr lang="en-US" sz="1200" dirty="0">
                <a:solidFill>
                  <a:schemeClr val="tx2"/>
                </a:solidFill>
                <a:latin typeface="Verdana" pitchFamily="34" charset="0"/>
              </a:rPr>
              <a:t>feeling that there is something</a:t>
            </a:r>
            <a:endParaRPr lang="it-IT" sz="1200" dirty="0">
              <a:solidFill>
                <a:schemeClr val="tx2"/>
              </a:solidFill>
              <a:latin typeface="Verdana" pitchFamily="34" charset="0"/>
            </a:endParaRPr>
          </a:p>
          <a:p>
            <a:r>
              <a:rPr lang="en-US" sz="1200" dirty="0" err="1">
                <a:solidFill>
                  <a:schemeClr val="tx2"/>
                </a:solidFill>
                <a:latin typeface="Verdana" pitchFamily="34" charset="0"/>
              </a:rPr>
              <a:t>unpresentable</a:t>
            </a:r>
            <a:r>
              <a:rPr lang="en-US" sz="1200" dirty="0" smtClean="0">
                <a:solidFill>
                  <a:schemeClr val="tx2"/>
                </a:solidFill>
                <a:latin typeface="Verdana" pitchFamily="34" charset="0"/>
              </a:rPr>
              <a:t>. </a:t>
            </a:r>
            <a:r>
              <a:rPr lang="en-US" sz="1200" dirty="0" smtClean="0">
                <a:latin typeface="Verdana" pitchFamily="34" charset="0"/>
              </a:rPr>
              <a:t>(</a:t>
            </a:r>
            <a:r>
              <a:rPr lang="en-US" sz="1200" b="1" dirty="0" smtClean="0">
                <a:latin typeface="Verdana" pitchFamily="34" charset="0"/>
              </a:rPr>
              <a:t>Jean-Francois </a:t>
            </a:r>
            <a:r>
              <a:rPr lang="en-US" sz="1200" b="1" dirty="0" err="1" smtClean="0">
                <a:latin typeface="Verdana" pitchFamily="34" charset="0"/>
              </a:rPr>
              <a:t>Lyotard</a:t>
            </a:r>
            <a:r>
              <a:rPr lang="en-US" sz="1200" dirty="0" smtClean="0">
                <a:latin typeface="Verdana" pitchFamily="34" charset="0"/>
              </a:rPr>
              <a:t>)</a:t>
            </a:r>
            <a:endParaRPr lang="it-IT" sz="1200" dirty="0">
              <a:latin typeface="Verdana" pitchFamily="34" charset="0"/>
            </a:endParaRPr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4572000" y="450912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latin typeface="Verdana" pitchFamily="34" charset="0"/>
              </a:rPr>
              <a:t>A piece of knowledge is never false or true - but only more or less biologically and evolutionary useful. All dogmatic creeds are approximations: these approximations form a humus from which better approximations grow. ...</a:t>
            </a:r>
            <a:br>
              <a:rPr lang="en-US" sz="1200" dirty="0" smtClean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1200" dirty="0" smtClean="0">
                <a:solidFill>
                  <a:schemeClr val="tx2"/>
                </a:solidFill>
                <a:latin typeface="Verdana" pitchFamily="34" charset="0"/>
              </a:rPr>
              <a:t>We know only one source which directly reveals scientific facts - our senses. </a:t>
            </a:r>
            <a:r>
              <a:rPr lang="en-US" sz="1200" dirty="0" smtClean="0">
                <a:latin typeface="Verdana" pitchFamily="34" charset="0"/>
              </a:rPr>
              <a:t>(</a:t>
            </a:r>
            <a:r>
              <a:rPr lang="en-US" sz="1200" b="1" dirty="0" smtClean="0">
                <a:latin typeface="Verdana" pitchFamily="34" charset="0"/>
              </a:rPr>
              <a:t>Ernst Mach</a:t>
            </a:r>
            <a:r>
              <a:rPr lang="en-US" sz="1200" dirty="0" smtClean="0">
                <a:latin typeface="Verdana" pitchFamily="34" charset="0"/>
              </a:rPr>
              <a:t>) </a:t>
            </a:r>
            <a:endParaRPr lang="it-IT" sz="1200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67544" y="1412776"/>
            <a:ext cx="748883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>
                <a:latin typeface="Verdana" pitchFamily="34" charset="0"/>
              </a:rPr>
              <a:t>• </a:t>
            </a:r>
            <a:r>
              <a:rPr lang="it-IT" sz="1200" b="1" dirty="0" err="1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Modernity</a:t>
            </a:r>
            <a:r>
              <a:rPr lang="it-IT" sz="1200" b="1" dirty="0">
                <a:latin typeface="Verdana" pitchFamily="34" charset="0"/>
              </a:rPr>
              <a:t> </a:t>
            </a: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and</a:t>
            </a:r>
            <a:r>
              <a:rPr lang="it-IT" sz="1200" b="1" dirty="0">
                <a:latin typeface="Verdana" pitchFamily="34" charset="0"/>
              </a:rPr>
              <a:t> </a:t>
            </a:r>
            <a:r>
              <a:rPr lang="it-IT" sz="1200" b="1" dirty="0" err="1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postmodernity</a:t>
            </a:r>
            <a:endParaRPr lang="it-IT" sz="1200" b="1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  <a:p>
            <a:r>
              <a:rPr lang="en-US" sz="1200" dirty="0">
                <a:latin typeface="Verdana" pitchFamily="34" charset="0"/>
              </a:rPr>
              <a:t>–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Historical periods </a:t>
            </a:r>
            <a:r>
              <a:rPr lang="en-US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characterised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by political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and </a:t>
            </a:r>
            <a:r>
              <a:rPr lang="it-IT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cultural </a:t>
            </a:r>
            <a:r>
              <a:rPr lang="it-IT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events</a:t>
            </a:r>
            <a:r>
              <a:rPr lang="it-IT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, </a:t>
            </a:r>
            <a:r>
              <a:rPr lang="it-IT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technological</a:t>
            </a:r>
            <a:r>
              <a:rPr lang="it-IT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change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and </a:t>
            </a:r>
            <a:r>
              <a:rPr lang="it-IT" sz="12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intellectual</a:t>
            </a:r>
            <a:r>
              <a:rPr lang="it-IT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and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ideological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movements</a:t>
            </a:r>
            <a:endParaRPr lang="it-IT" sz="12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–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Not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the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movements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themselves</a:t>
            </a:r>
            <a:endParaRPr lang="it-IT" sz="12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endParaRPr lang="it-IT" sz="1200" dirty="0" smtClean="0">
              <a:latin typeface="Verdana" pitchFamily="34" charset="0"/>
            </a:endParaRPr>
          </a:p>
          <a:p>
            <a:endParaRPr lang="it-IT" sz="1200" dirty="0" smtClean="0">
              <a:latin typeface="Verdana" pitchFamily="34" charset="0"/>
            </a:endParaRPr>
          </a:p>
          <a:p>
            <a:endParaRPr lang="it-IT" sz="1200" dirty="0" smtClean="0">
              <a:latin typeface="Verdana" pitchFamily="34" charset="0"/>
            </a:endParaRPr>
          </a:p>
          <a:p>
            <a:endParaRPr lang="it-IT" sz="1200" dirty="0" smtClean="0">
              <a:latin typeface="Verdana" pitchFamily="34" charset="0"/>
            </a:endParaRPr>
          </a:p>
          <a:p>
            <a:endParaRPr lang="it-IT" sz="1200" dirty="0" smtClean="0">
              <a:latin typeface="Verdana" pitchFamily="34" charset="0"/>
            </a:endParaRPr>
          </a:p>
          <a:p>
            <a:endParaRPr lang="it-IT" sz="1200" dirty="0" smtClean="0">
              <a:latin typeface="Verdana" pitchFamily="34" charset="0"/>
            </a:endParaRPr>
          </a:p>
          <a:p>
            <a:endParaRPr lang="it-IT" sz="1200" dirty="0" smtClean="0">
              <a:latin typeface="Verdana" pitchFamily="34" charset="0"/>
            </a:endParaRPr>
          </a:p>
          <a:p>
            <a:r>
              <a:rPr lang="it-IT" sz="1200" dirty="0" smtClean="0">
                <a:latin typeface="Verdana" pitchFamily="34" charset="0"/>
              </a:rPr>
              <a:t>• </a:t>
            </a:r>
            <a:r>
              <a:rPr lang="it-IT" sz="1200" b="1" dirty="0" err="1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Modernism</a:t>
            </a:r>
            <a:r>
              <a:rPr lang="it-IT" sz="1200" b="1" dirty="0">
                <a:latin typeface="Verdana" pitchFamily="34" charset="0"/>
              </a:rPr>
              <a:t> </a:t>
            </a:r>
            <a:r>
              <a:rPr lang="it-IT" sz="1200" b="1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and</a:t>
            </a:r>
            <a:r>
              <a:rPr lang="it-IT" sz="1200" b="1" dirty="0">
                <a:latin typeface="Verdana" pitchFamily="34" charset="0"/>
              </a:rPr>
              <a:t> </a:t>
            </a:r>
            <a:r>
              <a:rPr lang="it-IT" sz="1200" b="1" dirty="0" err="1">
                <a:solidFill>
                  <a:schemeClr val="tx2">
                    <a:lumMod val="75000"/>
                  </a:schemeClr>
                </a:solidFill>
                <a:latin typeface="Verdana" pitchFamily="34" charset="0"/>
              </a:rPr>
              <a:t>postmodernism</a:t>
            </a:r>
            <a:endParaRPr lang="it-IT" sz="1200" b="1" dirty="0">
              <a:solidFill>
                <a:schemeClr val="tx2">
                  <a:lumMod val="75000"/>
                </a:schemeClr>
              </a:solidFill>
              <a:latin typeface="Verdana" pitchFamily="34" charset="0"/>
            </a:endParaRPr>
          </a:p>
          <a:p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–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Genres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/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styles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/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movements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of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thought</a:t>
            </a:r>
            <a:r>
              <a:rPr lang="it-IT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and </a:t>
            </a: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expression 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associated to these periods</a:t>
            </a:r>
            <a:endParaRPr lang="it-IT" sz="12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95536" y="1340768"/>
            <a:ext cx="410445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Modernity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Industrialisation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Capitalism (Fascism,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Marxism)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Division of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labour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Rise of institutions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Rapid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urbanisation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Enlightenment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Supremacy of reason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Critique of realism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Individualism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Nation‐state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Colonialism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The “West”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Division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of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culture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716016" y="1268760"/>
            <a:ext cx="417646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Bold" charset="0"/>
              </a:rPr>
              <a:t>Late modernity 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Rejection of Truth as</a:t>
            </a:r>
            <a:r>
              <a:rPr lang="it-IT" sz="1200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universalizing force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Multiculturalism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Feminism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Media culture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Liberation theology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Rejection “West” as the</a:t>
            </a:r>
            <a:r>
              <a:rPr lang="it-IT" sz="1200" dirty="0">
                <a:solidFill>
                  <a:srgbClr val="FF0000"/>
                </a:solidFill>
                <a:latin typeface="Verdana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end of history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WWII, then Asian wars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Decline of manufacturing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Italic"/>
              </a:rPr>
              <a:t>distinction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industry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–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Stagflation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</p:txBody>
      </p:sp>
      <p:pic>
        <p:nvPicPr>
          <p:cNvPr id="5122" name="Picture 2" descr="C:\Documents and Settings\Aaron\Documenti\Inglese\escher_scale1R3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077072"/>
            <a:ext cx="3703559" cy="2518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64088" y="2420888"/>
            <a:ext cx="31683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Bold" charset="0"/>
              </a:rPr>
              <a:t>Postmodernism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Aesthetic of everyday life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Pastiche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Involvement of spectator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it-IT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spectacle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Self‐parody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Solidarity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Italic"/>
              </a:rPr>
              <a:t>High and low culture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79512" y="1124744"/>
            <a:ext cx="34563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-Bold"/>
              </a:rPr>
              <a:t>Modernism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Search for truth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Division of high &amp; low culture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Valuing the aesthetic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Rejection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of</a:t>
            </a: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it-IT" sz="12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realism</a:t>
            </a:r>
            <a:endParaRPr kumimoji="0" lang="it-IT" sz="12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</p:txBody>
      </p:sp>
      <p:pic>
        <p:nvPicPr>
          <p:cNvPr id="3074" name="Picture 2" descr="C:\Documents and Settings\Aaron\Documenti\Inglese\AndyWarhol-Self-Portrait-19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996952"/>
            <a:ext cx="3048000" cy="308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539552" y="2060848"/>
            <a:ext cx="79208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>
                <a:solidFill>
                  <a:schemeClr val="tx2"/>
                </a:solidFill>
                <a:latin typeface="Verdana" pitchFamily="34" charset="0"/>
              </a:rPr>
              <a:t>Postmodernism is the belief that: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Most theoretical concepts are defined by their role in the conjectured theoretical network. (A subset are 'operationally' defined by a fairly direct tie to observations.) </a:t>
            </a:r>
          </a:p>
          <a:p>
            <a:pPr>
              <a:buFont typeface="Arial" pitchFamily="34" charset="0"/>
              <a:buChar char="•"/>
            </a:pP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The theoretical network is incomplete.</a:t>
            </a:r>
          </a:p>
          <a:p>
            <a:endParaRPr lang="en-US" sz="1200" dirty="0" smtClean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It follows that theoretical concepts are 'open', or what logicians call 'partially interpreted'. Research continues precisely because they are open;  the research task is to 'close' them, although never completely.</a:t>
            </a:r>
          </a:p>
          <a:p>
            <a:r>
              <a:rPr lang="en-US" sz="1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http://psycprints.ecs.soton.ac.uk/archive/00000088/</a:t>
            </a:r>
            <a:endParaRPr lang="en-US" sz="10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043608" y="1484784"/>
            <a:ext cx="2198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err="1" smtClean="0">
                <a:solidFill>
                  <a:schemeClr val="tx2"/>
                </a:solidFill>
                <a:latin typeface="Verdana" pitchFamily="34" charset="0"/>
              </a:rPr>
              <a:t>Most</a:t>
            </a:r>
            <a:r>
              <a:rPr lang="it-IT" sz="1200" b="1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b="1" dirty="0" err="1" smtClean="0">
                <a:solidFill>
                  <a:schemeClr val="tx2"/>
                </a:solidFill>
                <a:latin typeface="Verdana" pitchFamily="34" charset="0"/>
              </a:rPr>
              <a:t>Important</a:t>
            </a:r>
            <a:r>
              <a:rPr lang="it-IT" sz="1200" b="1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r>
              <a:rPr lang="it-IT" sz="1200" b="1" dirty="0" err="1" smtClean="0">
                <a:solidFill>
                  <a:schemeClr val="tx2"/>
                </a:solidFill>
                <a:latin typeface="Verdana" pitchFamily="34" charset="0"/>
              </a:rPr>
              <a:t>Points</a:t>
            </a:r>
            <a:r>
              <a:rPr lang="it-IT" sz="1200" b="1" dirty="0">
                <a:solidFill>
                  <a:schemeClr val="tx2"/>
                </a:solidFill>
                <a:latin typeface="Verdana" pitchFamily="34" charset="0"/>
              </a:rPr>
              <a:t>:</a:t>
            </a:r>
          </a:p>
        </p:txBody>
      </p:sp>
      <p:sp>
        <p:nvSpPr>
          <p:cNvPr id="5" name="Rettangolo 4"/>
          <p:cNvSpPr/>
          <p:nvPr/>
        </p:nvSpPr>
        <p:spPr>
          <a:xfrm>
            <a:off x="827584" y="2564904"/>
            <a:ext cx="4572000" cy="20128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Suspicion and rejection of Master Narratives; local narratives, ironic deconstruction of master narratives: counter-myths of origin</a:t>
            </a:r>
            <a:b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Rejection of totalizing theories; pursuit of localizing and contingent theories</a:t>
            </a:r>
            <a:b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/>
            </a:r>
            <a:b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</a:b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  <a:latin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Social and cultural pluralism, disunity, unclear bases for social/national/ethnic unity.</a:t>
            </a:r>
          </a:p>
        </p:txBody>
      </p:sp>
      <p:pic>
        <p:nvPicPr>
          <p:cNvPr id="4098" name="Picture 2" descr="C:\Documents and Settings\Aaron\Documenti\Inglese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429000"/>
            <a:ext cx="2124075" cy="2152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0" y="0"/>
            <a:ext cx="3810000" cy="244827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427984" y="3861048"/>
            <a:ext cx="4355976" cy="27636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Subverted order, loss of centralized control, fragmentation.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Trust and investment in micro-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politics, identity politics, local politics, institutional power struggles.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Hyper-reality, image saturation, 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simulacra seem more powerful 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than the "real"; images and texts 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with no prior "original". "As seen on 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TV" and "as seen on MTV" are 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more powerful than unmediated 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experience.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323528" y="620688"/>
            <a:ext cx="3810000" cy="208823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Skepticism of progress, anti-technology reactions, neo-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Luddism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; new age religions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Sense of fragmentation and 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decentered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 self; multiple, 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conflicting identities.</a:t>
            </a:r>
            <a:b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</a:b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Alternative family units, alternatives to middle-class marriage model, multiple identities for couplings and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childraising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Verdana" pitchFamily="34" charset="0"/>
              </a:rPr>
              <a:t>.</a:t>
            </a:r>
          </a:p>
        </p:txBody>
      </p:sp>
      <p:pic>
        <p:nvPicPr>
          <p:cNvPr id="2050" name="Picture 2" descr="C:\Documents and Settings\Aaron\Documenti\Inglese\e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68960"/>
            <a:ext cx="3394348" cy="33943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582447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Postmodernists of repute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Verdana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Italo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Calvino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Six Lessons for the New Millennium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Andy Warhol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Blood for Dracula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Robert Altman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Ferris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Bueller’s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 Day Off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Wes Craven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Eat Drink Man Woman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Quentin Tarantino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Pulp Fiction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Robert Rodriguez 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Once Upon a Time in Mexico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Arial" pitchFamily="34" charset="0"/>
              </a:rPr>
              <a:t>•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Calibri" pitchFamily="34" charset="0"/>
              </a:rPr>
              <a:t>Madonna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Verdana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it-IT" sz="1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Hung</a:t>
            </a:r>
            <a:r>
              <a:rPr kumimoji="0" lang="it-IT" sz="1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Verdana" pitchFamily="34" charset="0"/>
                <a:ea typeface="Calibri" pitchFamily="34" charset="0"/>
                <a:cs typeface="Times New Roman" pitchFamily="18" charset="0"/>
              </a:rPr>
              <a:t> Up /</a:t>
            </a:r>
            <a:r>
              <a:rPr lang="it-IT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give</a:t>
            </a:r>
            <a:r>
              <a:rPr lang="it-IT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</a:t>
            </a:r>
            <a:r>
              <a:rPr lang="it-IT" sz="16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it</a:t>
            </a:r>
            <a:r>
              <a:rPr lang="it-IT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</a:rPr>
              <a:t> 2 me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475</Words>
  <Application>Microsoft Office PowerPoint</Application>
  <PresentationFormat>Presentazione su schermo (4:3)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Postmodernism</vt:lpstr>
      <vt:lpstr>Since Postmodernism is still alive, it is not yet possible to define it in retrospect.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Postmodernism</dc:title>
  <dc:creator>USER01</dc:creator>
  <cp:lastModifiedBy>USER01</cp:lastModifiedBy>
  <cp:revision>17</cp:revision>
  <dcterms:created xsi:type="dcterms:W3CDTF">2010-11-02T14:39:03Z</dcterms:created>
  <dcterms:modified xsi:type="dcterms:W3CDTF">2010-11-07T21:41:20Z</dcterms:modified>
</cp:coreProperties>
</file>