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6" r:id="rId5"/>
    <p:sldId id="267" r:id="rId6"/>
    <p:sldId id="258" r:id="rId7"/>
    <p:sldId id="268" r:id="rId8"/>
    <p:sldId id="259" r:id="rId9"/>
    <p:sldId id="260" r:id="rId10"/>
    <p:sldId id="261" r:id="rId11"/>
    <p:sldId id="263" r:id="rId12"/>
    <p:sldId id="264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otX val="30"/>
      <c:perspective val="30"/>
    </c:view3D>
    <c:plotArea>
      <c:layout/>
      <c:pie3DChart>
        <c:varyColors val="1"/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explosion val="25"/>
          <c:cat>
            <c:strRef>
              <c:f>Foglio1!$A$2:$A$3</c:f>
              <c:strCache>
                <c:ptCount val="2"/>
                <c:pt idx="0">
                  <c:v>words</c:v>
                </c:pt>
                <c:pt idx="1">
                  <c:v>Latin words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155</c:v>
                </c:pt>
                <c:pt idx="1">
                  <c:v>4332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0833333333333342E-3"/>
          <c:y val="6.8750000000000019E-2"/>
          <c:w val="0.60554986876640415"/>
          <c:h val="0.93125000000000002"/>
        </c:manualLayout>
      </c:layout>
      <c:pie3DChart>
        <c:varyColors val="1"/>
        <c:ser>
          <c:idx val="0"/>
          <c:order val="0"/>
          <c:tx>
            <c:strRef>
              <c:f>Foglio1!$B$2</c:f>
              <c:strCache>
                <c:ptCount val="1"/>
                <c:pt idx="0">
                  <c:v>Colonna1</c:v>
                </c:pt>
              </c:strCache>
            </c:strRef>
          </c:tx>
          <c:explosion val="24"/>
          <c:dPt>
            <c:idx val="6"/>
            <c:explosion val="31"/>
          </c:dPt>
          <c:cat>
            <c:strRef>
              <c:f>Foglio1!$A$3:$A$9</c:f>
              <c:strCache>
                <c:ptCount val="7"/>
                <c:pt idx="0">
                  <c:v>political words</c:v>
                </c:pt>
                <c:pt idx="1">
                  <c:v>economy words</c:v>
                </c:pt>
                <c:pt idx="2">
                  <c:v>war words</c:v>
                </c:pt>
                <c:pt idx="3">
                  <c:v>school and education words</c:v>
                </c:pt>
                <c:pt idx="4">
                  <c:v>religion and family words</c:v>
                </c:pt>
                <c:pt idx="5">
                  <c:v>climate and health words</c:v>
                </c:pt>
                <c:pt idx="6">
                  <c:v>miscellanous words</c:v>
                </c:pt>
              </c:strCache>
            </c:strRef>
          </c:cat>
          <c:val>
            <c:numRef>
              <c:f>Foglio1!$B$3:$B$9</c:f>
              <c:numCache>
                <c:formatCode>General</c:formatCode>
                <c:ptCount val="7"/>
                <c:pt idx="0">
                  <c:v>26.45</c:v>
                </c:pt>
                <c:pt idx="1">
                  <c:v>19.350000000000001</c:v>
                </c:pt>
                <c:pt idx="2">
                  <c:v>7.74</c:v>
                </c:pt>
                <c:pt idx="3">
                  <c:v>5.8</c:v>
                </c:pt>
                <c:pt idx="4">
                  <c:v>5.0999999999999996</c:v>
                </c:pt>
                <c:pt idx="5">
                  <c:v>9.0300000000000011</c:v>
                </c:pt>
                <c:pt idx="6">
                  <c:v>26.45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1457927-8E94-4E14-9E07-7CD3BAA25F16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457927-8E94-4E14-9E07-7CD3BAA25F16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457927-8E94-4E14-9E07-7CD3BAA25F16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457927-8E94-4E14-9E07-7CD3BAA25F16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1457927-8E94-4E14-9E07-7CD3BAA25F16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457927-8E94-4E14-9E07-7CD3BAA25F16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457927-8E94-4E14-9E07-7CD3BAA25F16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457927-8E94-4E14-9E07-7CD3BAA25F16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457927-8E94-4E14-9E07-7CD3BAA25F16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1457927-8E94-4E14-9E07-7CD3BAA25F16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1457927-8E94-4E14-9E07-7CD3BAA25F16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1457927-8E94-4E14-9E07-7CD3BAA25F16}" type="datetimeFigureOut">
              <a:rPr lang="it-IT" smtClean="0"/>
              <a:pPr/>
              <a:t>25/11/2012</a:t>
            </a:fld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E851A1F-622C-4A34-A1FA-11697757CCA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Words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Latin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2819400"/>
            <a:ext cx="7002154" cy="1752600"/>
          </a:xfrm>
        </p:spPr>
        <p:txBody>
          <a:bodyPr/>
          <a:lstStyle/>
          <a:p>
            <a:r>
              <a:rPr lang="it-IT" dirty="0" smtClean="0"/>
              <a:t>In B. Obama’s </a:t>
            </a:r>
            <a:r>
              <a:rPr lang="it-IT" dirty="0" err="1"/>
              <a:t>A</a:t>
            </a:r>
            <a:r>
              <a:rPr lang="it-IT" dirty="0" err="1" smtClean="0"/>
              <a:t>cceptance</a:t>
            </a:r>
            <a:r>
              <a:rPr lang="it-IT" dirty="0" smtClean="0"/>
              <a:t> </a:t>
            </a:r>
            <a:r>
              <a:rPr lang="it-IT" dirty="0" err="1" smtClean="0"/>
              <a:t>Speech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44008" y="5877272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Students</a:t>
            </a:r>
            <a:r>
              <a:rPr lang="it-IT" dirty="0" smtClean="0"/>
              <a:t>:  </a:t>
            </a:r>
            <a:r>
              <a:rPr lang="it-IT" dirty="0" err="1" smtClean="0"/>
              <a:t>Carbonera</a:t>
            </a:r>
            <a:r>
              <a:rPr lang="it-IT" dirty="0" smtClean="0"/>
              <a:t>    </a:t>
            </a:r>
            <a:r>
              <a:rPr lang="it-IT" dirty="0" err="1" smtClean="0"/>
              <a:t>Indri</a:t>
            </a:r>
            <a:endParaRPr lang="it-IT" dirty="0" smtClean="0"/>
          </a:p>
          <a:p>
            <a:r>
              <a:rPr lang="it-IT" dirty="0" err="1" smtClean="0"/>
              <a:t>School</a:t>
            </a:r>
            <a:r>
              <a:rPr lang="it-IT" dirty="0" smtClean="0"/>
              <a:t> </a:t>
            </a:r>
            <a:r>
              <a:rPr lang="it-IT" dirty="0" err="1" smtClean="0"/>
              <a:t>year</a:t>
            </a:r>
            <a:r>
              <a:rPr lang="it-IT" dirty="0" smtClean="0"/>
              <a:t>: 2012/2013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Religion</a:t>
            </a:r>
            <a:r>
              <a:rPr lang="it-IT" dirty="0"/>
              <a:t> </a:t>
            </a:r>
            <a:r>
              <a:rPr lang="it-IT" dirty="0" smtClean="0"/>
              <a:t>and family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3337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Family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Famiglia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Mother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Madre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Father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Padre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Creator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(il) Creatore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Spirit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Spirito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Faith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Fede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smtClean="0"/>
                        <a:t>Providence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Provvidenza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Scripture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(sacre) Scritture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Climate and health </a:t>
            </a:r>
            <a:r>
              <a:rPr lang="en-US" dirty="0" smtClean="0"/>
              <a:t>words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Cancer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Cancro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Climate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Clima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Energy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Energia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Horizon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Orizzonte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History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Storia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Hospital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Ospedale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Time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Tempo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Plant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Pianta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Planet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Pianeta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Natural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Naturale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Adjective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to Protect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Proteggere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to</a:t>
                      </a:r>
                      <a:r>
                        <a:rPr kumimoji="0" lang="it-IT" sz="1800" kern="1200" dirty="0" smtClean="0"/>
                        <a:t> Reduce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Ridurre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words</a:t>
            </a:r>
            <a:endParaRPr lang="en-US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Cause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Causa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Difference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Differenza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Distraction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Distrazione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Essence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Essenza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Face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Faccia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Impact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Impatto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Interest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Interesse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Limit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Limite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Message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Messaggio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Middle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Mezzo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Night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Notte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Recipient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Recipiente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Recognition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Ricognizione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Return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Ritorno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Scientist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Scienziato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Surprise</a:t>
                      </a:r>
                      <a:r>
                        <a:rPr kumimoji="0" lang="it-IT" sz="1800" kern="1200" dirty="0" smtClean="0"/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Sorpresa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Victory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Vittoria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Vision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Visione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Voice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Voce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Dozen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Dozzina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Distant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Distante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Adjective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Closed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Chiuso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mtClean="0"/>
                        <a:t>Adjective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Exactly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Esatto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Adjective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Long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Lungo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Adjective</a:t>
                      </a:r>
                      <a:endParaRPr lang="it-IT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Possible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Possibile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Adjective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Recent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Recente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Adjective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Reserved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Riservato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Adjective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Serious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Serio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Adjective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smtClean="0"/>
                        <a:t>to </a:t>
                      </a:r>
                      <a:r>
                        <a:rPr kumimoji="0" lang="en-US" sz="1800" kern="1200" dirty="0" smtClean="0"/>
                        <a:t>Use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Usare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to Test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Testare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to</a:t>
                      </a:r>
                      <a:r>
                        <a:rPr kumimoji="0" lang="en-US" sz="1800" kern="1200" baseline="0" dirty="0" smtClean="0"/>
                        <a:t> </a:t>
                      </a:r>
                      <a:r>
                        <a:rPr kumimoji="0" lang="en-US" sz="1800" kern="1200" dirty="0" smtClean="0"/>
                        <a:t>Push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Spingere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to Promise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Promettere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to Inspire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Inspirare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to</a:t>
                      </a:r>
                      <a:r>
                        <a:rPr kumimoji="0" lang="it-IT" sz="1800" kern="1200" baseline="0" dirty="0" smtClean="0"/>
                        <a:t> </a:t>
                      </a:r>
                      <a:r>
                        <a:rPr kumimoji="0" lang="it-IT" sz="1800" kern="1200" dirty="0" smtClean="0"/>
                        <a:t>Decide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Decidere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to</a:t>
                      </a:r>
                      <a:r>
                        <a:rPr kumimoji="0" lang="it-IT" sz="1800" kern="1200" baseline="0" dirty="0" smtClean="0"/>
                        <a:t> </a:t>
                      </a:r>
                      <a:r>
                        <a:rPr kumimoji="0" lang="it-IT" sz="1800" kern="1200" dirty="0" err="1" smtClean="0"/>
                        <a:t>Define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Definire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to</a:t>
                      </a:r>
                      <a:r>
                        <a:rPr kumimoji="0" lang="it-IT" sz="1800" kern="1200" baseline="0" dirty="0" smtClean="0"/>
                        <a:t> </a:t>
                      </a:r>
                      <a:r>
                        <a:rPr kumimoji="0" lang="it-IT" sz="1800" kern="1200" dirty="0" smtClean="0"/>
                        <a:t>Continue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Continuare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Percentage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Of</a:t>
            </a:r>
            <a:r>
              <a:rPr lang="it-IT" dirty="0" smtClean="0"/>
              <a:t> Latin </a:t>
            </a:r>
            <a:r>
              <a:rPr lang="it-IT" dirty="0" err="1" smtClean="0"/>
              <a:t>words</a:t>
            </a:r>
            <a:r>
              <a:rPr lang="it-IT" dirty="0" smtClean="0"/>
              <a:t>: 4332/155 = 3.58%</a:t>
            </a:r>
          </a:p>
          <a:p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political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 smtClean="0"/>
          </a:p>
          <a:p>
            <a:pPr lvl="1"/>
            <a:r>
              <a:rPr lang="it-IT" dirty="0" smtClean="0"/>
              <a:t>On the total: 0.45%</a:t>
            </a:r>
          </a:p>
          <a:p>
            <a:pPr lvl="1"/>
            <a:r>
              <a:rPr lang="it-IT" dirty="0" smtClean="0"/>
              <a:t>On latin </a:t>
            </a:r>
            <a:r>
              <a:rPr lang="it-IT" dirty="0" err="1" smtClean="0"/>
              <a:t>words</a:t>
            </a:r>
            <a:r>
              <a:rPr lang="it-IT" dirty="0" smtClean="0"/>
              <a:t>:  26.45%</a:t>
            </a:r>
          </a:p>
          <a:p>
            <a:r>
              <a:rPr lang="it-IT" dirty="0" err="1" smtClean="0"/>
              <a:t>Of</a:t>
            </a:r>
            <a:r>
              <a:rPr lang="it-IT" dirty="0" smtClean="0"/>
              <a:t> economy </a:t>
            </a:r>
            <a:r>
              <a:rPr lang="it-IT" dirty="0" err="1" smtClean="0"/>
              <a:t>words</a:t>
            </a:r>
            <a:endParaRPr lang="it-IT" dirty="0" smtClean="0"/>
          </a:p>
          <a:p>
            <a:pPr lvl="1"/>
            <a:r>
              <a:rPr lang="it-IT" dirty="0" smtClean="0"/>
              <a:t>On the total: 0.69%</a:t>
            </a:r>
          </a:p>
          <a:p>
            <a:pPr lvl="1"/>
            <a:r>
              <a:rPr lang="it-IT" dirty="0" smtClean="0"/>
              <a:t>On Latin </a:t>
            </a:r>
            <a:r>
              <a:rPr lang="it-IT" dirty="0" err="1" smtClean="0"/>
              <a:t>words</a:t>
            </a:r>
            <a:r>
              <a:rPr lang="it-IT" dirty="0" smtClean="0"/>
              <a:t>: 19.35%</a:t>
            </a:r>
          </a:p>
          <a:p>
            <a:r>
              <a:rPr lang="it-IT" dirty="0" err="1" smtClean="0"/>
              <a:t>Of</a:t>
            </a:r>
            <a:r>
              <a:rPr lang="it-IT" dirty="0" smtClean="0"/>
              <a:t> war </a:t>
            </a:r>
            <a:r>
              <a:rPr lang="it-IT" dirty="0" err="1" smtClean="0"/>
              <a:t>words</a:t>
            </a:r>
            <a:endParaRPr lang="it-IT" dirty="0" smtClean="0"/>
          </a:p>
          <a:p>
            <a:pPr lvl="1"/>
            <a:r>
              <a:rPr lang="it-IT" dirty="0" smtClean="0"/>
              <a:t>On the total: 0.28%</a:t>
            </a:r>
          </a:p>
          <a:p>
            <a:pPr lvl="1"/>
            <a:r>
              <a:rPr lang="it-IT" dirty="0" smtClean="0"/>
              <a:t>On Latin </a:t>
            </a:r>
            <a:r>
              <a:rPr lang="it-IT" dirty="0" err="1" smtClean="0"/>
              <a:t>words</a:t>
            </a:r>
            <a:r>
              <a:rPr lang="it-IT" dirty="0" smtClean="0"/>
              <a:t>: 7.74%</a:t>
            </a:r>
          </a:p>
          <a:p>
            <a:pPr lvl="1">
              <a:buNone/>
            </a:pPr>
            <a:endParaRPr lang="it-IT" dirty="0" smtClean="0"/>
          </a:p>
        </p:txBody>
      </p:sp>
      <p:graphicFrame>
        <p:nvGraphicFramePr>
          <p:cNvPr id="4" name="Grafico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4572000" y="2708920"/>
          <a:ext cx="4344144" cy="2968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Percentage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school</a:t>
            </a:r>
            <a:r>
              <a:rPr lang="it-IT" dirty="0" smtClean="0"/>
              <a:t> and </a:t>
            </a:r>
            <a:r>
              <a:rPr lang="it-IT" dirty="0" err="1" smtClean="0"/>
              <a:t>education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 smtClean="0"/>
          </a:p>
          <a:p>
            <a:pPr lvl="1"/>
            <a:r>
              <a:rPr lang="it-IT" dirty="0" smtClean="0"/>
              <a:t>On the total: 0.20%</a:t>
            </a:r>
          </a:p>
          <a:p>
            <a:pPr lvl="1"/>
            <a:r>
              <a:rPr lang="it-IT" dirty="0" smtClean="0"/>
              <a:t>On Latin </a:t>
            </a:r>
            <a:r>
              <a:rPr lang="it-IT" dirty="0" err="1" smtClean="0"/>
              <a:t>words</a:t>
            </a:r>
            <a:r>
              <a:rPr lang="it-IT" dirty="0" smtClean="0"/>
              <a:t>: 5.80%</a:t>
            </a:r>
          </a:p>
          <a:p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religion</a:t>
            </a:r>
            <a:r>
              <a:rPr lang="it-IT" dirty="0" smtClean="0"/>
              <a:t> and family </a:t>
            </a:r>
            <a:r>
              <a:rPr lang="it-IT" dirty="0" err="1" smtClean="0"/>
              <a:t>words</a:t>
            </a:r>
            <a:endParaRPr lang="it-IT" dirty="0" smtClean="0"/>
          </a:p>
          <a:p>
            <a:pPr lvl="1"/>
            <a:r>
              <a:rPr lang="it-IT" dirty="0" smtClean="0"/>
              <a:t>On the total: 0.18%</a:t>
            </a:r>
          </a:p>
          <a:p>
            <a:pPr lvl="1"/>
            <a:r>
              <a:rPr lang="it-IT" dirty="0" smtClean="0"/>
              <a:t>On Latin </a:t>
            </a:r>
            <a:r>
              <a:rPr lang="it-IT" dirty="0" err="1" smtClean="0"/>
              <a:t>words</a:t>
            </a:r>
            <a:r>
              <a:rPr lang="it-IT" dirty="0" smtClean="0"/>
              <a:t>: 5.10%</a:t>
            </a:r>
          </a:p>
          <a:p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climate</a:t>
            </a:r>
            <a:r>
              <a:rPr lang="it-IT" dirty="0" smtClean="0"/>
              <a:t> and </a:t>
            </a:r>
            <a:r>
              <a:rPr lang="it-IT" dirty="0" err="1" smtClean="0"/>
              <a:t>health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 smtClean="0"/>
          </a:p>
          <a:p>
            <a:pPr lvl="1"/>
            <a:r>
              <a:rPr lang="it-IT" dirty="0" smtClean="0"/>
              <a:t>On the total: 0.32%</a:t>
            </a:r>
          </a:p>
          <a:p>
            <a:pPr lvl="1"/>
            <a:r>
              <a:rPr lang="it-IT" dirty="0" smtClean="0"/>
              <a:t>On Latin </a:t>
            </a:r>
            <a:r>
              <a:rPr lang="it-IT" dirty="0" err="1" smtClean="0"/>
              <a:t>words</a:t>
            </a:r>
            <a:r>
              <a:rPr lang="it-IT" dirty="0" smtClean="0"/>
              <a:t>: 9.03%</a:t>
            </a:r>
          </a:p>
          <a:p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miscellanous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 smtClean="0"/>
          </a:p>
          <a:p>
            <a:pPr lvl="1"/>
            <a:r>
              <a:rPr lang="it-IT" dirty="0" smtClean="0"/>
              <a:t>On the total: 0.95%</a:t>
            </a:r>
          </a:p>
          <a:p>
            <a:pPr lvl="1"/>
            <a:r>
              <a:rPr lang="it-IT" dirty="0" smtClean="0"/>
              <a:t>On Latin </a:t>
            </a:r>
            <a:r>
              <a:rPr lang="it-IT" dirty="0" err="1" smtClean="0"/>
              <a:t>words</a:t>
            </a:r>
            <a:r>
              <a:rPr lang="it-IT" dirty="0" smtClean="0"/>
              <a:t>: 26.45%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Percentage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nouns</a:t>
            </a:r>
            <a:r>
              <a:rPr lang="it-IT" dirty="0" smtClean="0"/>
              <a:t>: 74.19%</a:t>
            </a:r>
          </a:p>
          <a:p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en-US" dirty="0" smtClean="0"/>
              <a:t>adjectives: 12.9%</a:t>
            </a:r>
          </a:p>
          <a:p>
            <a:r>
              <a:rPr lang="en-US" dirty="0" smtClean="0"/>
              <a:t>Of verbs: 12.25%</a:t>
            </a:r>
          </a:p>
          <a:p>
            <a:endParaRPr lang="it-IT" dirty="0"/>
          </a:p>
        </p:txBody>
      </p:sp>
      <p:graphicFrame>
        <p:nvGraphicFramePr>
          <p:cNvPr id="4" name="Grafico 3"/>
          <p:cNvGraphicFramePr/>
          <p:nvPr/>
        </p:nvGraphicFramePr>
        <p:xfrm>
          <a:off x="2771800" y="279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Political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Italian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Competitor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Concorrente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Disorder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Disordine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Patriotism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Patriottismo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Democracy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Democrazia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Immigrant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Immigrante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Corporazione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Union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Unione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President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Presidente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Stato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People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Popolo, gente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Democracy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Democrazia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System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Sistema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Political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Italian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Country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Paese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Allegiance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Fedeltà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Senate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Senato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Nation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Nazione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Crisis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Crisi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Deficit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Tax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Tassa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Peace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Pace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Campaign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Campagna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Candidate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Candidato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Politician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Politico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Soldier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Soldato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/>
                        <a:t>Noun</a:t>
                      </a:r>
                      <a:endParaRPr lang="it-IT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Political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Italian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Government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Governo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Decision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Decisione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Candidate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Candidato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Asset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Assetto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Convention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Convenzione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Administration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Amministrazione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Import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Importo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Nomination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Nominazione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National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Nazionale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Adjective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Personal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Personale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Adjective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Political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Politico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Adjective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to Vote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Votare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Political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to Solve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Risolvere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to</a:t>
                      </a:r>
                      <a:r>
                        <a:rPr kumimoji="0" lang="it-IT" sz="1800" kern="1200" dirty="0" smtClean="0"/>
                        <a:t> Decide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Decidere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to</a:t>
                      </a:r>
                      <a:r>
                        <a:rPr kumimoji="0" lang="it-IT" sz="1800" kern="1200" dirty="0" smtClean="0"/>
                        <a:t> </a:t>
                      </a:r>
                      <a:r>
                        <a:rPr kumimoji="0" lang="it-IT" sz="1800" kern="1200" dirty="0" err="1" smtClean="0"/>
                        <a:t>Approve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Approvare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15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Idea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Generazione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Futuro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Failing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Difetto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Economia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Decline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Declino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Cost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Costo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Compagnia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Carità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Change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Cambio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Initiative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Iniziativa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Obligation</a:t>
                      </a:r>
                      <a:endParaRPr kumimoji="0" lang="it-IT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Obbligo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/>
                        <a:t>Oil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Olio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Opportunity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Opportunità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Optimism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Ottimismo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Poverty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Povertà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Prosperity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Prosperità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Value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Valore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/>
                        <a:t>Success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Successo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Responsibilitiy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Responsabilità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Recession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Recessione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Critic</a:t>
                      </a:r>
                      <a:endParaRPr kumimoji="0" lang="it-IT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Critico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Adjective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to</a:t>
                      </a:r>
                      <a:r>
                        <a:rPr kumimoji="0" lang="it-IT" sz="1800" kern="1200" dirty="0" smtClean="0"/>
                        <a:t> </a:t>
                      </a:r>
                      <a:r>
                        <a:rPr kumimoji="0" lang="it-IT" sz="1800" kern="1200" dirty="0" err="1" smtClean="0"/>
                        <a:t>Offer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Offrire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Force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</a:t>
                      </a:r>
                      <a:r>
                        <a:rPr lang="it-IT" baseline="0" dirty="0" smtClean="0"/>
                        <a:t>or</a:t>
                      </a:r>
                      <a:r>
                        <a:rPr lang="it-IT" dirty="0" smtClean="0"/>
                        <a:t>za, violenza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War </a:t>
            </a:r>
            <a:r>
              <a:rPr lang="it-IT" dirty="0" err="1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3337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Honor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Onore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Strategy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Strategia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Heroe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Eroe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Uniform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Uniforme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Control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Controllo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Defense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Difesa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Value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Valore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to</a:t>
                      </a:r>
                      <a:r>
                        <a:rPr kumimoji="0" lang="it-IT" sz="1800" kern="1200" baseline="0" dirty="0" smtClean="0"/>
                        <a:t> Serve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Servire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Verb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School and education </a:t>
            </a:r>
            <a:r>
              <a:rPr lang="en-US" dirty="0" smtClean="0"/>
              <a:t>words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3337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English word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smtClean="0"/>
                        <a:t>Italian meaning</a:t>
                      </a:r>
                      <a:endParaRPr lang="it-IT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err="1" smtClean="0"/>
                        <a:t>Clause</a:t>
                      </a:r>
                      <a:r>
                        <a:rPr lang="it-IT" u="sng" dirty="0" smtClean="0"/>
                        <a:t> </a:t>
                      </a:r>
                      <a:r>
                        <a:rPr lang="it-IT" u="sng" dirty="0" err="1" smtClean="0"/>
                        <a:t>analysis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err="1" smtClean="0"/>
                        <a:t>Classroom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Classe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Student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Studente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smtClean="0"/>
                        <a:t>Science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Scienza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/>
                        <a:t>School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Scuola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Notion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Math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Matematica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/>
                        <a:t>Education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Educazione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smtClean="0"/>
                        <a:t>College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Collegio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Noun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ssia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Galassi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alassi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180</TotalTime>
  <Words>695</Words>
  <Application>Microsoft Office PowerPoint</Application>
  <PresentationFormat>Presentazione su schermo (4:3)</PresentationFormat>
  <Paragraphs>489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Galassia</vt:lpstr>
      <vt:lpstr>Words from Latin</vt:lpstr>
      <vt:lpstr>Political words</vt:lpstr>
      <vt:lpstr>Political words</vt:lpstr>
      <vt:lpstr>Political words</vt:lpstr>
      <vt:lpstr>Political words</vt:lpstr>
      <vt:lpstr>Economic words</vt:lpstr>
      <vt:lpstr>Economic words</vt:lpstr>
      <vt:lpstr>War words</vt:lpstr>
      <vt:lpstr>School and education words</vt:lpstr>
      <vt:lpstr>Religion and family words</vt:lpstr>
      <vt:lpstr>Climate and health words</vt:lpstr>
      <vt:lpstr>Miscellaneous words</vt:lpstr>
      <vt:lpstr>Miscellaneous words</vt:lpstr>
      <vt:lpstr>Miscellaneous words</vt:lpstr>
      <vt:lpstr>Percentage</vt:lpstr>
      <vt:lpstr>Percentage</vt:lpstr>
      <vt:lpstr>Percentage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Words from Latin source</dc:title>
  <dc:creator>Patrick</dc:creator>
  <cp:lastModifiedBy>Daniela-Graziano</cp:lastModifiedBy>
  <cp:revision>32</cp:revision>
  <dcterms:created xsi:type="dcterms:W3CDTF">2012-11-26T12:05:47Z</dcterms:created>
  <dcterms:modified xsi:type="dcterms:W3CDTF">2012-11-25T20:04:07Z</dcterms:modified>
</cp:coreProperties>
</file>