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01/11/2012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normAutofit/>
          </a:bodyPr>
          <a:lstStyle/>
          <a:p>
            <a:r>
              <a:rPr lang="it-IT" sz="6600" dirty="0" smtClean="0">
                <a:solidFill>
                  <a:schemeClr val="accent6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BRITISH PREHISTORY</a:t>
            </a:r>
            <a:endParaRPr lang="it-IT" sz="6600" dirty="0">
              <a:solidFill>
                <a:schemeClr val="accent6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1752600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TRIBES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T</a:t>
            </a:r>
            <a:r>
              <a:rPr lang="en-US" sz="2600" dirty="0" smtClean="0"/>
              <a:t>he </a:t>
            </a:r>
            <a:r>
              <a:rPr lang="en-US" sz="2600" dirty="0" smtClean="0"/>
              <a:t>island has consisted of multiple cultural groups and </a:t>
            </a:r>
            <a:r>
              <a:rPr lang="en-US" sz="2600" dirty="0" smtClean="0"/>
              <a:t>identities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FIRST POPLE:  </a:t>
            </a:r>
            <a:r>
              <a:rPr lang="en-US" sz="2600" dirty="0" smtClean="0"/>
              <a:t>great </a:t>
            </a:r>
            <a:r>
              <a:rPr lang="en-US" sz="2600" dirty="0" smtClean="0"/>
              <a:t>regional diversity of </a:t>
            </a:r>
            <a:r>
              <a:rPr lang="en-US" sz="2600" dirty="0" smtClean="0"/>
              <a:t>culture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smtClean="0"/>
              <a:t>		    conflict with </a:t>
            </a:r>
            <a:r>
              <a:rPr lang="en-US" sz="2600" dirty="0" err="1" smtClean="0"/>
              <a:t>neighbours</a:t>
            </a: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THE CELTS:</a:t>
            </a:r>
            <a:r>
              <a:rPr lang="en-US" sz="2600" dirty="0" smtClean="0"/>
              <a:t> </a:t>
            </a:r>
            <a:r>
              <a:rPr lang="en-US" sz="2600" dirty="0" smtClean="0"/>
              <a:t>'Celtic' identity was </a:t>
            </a:r>
            <a:r>
              <a:rPr lang="en-US" sz="2600" dirty="0" smtClean="0"/>
              <a:t>born </a:t>
            </a:r>
            <a:r>
              <a:rPr lang="en-US" sz="2600" dirty="0" smtClean="0"/>
              <a:t>in the 18th </a:t>
            </a:r>
            <a:r>
              <a:rPr lang="en-US" sz="2600" dirty="0" smtClean="0"/>
              <a:t>century</a:t>
            </a:r>
          </a:p>
          <a:p>
            <a:endParaRPr lang="en-US" sz="2600" dirty="0" smtClean="0"/>
          </a:p>
          <a:p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'CELTIC' LANGUAGE </a:t>
            </a:r>
          </a:p>
          <a:p>
            <a:endParaRPr lang="en-US" sz="26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'CELTIC' ICONS : </a:t>
            </a:r>
            <a:r>
              <a:rPr lang="en-US" sz="2600" dirty="0" smtClean="0"/>
              <a:t>such </a:t>
            </a:r>
            <a:r>
              <a:rPr lang="en-US" sz="2600" dirty="0" smtClean="0"/>
              <a:t>as hill-forts and art, weapons and </a:t>
            </a:r>
            <a:r>
              <a:rPr lang="en-US" sz="2600" dirty="0" err="1" smtClean="0"/>
              <a:t>jewellery</a:t>
            </a:r>
            <a:r>
              <a:rPr lang="en-US" sz="2600" dirty="0" smtClean="0"/>
              <a:t> </a:t>
            </a:r>
            <a:endParaRPr lang="it-IT" sz="2600" dirty="0" smtClean="0"/>
          </a:p>
          <a:p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TRIBES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BRITAIN AND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ROMANS:</a:t>
            </a:r>
          </a:p>
          <a:p>
            <a:pPr lvl="1"/>
            <a:r>
              <a:rPr lang="en-US" sz="2400" dirty="0" smtClean="0">
                <a:ea typeface="Calibri"/>
                <a:cs typeface="Times New Roman"/>
              </a:rPr>
              <a:t>AD 300, almost everyone in 'Britannia' was </a:t>
            </a:r>
            <a:r>
              <a:rPr lang="en-US" sz="2400" dirty="0" smtClean="0">
                <a:ea typeface="Calibri"/>
                <a:cs typeface="Times New Roman"/>
              </a:rPr>
              <a:t>Roman</a:t>
            </a:r>
          </a:p>
          <a:p>
            <a:pPr lvl="1"/>
            <a:r>
              <a:rPr lang="en-US" sz="2400" dirty="0" smtClean="0">
                <a:ea typeface="Calibri"/>
                <a:cs typeface="Times New Roman"/>
              </a:rPr>
              <a:t>Roman </a:t>
            </a:r>
            <a:r>
              <a:rPr lang="en-US" sz="2400" dirty="0" smtClean="0">
                <a:ea typeface="Calibri"/>
                <a:cs typeface="Times New Roman"/>
              </a:rPr>
              <a:t>rule saw profound cultural change</a:t>
            </a:r>
            <a:endParaRPr lang="en-US" sz="2400" dirty="0" smtClean="0">
              <a:ea typeface="Calibri"/>
              <a:cs typeface="Times New Roman"/>
            </a:endParaRPr>
          </a:p>
          <a:p>
            <a:pPr lvl="1"/>
            <a:r>
              <a:rPr lang="en-US" sz="2400" dirty="0" smtClean="0">
                <a:ea typeface="Calibri"/>
                <a:cs typeface="Times New Roman"/>
              </a:rPr>
              <a:t>Rome </a:t>
            </a:r>
            <a:r>
              <a:rPr lang="en-US" sz="2400" dirty="0" smtClean="0">
                <a:ea typeface="Calibri"/>
                <a:cs typeface="Times New Roman"/>
              </a:rPr>
              <a:t>conquered </a:t>
            </a:r>
            <a:r>
              <a:rPr lang="en-US" sz="2400" dirty="0" smtClean="0">
                <a:ea typeface="Calibri"/>
                <a:cs typeface="Times New Roman"/>
              </a:rPr>
              <a:t>half the </a:t>
            </a:r>
            <a:r>
              <a:rPr lang="en-US" sz="2400" dirty="0" smtClean="0">
                <a:ea typeface="Calibri"/>
                <a:cs typeface="Times New Roman"/>
              </a:rPr>
              <a:t>island</a:t>
            </a:r>
          </a:p>
          <a:p>
            <a:pPr lvl="1"/>
            <a:r>
              <a:rPr lang="en-US" sz="2400" dirty="0" smtClean="0">
                <a:ea typeface="Calibri"/>
                <a:cs typeface="Times New Roman"/>
              </a:rPr>
              <a:t>Scotland remained beyond Roman </a:t>
            </a:r>
            <a:r>
              <a:rPr lang="en-US" sz="2400" dirty="0" smtClean="0">
                <a:ea typeface="Calibri"/>
                <a:cs typeface="Times New Roman"/>
              </a:rPr>
              <a:t>government</a:t>
            </a:r>
          </a:p>
          <a:p>
            <a:pPr lvl="1"/>
            <a:endParaRPr lang="en-US" sz="2400" dirty="0" smtClean="0">
              <a:ea typeface="Calibri"/>
              <a:cs typeface="Times New Roman"/>
            </a:endParaRPr>
          </a:p>
          <a:p>
            <a:pPr lvl="1"/>
            <a:endParaRPr lang="en-US" sz="2400" dirty="0" smtClean="0">
              <a:ea typeface="Calibri"/>
              <a:cs typeface="Times New Roman"/>
            </a:endParaRP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THE DARK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AGE:</a:t>
            </a:r>
          </a:p>
          <a:p>
            <a:pPr lvl="1"/>
            <a:r>
              <a:rPr lang="en-US" sz="2000" dirty="0" smtClean="0">
                <a:latin typeface="Verdana"/>
                <a:ea typeface="Calibri"/>
                <a:cs typeface="Times New Roman"/>
              </a:rPr>
              <a:t>E</a:t>
            </a:r>
            <a:r>
              <a:rPr lang="en-US" sz="2000" dirty="0" smtClean="0">
                <a:latin typeface="Verdana"/>
                <a:ea typeface="Calibri"/>
                <a:cs typeface="Times New Roman"/>
              </a:rPr>
              <a:t>nd </a:t>
            </a:r>
            <a:r>
              <a:rPr lang="en-US" sz="2000" dirty="0" smtClean="0">
                <a:latin typeface="Verdana"/>
                <a:ea typeface="Calibri"/>
                <a:cs typeface="Times New Roman"/>
              </a:rPr>
              <a:t>of Roman power saw the reassertion of ancient </a:t>
            </a:r>
            <a:r>
              <a:rPr lang="en-US" sz="2000" dirty="0" smtClean="0">
                <a:latin typeface="Verdana"/>
                <a:ea typeface="Calibri"/>
                <a:cs typeface="Times New Roman"/>
              </a:rPr>
              <a:t>patterns</a:t>
            </a:r>
          </a:p>
          <a:p>
            <a:pPr lvl="1"/>
            <a:r>
              <a:rPr lang="en-US" sz="2000" dirty="0" smtClean="0">
                <a:latin typeface="Verdana"/>
                <a:ea typeface="Calibri"/>
                <a:cs typeface="Times New Roman"/>
              </a:rPr>
              <a:t>Sixth century: most </a:t>
            </a:r>
            <a:r>
              <a:rPr lang="en-US" sz="2000" dirty="0" smtClean="0">
                <a:latin typeface="Verdana"/>
                <a:ea typeface="Calibri"/>
                <a:cs typeface="Times New Roman"/>
              </a:rPr>
              <a:t>of Britannia was taken over by 'Germanic' kingdoms</a:t>
            </a:r>
            <a:endParaRPr lang="it-IT" sz="20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DEATH AND BURIAL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features were indeed </a:t>
            </a:r>
            <a:r>
              <a:rPr lang="en-US" sz="2400" dirty="0" smtClean="0"/>
              <a:t>graves</a:t>
            </a:r>
            <a:r>
              <a:rPr lang="it-IT" sz="2400" dirty="0" smtClean="0"/>
              <a:t> </a:t>
            </a:r>
            <a:r>
              <a:rPr lang="en-US" sz="2400" dirty="0" smtClean="0"/>
              <a:t>t</a:t>
            </a:r>
            <a:r>
              <a:rPr lang="en-US" sz="2400" dirty="0" smtClean="0"/>
              <a:t>hat</a:t>
            </a:r>
            <a:r>
              <a:rPr lang="it-IT" sz="2400" dirty="0" smtClean="0"/>
              <a:t> </a:t>
            </a:r>
            <a:r>
              <a:rPr lang="en-US" sz="2400" dirty="0" smtClean="0"/>
              <a:t>were </a:t>
            </a:r>
            <a:r>
              <a:rPr lang="en-US" sz="2400" dirty="0" smtClean="0"/>
              <a:t>over 2,500 years older than the Roman graves</a:t>
            </a:r>
            <a:endParaRPr lang="it-IT" sz="24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r>
              <a:rPr lang="it-IT" sz="2400" dirty="0" smtClean="0">
                <a:solidFill>
                  <a:schemeClr val="accent6">
                    <a:lumMod val="75000"/>
                  </a:schemeClr>
                </a:solidFill>
              </a:rPr>
              <a:t>THE AMESBURY ARCHER : </a:t>
            </a:r>
            <a:r>
              <a:rPr lang="en-US" sz="2400" dirty="0" smtClean="0">
                <a:ea typeface="Calibri"/>
                <a:cs typeface="Times New Roman"/>
              </a:rPr>
              <a:t>the most well-furnished </a:t>
            </a:r>
            <a:r>
              <a:rPr lang="en-US" sz="2400" dirty="0" smtClean="0">
                <a:ea typeface="Calibri"/>
                <a:cs typeface="Times New Roman"/>
              </a:rPr>
              <a:t>grave</a:t>
            </a:r>
          </a:p>
          <a:p>
            <a:pPr lvl="1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THE BURIAL : </a:t>
            </a:r>
            <a:r>
              <a:rPr lang="en-US" sz="2400" dirty="0" smtClean="0">
                <a:cs typeface="Times New Roman"/>
              </a:rPr>
              <a:t>symbol of status</a:t>
            </a:r>
          </a:p>
          <a:p>
            <a:pPr lvl="1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GRAVE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CONTENTS : </a:t>
            </a:r>
            <a:r>
              <a:rPr lang="en-US" sz="2400" dirty="0" smtClean="0">
                <a:cs typeface="Times New Roman"/>
              </a:rPr>
              <a:t>Beaker pot and </a:t>
            </a:r>
            <a:r>
              <a:rPr lang="en-US" sz="2400" dirty="0" smtClean="0">
                <a:cs typeface="Times New Roman"/>
              </a:rPr>
              <a:t>metal</a:t>
            </a:r>
          </a:p>
          <a:p>
            <a:pPr lvl="1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THE ARCHER’S COMPANION</a:t>
            </a:r>
            <a:endParaRPr lang="it-IT" sz="2400" dirty="0" smtClean="0">
              <a:solidFill>
                <a:schemeClr val="accent6">
                  <a:lumMod val="75000"/>
                </a:schemeClr>
              </a:solidFill>
              <a:cs typeface="Times New Roman"/>
            </a:endParaRPr>
          </a:p>
          <a:p>
            <a:pPr lvl="1"/>
            <a:endParaRPr lang="it-IT" sz="2200" dirty="0" smtClean="0">
              <a:cs typeface="Times New Roman"/>
            </a:endParaRPr>
          </a:p>
          <a:p>
            <a:pPr lvl="1"/>
            <a:endParaRPr lang="it-IT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DEATH AND BURIAL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</a:rPr>
              <a:t>LIFE AND DEATH IN PREHISTORIC BRITAIN:</a:t>
            </a:r>
          </a:p>
          <a:p>
            <a:pPr>
              <a:buNone/>
            </a:pPr>
            <a:r>
              <a:rPr lang="en-US" sz="2400" dirty="0" smtClean="0">
                <a:latin typeface="+mj-lt"/>
                <a:ea typeface="Times New Roman"/>
              </a:rPr>
              <a:t>	</a:t>
            </a:r>
            <a:r>
              <a:rPr lang="en-US" sz="2400" dirty="0" smtClean="0">
                <a:latin typeface="+mj-lt"/>
                <a:ea typeface="Times New Roman"/>
              </a:rPr>
              <a:t>the </a:t>
            </a:r>
            <a:r>
              <a:rPr lang="en-US" sz="2400" dirty="0" smtClean="0">
                <a:latin typeface="+mj-lt"/>
                <a:ea typeface="Times New Roman"/>
              </a:rPr>
              <a:t>discovery of Britain's first mummies should start to redefine key aspects of life and death in prehistoric Britain</a:t>
            </a:r>
            <a:r>
              <a:rPr lang="en-US" sz="2400" dirty="0" smtClean="0">
                <a:latin typeface="+mj-lt"/>
                <a:ea typeface="Times New Roman"/>
              </a:rPr>
              <a:t>.</a:t>
            </a:r>
          </a:p>
          <a:p>
            <a:endParaRPr lang="it-IT" sz="2400" dirty="0" smtClean="0">
              <a:latin typeface="+mj-lt"/>
              <a:ea typeface="Times New Roman"/>
            </a:endParaRPr>
          </a:p>
          <a:p>
            <a:endParaRPr lang="it-IT" sz="2400" dirty="0" smtClean="0">
              <a:latin typeface="+mj-lt"/>
              <a:ea typeface="Times New Roman"/>
            </a:endParaRPr>
          </a:p>
          <a:p>
            <a:endParaRPr lang="it-IT" sz="2400" dirty="0" smtClean="0">
              <a:latin typeface="+mj-lt"/>
              <a:ea typeface="Times New Roman"/>
            </a:endParaRPr>
          </a:p>
          <a:p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imes New Roman"/>
              </a:rPr>
              <a:t>BODY PRESERVATION:</a:t>
            </a:r>
          </a:p>
          <a:p>
            <a:r>
              <a:rPr lang="en-US" sz="2400" dirty="0" smtClean="0">
                <a:latin typeface="+mj-lt"/>
                <a:ea typeface="Times New Roman"/>
              </a:rPr>
              <a:t>The bodies had been smoked to preserve them</a:t>
            </a:r>
          </a:p>
          <a:p>
            <a:r>
              <a:rPr lang="it-IT" sz="2400" dirty="0" err="1" smtClean="0">
                <a:latin typeface="+mj-lt"/>
                <a:ea typeface="Times New Roman"/>
              </a:rPr>
              <a:t>Mummification</a:t>
            </a:r>
            <a:r>
              <a:rPr lang="it-IT" sz="2400" dirty="0" smtClean="0">
                <a:latin typeface="+mj-lt"/>
                <a:ea typeface="Times New Roman"/>
              </a:rPr>
              <a:t> </a:t>
            </a:r>
          </a:p>
          <a:p>
            <a:endParaRPr lang="it-IT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SITES AND ARTEFACTS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chemeClr val="accent6">
                    <a:lumMod val="75000"/>
                  </a:schemeClr>
                </a:solidFill>
              </a:rPr>
              <a:t>SKARA BRAE GALLERY </a:t>
            </a:r>
          </a:p>
          <a:p>
            <a:pPr lvl="1"/>
            <a:r>
              <a:rPr lang="it-IT" sz="2200" dirty="0" err="1" smtClean="0"/>
              <a:t>Exterior</a:t>
            </a:r>
            <a:r>
              <a:rPr lang="it-IT" sz="2200" dirty="0" smtClean="0"/>
              <a:t>: </a:t>
            </a:r>
            <a:r>
              <a:rPr lang="en-US" sz="2200" dirty="0" smtClean="0"/>
              <a:t>Europe's most complete Neolithic community </a:t>
            </a:r>
            <a:endParaRPr lang="it-IT" sz="2200" dirty="0" smtClean="0"/>
          </a:p>
          <a:p>
            <a:pPr lvl="1"/>
            <a:r>
              <a:rPr lang="it-IT" sz="2200" dirty="0" err="1" smtClean="0"/>
              <a:t>Wall</a:t>
            </a:r>
            <a:r>
              <a:rPr lang="it-IT" sz="2200" dirty="0" smtClean="0"/>
              <a:t>: </a:t>
            </a:r>
            <a:r>
              <a:rPr lang="en-US" sz="2200" dirty="0" smtClean="0"/>
              <a:t>These walls are solidly built</a:t>
            </a:r>
            <a:endParaRPr lang="it-IT" sz="2200" dirty="0" smtClean="0"/>
          </a:p>
          <a:p>
            <a:pPr lvl="1"/>
            <a:r>
              <a:rPr lang="it-IT" sz="2200" dirty="0" smtClean="0"/>
              <a:t>Living area: </a:t>
            </a:r>
            <a:r>
              <a:rPr lang="en-US" sz="2200" dirty="0" smtClean="0"/>
              <a:t>a stone bed and dresser</a:t>
            </a:r>
            <a:endParaRPr lang="it-IT" sz="2200" dirty="0" smtClean="0"/>
          </a:p>
          <a:p>
            <a:pPr lvl="1"/>
            <a:r>
              <a:rPr lang="it-IT" sz="2200" dirty="0" err="1" smtClean="0"/>
              <a:t>Heart</a:t>
            </a:r>
            <a:r>
              <a:rPr lang="it-IT" sz="2200" dirty="0" smtClean="0"/>
              <a:t>: </a:t>
            </a:r>
            <a:r>
              <a:rPr lang="en-US" sz="2200" dirty="0" smtClean="0"/>
              <a:t>centre-piece of the living area</a:t>
            </a:r>
            <a:endParaRPr lang="it-IT" sz="2200" dirty="0" smtClean="0"/>
          </a:p>
          <a:p>
            <a:pPr lvl="1"/>
            <a:r>
              <a:rPr lang="it-IT" sz="2200" dirty="0" err="1" smtClean="0"/>
              <a:t>Bed</a:t>
            </a:r>
            <a:r>
              <a:rPr lang="it-IT" sz="2200" dirty="0" smtClean="0"/>
              <a:t>: </a:t>
            </a:r>
            <a:r>
              <a:rPr lang="en-US" sz="2200" dirty="0" smtClean="0"/>
              <a:t>stone bed </a:t>
            </a:r>
            <a:endParaRPr lang="it-IT" sz="2200" dirty="0" smtClean="0"/>
          </a:p>
          <a:p>
            <a:pPr lvl="1"/>
            <a:r>
              <a:rPr lang="it-IT" sz="2200" dirty="0" smtClean="0"/>
              <a:t>Work top</a:t>
            </a:r>
          </a:p>
          <a:p>
            <a:pPr lvl="1"/>
            <a:r>
              <a:rPr lang="it-IT" sz="2200" dirty="0" err="1" smtClean="0"/>
              <a:t>Dresser</a:t>
            </a:r>
            <a:r>
              <a:rPr lang="it-IT" sz="2200" dirty="0" smtClean="0"/>
              <a:t> : the family </a:t>
            </a:r>
            <a:r>
              <a:rPr lang="it-IT" sz="2200" dirty="0" err="1" smtClean="0"/>
              <a:t>may</a:t>
            </a:r>
            <a:r>
              <a:rPr lang="it-IT" sz="2200" dirty="0" smtClean="0"/>
              <a:t> </a:t>
            </a:r>
            <a:r>
              <a:rPr lang="it-IT" sz="2200" dirty="0" err="1" smtClean="0"/>
              <a:t>well</a:t>
            </a:r>
            <a:r>
              <a:rPr lang="it-IT" sz="2200" dirty="0" smtClean="0"/>
              <a:t> </a:t>
            </a:r>
            <a:r>
              <a:rPr lang="it-IT" sz="2200" dirty="0" err="1" smtClean="0"/>
              <a:t>have</a:t>
            </a:r>
            <a:r>
              <a:rPr lang="it-IT" sz="2200" dirty="0" smtClean="0"/>
              <a:t> </a:t>
            </a:r>
            <a:r>
              <a:rPr lang="it-IT" sz="2200" dirty="0" err="1" smtClean="0"/>
              <a:t>displayed</a:t>
            </a:r>
            <a:r>
              <a:rPr lang="it-IT" sz="2200" dirty="0" smtClean="0"/>
              <a:t> </a:t>
            </a:r>
            <a:r>
              <a:rPr lang="it-IT" sz="2200" dirty="0" err="1" smtClean="0"/>
              <a:t>their</a:t>
            </a:r>
            <a:r>
              <a:rPr lang="it-IT" sz="2200" dirty="0" smtClean="0"/>
              <a:t> </a:t>
            </a:r>
            <a:r>
              <a:rPr lang="it-IT" sz="2200" dirty="0" err="1" smtClean="0"/>
              <a:t>luxury</a:t>
            </a:r>
            <a:r>
              <a:rPr lang="it-IT" sz="2200" dirty="0" smtClean="0"/>
              <a:t> </a:t>
            </a:r>
            <a:r>
              <a:rPr lang="it-IT" sz="2200" dirty="0" err="1" smtClean="0"/>
              <a:t>items</a:t>
            </a:r>
            <a:r>
              <a:rPr lang="it-IT" sz="2200" dirty="0" smtClean="0"/>
              <a:t> </a:t>
            </a:r>
          </a:p>
          <a:p>
            <a:pPr lvl="1"/>
            <a:r>
              <a:rPr lang="it-IT" sz="2200" dirty="0" err="1" smtClean="0"/>
              <a:t>Bone</a:t>
            </a:r>
            <a:r>
              <a:rPr lang="it-IT" sz="2200" dirty="0" smtClean="0"/>
              <a:t>  </a:t>
            </a:r>
            <a:r>
              <a:rPr lang="it-IT" sz="2200" dirty="0" err="1" smtClean="0"/>
              <a:t>necklace</a:t>
            </a:r>
            <a:r>
              <a:rPr lang="it-IT" sz="2200" dirty="0" smtClean="0"/>
              <a:t>: </a:t>
            </a:r>
            <a:r>
              <a:rPr lang="en-US" sz="2200" dirty="0" smtClean="0"/>
              <a:t>carved bone necklace</a:t>
            </a:r>
            <a:endParaRPr lang="it-IT" sz="2200" dirty="0" smtClean="0"/>
          </a:p>
          <a:p>
            <a:pPr lvl="1"/>
            <a:r>
              <a:rPr lang="it-IT" sz="2200" dirty="0" err="1" smtClean="0"/>
              <a:t>Carved</a:t>
            </a:r>
            <a:r>
              <a:rPr lang="it-IT" sz="2200" dirty="0" smtClean="0"/>
              <a:t> </a:t>
            </a:r>
            <a:r>
              <a:rPr lang="it-IT" sz="2200" dirty="0" err="1" smtClean="0"/>
              <a:t>objects</a:t>
            </a:r>
            <a:endParaRPr lang="it-IT" sz="2200" dirty="0" smtClean="0"/>
          </a:p>
          <a:p>
            <a:pPr lvl="1"/>
            <a:endParaRPr lang="it-IT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SITES AND ARTEFACTS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ea typeface="Calibri"/>
                <a:cs typeface="Times New Roman"/>
              </a:rPr>
              <a:t>There are Iron Age sites, reconstructions and museums across England, Wales and Scotland. </a:t>
            </a:r>
            <a:endParaRPr lang="en-US" sz="2400" dirty="0" smtClean="0">
              <a:ea typeface="Calibri"/>
              <a:cs typeface="Times New Roman"/>
            </a:endParaRPr>
          </a:p>
          <a:p>
            <a:pPr>
              <a:buNone/>
            </a:pPr>
            <a:endParaRPr lang="en-US" sz="2400" dirty="0" smtClean="0">
              <a:ea typeface="Calibri"/>
              <a:cs typeface="Times New Roman"/>
            </a:endParaRPr>
          </a:p>
          <a:p>
            <a:r>
              <a:rPr lang="en-US" sz="2400" dirty="0" smtClean="0">
                <a:ea typeface="Calibri"/>
                <a:cs typeface="Times New Roman"/>
              </a:rPr>
              <a:t>Others are accessible by public footpaths, but several are on private land. </a:t>
            </a:r>
            <a:endParaRPr lang="it-IT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LIVING THE IRON AGE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</a:rPr>
              <a:t>ROUNDHOUSES: </a:t>
            </a:r>
            <a:r>
              <a:rPr lang="en-US" sz="2400" dirty="0" smtClean="0">
                <a:ea typeface="Times New Roman"/>
                <a:cs typeface="Times New Roman"/>
              </a:rPr>
              <a:t>hill forts began </a:t>
            </a:r>
            <a:r>
              <a:rPr lang="en-US" sz="2400" dirty="0" smtClean="0">
                <a:ea typeface="Times New Roman"/>
                <a:cs typeface="Times New Roman"/>
              </a:rPr>
              <a:t>to be </a:t>
            </a:r>
            <a:r>
              <a:rPr lang="en-US" sz="2400" dirty="0" smtClean="0">
                <a:ea typeface="Times New Roman"/>
                <a:cs typeface="Times New Roman"/>
              </a:rPr>
              <a:t>built;</a:t>
            </a:r>
          </a:p>
          <a:p>
            <a:pPr>
              <a:buNone/>
            </a:pPr>
            <a:r>
              <a:rPr lang="en-US" sz="2400" dirty="0" smtClean="0">
                <a:cs typeface="Times New Roman"/>
              </a:rPr>
              <a:t>	</a:t>
            </a:r>
            <a:r>
              <a:rPr lang="en-US" sz="2400" dirty="0" smtClean="0">
                <a:cs typeface="Times New Roman"/>
              </a:rPr>
              <a:t>	            		</a:t>
            </a:r>
            <a:r>
              <a:rPr lang="en-US" sz="2400" dirty="0" smtClean="0">
                <a:ea typeface="Calibri"/>
                <a:cs typeface="Times New Roman"/>
              </a:rPr>
              <a:t>interior </a:t>
            </a:r>
            <a:r>
              <a:rPr lang="en-US" sz="2400" dirty="0" smtClean="0">
                <a:ea typeface="Calibri"/>
                <a:cs typeface="Times New Roman"/>
              </a:rPr>
              <a:t>of the house was an ideal place for </a:t>
            </a:r>
            <a:r>
              <a:rPr lang="en-US" sz="2400" dirty="0" smtClean="0">
                <a:ea typeface="Calibri"/>
                <a:cs typeface="Times New Roman"/>
              </a:rPr>
              <a:t>			the drying </a:t>
            </a:r>
            <a:r>
              <a:rPr lang="en-US" sz="2400" dirty="0" smtClean="0">
                <a:ea typeface="Calibri"/>
                <a:cs typeface="Times New Roman"/>
              </a:rPr>
              <a:t>and preservation of </a:t>
            </a:r>
            <a:r>
              <a:rPr lang="en-US" sz="2400" dirty="0" smtClean="0">
                <a:ea typeface="Calibri"/>
                <a:cs typeface="Times New Roman"/>
              </a:rPr>
              <a:t>food;</a:t>
            </a:r>
          </a:p>
          <a:p>
            <a:pPr>
              <a:buNone/>
            </a:pPr>
            <a:endParaRPr lang="en-US" sz="2400" dirty="0" smtClean="0">
              <a:ea typeface="Calibri"/>
              <a:cs typeface="Times New Roman"/>
            </a:endParaRPr>
          </a:p>
          <a:p>
            <a:pPr>
              <a:buNone/>
            </a:pPr>
            <a:endParaRPr lang="en-US" sz="2400" dirty="0" smtClean="0">
              <a:ea typeface="Calibri"/>
              <a:cs typeface="Times New Roman"/>
            </a:endParaRP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Times New Roman"/>
              </a:rPr>
              <a:t>LEISURE TIME: </a:t>
            </a:r>
            <a:r>
              <a:rPr lang="en-US" sz="2400" dirty="0" smtClean="0">
                <a:ea typeface="Times New Roman"/>
              </a:rPr>
              <a:t>drinking </a:t>
            </a:r>
            <a:r>
              <a:rPr lang="en-US" sz="2400" dirty="0" smtClean="0">
                <a:ea typeface="Times New Roman"/>
              </a:rPr>
              <a:t>freshly brewed beer from a drinking </a:t>
            </a:r>
            <a:r>
              <a:rPr lang="en-US" sz="2400" dirty="0" smtClean="0">
                <a:ea typeface="Times New Roman"/>
              </a:rPr>
              <a:t>		          horn </a:t>
            </a:r>
            <a:r>
              <a:rPr lang="en-US" sz="2400" dirty="0" smtClean="0">
                <a:ea typeface="Times New Roman"/>
              </a:rPr>
              <a:t>made of antler and talking to the </a:t>
            </a:r>
            <a:r>
              <a:rPr lang="en-US" sz="2400" dirty="0" smtClean="0">
                <a:ea typeface="Times New Roman"/>
              </a:rPr>
              <a:t>			          other </a:t>
            </a:r>
            <a:r>
              <a:rPr lang="en-US" sz="2400" dirty="0" smtClean="0">
                <a:ea typeface="Times New Roman"/>
              </a:rPr>
              <a:t>members of the </a:t>
            </a:r>
            <a:r>
              <a:rPr lang="en-US" sz="2400" dirty="0" smtClean="0">
                <a:ea typeface="Times New Roman"/>
              </a:rPr>
              <a:t>house;</a:t>
            </a:r>
            <a:endParaRPr lang="it-IT" sz="2400" dirty="0" smtClean="0">
              <a:ea typeface="Times New Roman"/>
            </a:endParaRPr>
          </a:p>
          <a:p>
            <a:endParaRPr lang="en-US" sz="2400" dirty="0" smtClean="0">
              <a:ea typeface="Calibri"/>
              <a:cs typeface="Times New Roman"/>
            </a:endParaRPr>
          </a:p>
          <a:p>
            <a:endParaRPr lang="en-US" sz="2400" dirty="0" smtClean="0">
              <a:ea typeface="Calibri"/>
              <a:cs typeface="Times New Roman"/>
            </a:endParaRP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Times New Roman"/>
              </a:rPr>
              <a:t>RELIGION AND RITUAL: </a:t>
            </a:r>
            <a:r>
              <a:rPr lang="en-US" sz="2400" dirty="0" smtClean="0">
                <a:ea typeface="Calibri"/>
                <a:cs typeface="Times New Roman"/>
              </a:rPr>
              <a:t>based on the agricultural year.</a:t>
            </a:r>
          </a:p>
          <a:p>
            <a:pPr>
              <a:buNone/>
            </a:pPr>
            <a:r>
              <a:rPr lang="en-US" sz="2400" dirty="0" smtClean="0">
                <a:cs typeface="Times New Roman"/>
              </a:rPr>
              <a:t>	</a:t>
            </a:r>
            <a:r>
              <a:rPr lang="en-US" sz="2400" dirty="0" smtClean="0">
                <a:cs typeface="Times New Roman"/>
              </a:rPr>
              <a:t>	            </a:t>
            </a:r>
            <a:endParaRPr lang="it-IT" sz="16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Times New Roman"/>
                <a:cs typeface="Times New Roman"/>
              </a:rPr>
              <a:t>LIVING THE IRON AGE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THE RAOUNDHOUSES:</a:t>
            </a:r>
          </a:p>
          <a:p>
            <a:endParaRPr lang="it-IT" dirty="0" smtClean="0"/>
          </a:p>
          <a:p>
            <a:pPr lvl="1"/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WALL CONSTRUCTIONS: </a:t>
            </a:r>
            <a:r>
              <a:rPr lang="en-US" sz="2400" dirty="0" smtClean="0">
                <a:ea typeface="Times New Roman"/>
                <a:cs typeface="Times New Roman"/>
              </a:rPr>
              <a:t>The walls were plastered with daub, which dries to a very hard and durable surface</a:t>
            </a:r>
            <a:r>
              <a:rPr lang="en-US" sz="2400" dirty="0" smtClean="0">
                <a:ea typeface="Times New Roman"/>
                <a:cs typeface="Times New Roman"/>
              </a:rPr>
              <a:t>.</a:t>
            </a:r>
          </a:p>
          <a:p>
            <a:pPr lvl="1">
              <a:buNone/>
            </a:pPr>
            <a:endParaRPr lang="it-IT" sz="2400" dirty="0" smtClean="0">
              <a:ea typeface="Times New Roman"/>
              <a:cs typeface="Times New Roman"/>
            </a:endParaRPr>
          </a:p>
          <a:p>
            <a:pPr lvl="1"/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ROOFS: </a:t>
            </a:r>
            <a:r>
              <a:rPr lang="en-US" sz="2400" dirty="0" smtClean="0">
                <a:ea typeface="Times New Roman"/>
                <a:cs typeface="Times New Roman"/>
              </a:rPr>
              <a:t>The </a:t>
            </a:r>
            <a:r>
              <a:rPr lang="en-US" sz="2400" dirty="0" smtClean="0">
                <a:ea typeface="Times New Roman"/>
                <a:cs typeface="Times New Roman"/>
              </a:rPr>
              <a:t>roofs were </a:t>
            </a:r>
            <a:r>
              <a:rPr lang="en-US" sz="2400" dirty="0" smtClean="0">
                <a:ea typeface="Times New Roman"/>
                <a:cs typeface="Times New Roman"/>
              </a:rPr>
              <a:t>conical</a:t>
            </a:r>
          </a:p>
          <a:p>
            <a:pPr lvl="1"/>
            <a:endParaRPr lang="it-IT" sz="2400" dirty="0" smtClean="0">
              <a:ea typeface="Times New Roman"/>
              <a:cs typeface="Times New Roman"/>
            </a:endParaRPr>
          </a:p>
          <a:p>
            <a:pPr lvl="1"/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MATERIALS: </a:t>
            </a:r>
            <a:r>
              <a:rPr lang="en-US" sz="2400" dirty="0" smtClean="0">
                <a:ea typeface="Times New Roman"/>
                <a:cs typeface="Times New Roman"/>
              </a:rPr>
              <a:t>The building materials required for Iron Age roundhouses called for the careful management of natural resources.</a:t>
            </a:r>
            <a:endParaRPr lang="it-IT" sz="2400" dirty="0" smtClean="0"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LIVING THE IRON AGE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517232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</a:rPr>
              <a:t>ARCHEOLOGICAL EVIDENCE:</a:t>
            </a:r>
          </a:p>
          <a:p>
            <a:pPr lvl="1"/>
            <a:r>
              <a:rPr lang="it-IT" sz="2400" dirty="0" smtClean="0">
                <a:solidFill>
                  <a:schemeClr val="accent6">
                    <a:lumMod val="75000"/>
                  </a:schemeClr>
                </a:solidFill>
              </a:rPr>
              <a:t>THE BUILDINGS: </a:t>
            </a:r>
            <a:r>
              <a:rPr lang="en-US" sz="2400" dirty="0" smtClean="0">
                <a:ea typeface="Times New Roman"/>
                <a:cs typeface="Times New Roman"/>
              </a:rPr>
              <a:t>build </a:t>
            </a:r>
            <a:r>
              <a:rPr lang="en-US" sz="2400" dirty="0" smtClean="0">
                <a:ea typeface="Times New Roman"/>
                <a:cs typeface="Times New Roman"/>
              </a:rPr>
              <a:t>palaces, cities, major tombs or </a:t>
            </a:r>
            <a:r>
              <a:rPr lang="en-US" sz="2400" dirty="0" smtClean="0">
                <a:ea typeface="Times New Roman"/>
                <a:cs typeface="Times New Roman"/>
              </a:rPr>
              <a:t>			 ceremonial </a:t>
            </a:r>
            <a:r>
              <a:rPr lang="en-US" sz="2400" dirty="0" smtClean="0">
                <a:ea typeface="Times New Roman"/>
                <a:cs typeface="Times New Roman"/>
              </a:rPr>
              <a:t>sites such as stone </a:t>
            </a:r>
            <a:r>
              <a:rPr lang="en-US" sz="2400" dirty="0" smtClean="0">
                <a:ea typeface="Times New Roman"/>
                <a:cs typeface="Times New Roman"/>
              </a:rPr>
              <a:t>circles;</a:t>
            </a:r>
          </a:p>
          <a:p>
            <a:pPr lvl="1">
              <a:buNone/>
            </a:pPr>
            <a:r>
              <a:rPr lang="en-US" sz="2400" dirty="0" smtClean="0">
                <a:ea typeface="Calibri"/>
                <a:cs typeface="Times New Roman"/>
              </a:rPr>
              <a:t>				 Buildings </a:t>
            </a:r>
            <a:r>
              <a:rPr lang="en-US" sz="2400" dirty="0" smtClean="0">
                <a:ea typeface="Calibri"/>
                <a:cs typeface="Times New Roman"/>
              </a:rPr>
              <a:t>were made out of timber and </a:t>
            </a:r>
            <a:r>
              <a:rPr lang="en-US" sz="2400" dirty="0" smtClean="0">
                <a:ea typeface="Calibri"/>
                <a:cs typeface="Times New Roman"/>
              </a:rPr>
              <a:t>			 thatch.</a:t>
            </a:r>
            <a:endParaRPr lang="it-IT" sz="2400" dirty="0" smtClean="0">
              <a:ea typeface="Calibri"/>
              <a:cs typeface="Times New Roman"/>
            </a:endParaRPr>
          </a:p>
          <a:p>
            <a:pPr lvl="1"/>
            <a:endParaRPr lang="it-IT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it-IT" sz="2400" dirty="0" smtClean="0">
                <a:solidFill>
                  <a:schemeClr val="accent6">
                    <a:lumMod val="75000"/>
                  </a:schemeClr>
                </a:solidFill>
              </a:rPr>
              <a:t>REFUSE DISPOSAL:</a:t>
            </a:r>
            <a:r>
              <a:rPr lang="en-US" sz="2400" dirty="0" smtClean="0">
                <a:solidFill>
                  <a:srgbClr val="424242"/>
                </a:solidFill>
                <a:latin typeface="Verdana"/>
                <a:cs typeface="Times New Roman"/>
              </a:rPr>
              <a:t> </a:t>
            </a:r>
            <a:r>
              <a:rPr lang="en-US" sz="2400" dirty="0" smtClean="0">
                <a:ea typeface="Calibri"/>
                <a:cs typeface="Times New Roman"/>
              </a:rPr>
              <a:t>people were relatively poor in material </a:t>
            </a:r>
            <a:r>
              <a:rPr lang="en-US" sz="2400" dirty="0" smtClean="0">
                <a:ea typeface="Calibri"/>
                <a:cs typeface="Times New Roman"/>
              </a:rPr>
              <a:t>			      terms;</a:t>
            </a:r>
          </a:p>
          <a:p>
            <a:pPr lvl="1">
              <a:buNone/>
            </a:pPr>
            <a:r>
              <a:rPr lang="en-US" sz="2400" dirty="0" smtClean="0">
                <a:ea typeface="Times New Roman"/>
                <a:cs typeface="Times New Roman"/>
              </a:rPr>
              <a:t>				      great importance of recycling </a:t>
            </a:r>
            <a:r>
              <a:rPr lang="en-US" sz="2400" dirty="0" smtClean="0">
                <a:ea typeface="Times New Roman"/>
                <a:cs typeface="Times New Roman"/>
              </a:rPr>
              <a:t>and </a:t>
            </a:r>
            <a:r>
              <a:rPr lang="en-US" sz="2400" dirty="0" smtClean="0">
                <a:ea typeface="Times New Roman"/>
                <a:cs typeface="Times New Roman"/>
              </a:rPr>
              <a:t>			      reusing </a:t>
            </a:r>
            <a:r>
              <a:rPr lang="en-US" sz="2400" dirty="0" smtClean="0">
                <a:ea typeface="Times New Roman"/>
                <a:cs typeface="Times New Roman"/>
              </a:rPr>
              <a:t>of broken </a:t>
            </a:r>
            <a:r>
              <a:rPr lang="en-US" sz="2400" dirty="0" smtClean="0">
                <a:ea typeface="Times New Roman"/>
                <a:cs typeface="Times New Roman"/>
              </a:rPr>
              <a:t>items.</a:t>
            </a:r>
          </a:p>
          <a:p>
            <a:pPr lvl="1">
              <a:buNone/>
            </a:pPr>
            <a:endParaRPr lang="it-IT" sz="2400" dirty="0" smtClean="0">
              <a:ea typeface="Calibri"/>
              <a:cs typeface="Times New Roman"/>
            </a:endParaRPr>
          </a:p>
          <a:p>
            <a:pPr lvl="1"/>
            <a:r>
              <a:rPr lang="it-IT" sz="2400" dirty="0" smtClean="0">
                <a:solidFill>
                  <a:schemeClr val="accent6">
                    <a:lumMod val="75000"/>
                  </a:schemeClr>
                </a:solidFill>
              </a:rPr>
              <a:t>DELIBERATE BURIALS: </a:t>
            </a:r>
            <a:r>
              <a:rPr lang="en-US" sz="2400" dirty="0" smtClean="0">
                <a:latin typeface="+mj-lt"/>
                <a:ea typeface="Times New Roman"/>
                <a:cs typeface="Times New Roman"/>
              </a:rPr>
              <a:t>rubbish from feasts and sacrifices</a:t>
            </a:r>
            <a:endParaRPr lang="it-IT" sz="2400" dirty="0">
              <a:latin typeface="+mj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Autofit/>
          </a:bodyPr>
          <a:lstStyle/>
          <a:p>
            <a:r>
              <a:rPr lang="it-IT" sz="6600" dirty="0" smtClean="0">
                <a:solidFill>
                  <a:schemeClr val="accent6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THE END </a:t>
            </a:r>
            <a:endParaRPr lang="it-IT" sz="6600" dirty="0">
              <a:solidFill>
                <a:schemeClr val="accent6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19672" y="4595018"/>
            <a:ext cx="8229600" cy="4525963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OVERVIEW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Human beings have been living in the part of northern Europe that is today called Britain for about 750,000 years. 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THE LATEST ICE AGE :</a:t>
            </a:r>
          </a:p>
          <a:p>
            <a:pPr>
              <a:buNone/>
            </a:pPr>
            <a:r>
              <a:rPr lang="en-US" sz="2400" dirty="0" smtClean="0"/>
              <a:t>	Britain became separated from the European before 6000 BC.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HOMO SAPIENS : </a:t>
            </a:r>
          </a:p>
          <a:p>
            <a:pPr>
              <a:buNone/>
            </a:pPr>
            <a:r>
              <a:rPr lang="en-US" sz="2400" dirty="0" smtClean="0"/>
              <a:t>	The people living on the new islands of Britain were descendants of the first modern humans, they arrived in northern Europe, 40,000 years ago.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NEOLITHIC: FARMING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99715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introduction of farming  is widely regarded as one of the biggest changes in human history.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>
              <a:solidFill>
                <a:srgbClr val="424242"/>
              </a:solidFill>
              <a:latin typeface="Verdana"/>
            </a:endParaRPr>
          </a:p>
          <a:p>
            <a:pPr>
              <a:buNone/>
            </a:pPr>
            <a:endParaRPr lang="en-US" sz="2400" dirty="0" smtClean="0">
              <a:solidFill>
                <a:srgbClr val="424242"/>
              </a:solidFill>
              <a:latin typeface="Verdana"/>
            </a:endParaRP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MIGRATION OR FOLK-MOVEMENT :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2400" dirty="0" smtClean="0"/>
              <a:t>The introduction of farming into Britain was the result of a migration across the Channel.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DOMESTICATED LIVESTOCK :  </a:t>
            </a:r>
          </a:p>
          <a:p>
            <a:pPr>
              <a:buNone/>
            </a:pPr>
            <a:r>
              <a:rPr lang="en-US" sz="2400" dirty="0" smtClean="0"/>
              <a:t>	Neolithic farmers also kept domesticated dogs, which were bred from wolves.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THE BRONZE AGE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first bronzes appear in Britain in the centuries just before 2500 BC, which is the usually accepted start date for the Bronze Age. </a:t>
            </a:r>
          </a:p>
          <a:p>
            <a:pPr>
              <a:buNone/>
            </a:pPr>
            <a:endParaRPr lang="en-US" sz="2400" dirty="0" smtClean="0">
              <a:solidFill>
                <a:srgbClr val="424242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424242"/>
              </a:solidFill>
            </a:endParaRP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APPEARANCE OF METAL MARKS :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2400" dirty="0" smtClean="0"/>
              <a:t>Although the an important technological development, especially in the control of fire.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MIDDLE BRONZE AGE (1500-1250 BC) :</a:t>
            </a:r>
          </a:p>
          <a:p>
            <a:pPr>
              <a:buNone/>
            </a:pPr>
            <a:r>
              <a:rPr lang="en-US" sz="2400" dirty="0" smtClean="0">
                <a:solidFill>
                  <a:srgbClr val="424242"/>
                </a:solidFill>
              </a:rPr>
              <a:t>	</a:t>
            </a:r>
            <a:r>
              <a:rPr lang="en-US" sz="2400" dirty="0" smtClean="0"/>
              <a:t>increasing number of metalwork hoards, where dozens, sometimes hundreds of spearheads, axes and daggers were placed in the ground.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THE IRON AGE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Iron Age of the British Isles covers the period from about 800 BC to the Roman invasion of 43 AD, and follows on from the Bronze Age.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THE POPULATION </a:t>
            </a:r>
            <a:r>
              <a:rPr lang="en-US" sz="2400" dirty="0" smtClean="0"/>
              <a:t>of exceeded one million.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FARMING TECHNIQUES IMPROVED :</a:t>
            </a:r>
          </a:p>
          <a:p>
            <a:pPr>
              <a:buNone/>
            </a:pPr>
            <a:r>
              <a:rPr lang="en-US" sz="2400" dirty="0" smtClean="0"/>
              <a:t>	 the introduction of the iron-tipped ploughshare made the cultivation of heavy clay soils possible.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THE IRON AGE: HILL FORTS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The function and form of these monuments varied greatly over time. 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EARLY IRON AGE: </a:t>
            </a:r>
            <a:r>
              <a:rPr lang="en-US" sz="2400" dirty="0" smtClean="0"/>
              <a:t>seasonal gatherings, perhaps for trade, exchange and religious activities, with a further function as a storage centre for the broader community.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450 BC : </a:t>
            </a:r>
            <a:r>
              <a:rPr lang="en-US" sz="2400" dirty="0" smtClean="0"/>
              <a:t>many of these early hill forts were going out of use. </a:t>
            </a:r>
          </a:p>
          <a:p>
            <a:endParaRPr lang="en-US" sz="2400" dirty="0" smtClean="0"/>
          </a:p>
          <a:p>
            <a:r>
              <a:rPr lang="en-US" sz="2400" dirty="0" smtClean="0"/>
              <a:t>Beyond the hill forts, most Iron Age settlements were small, and probably housed single extended families.</a:t>
            </a: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ROMAN INFLUENCE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Towards the end of the second century BC, Roman influence began to extend into the southern France. </a:t>
            </a:r>
          </a:p>
          <a:p>
            <a:endParaRPr lang="en-US" sz="2400" dirty="0" smtClean="0"/>
          </a:p>
          <a:p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CONTACT :</a:t>
            </a:r>
            <a:r>
              <a:rPr lang="en-US" sz="2400" dirty="0" smtClean="0"/>
              <a:t> Britain and Roman world across the English Channel.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EXCHANGE : </a:t>
            </a:r>
            <a:r>
              <a:rPr lang="en-US" sz="2400" dirty="0" smtClean="0"/>
              <a:t>wine, slaves, minerals and grain.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DIPLOMATIC RELATIONS </a:t>
            </a:r>
            <a:r>
              <a:rPr lang="en-US" sz="2400" dirty="0" smtClean="0"/>
              <a:t> Rome appears to have established  good relations with a number of tribes.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HADRIAN’S WALL</a:t>
            </a:r>
            <a:endParaRPr lang="it-IT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STONEHENGE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ea typeface="Calibri"/>
                <a:cs typeface="Times New Roman"/>
              </a:rPr>
              <a:t>Stonehenge was a huge, long-term construction project.</a:t>
            </a:r>
          </a:p>
          <a:p>
            <a:endParaRPr lang="en-US" sz="2400" dirty="0" smtClean="0">
              <a:cs typeface="Times New Roman"/>
            </a:endParaRPr>
          </a:p>
          <a:p>
            <a:r>
              <a:rPr lang="en-US" sz="2400" dirty="0" smtClean="0">
                <a:ea typeface="Calibri"/>
                <a:cs typeface="Times New Roman"/>
              </a:rPr>
              <a:t>Most of southern Britain may have been involved in the huge construction project that was Stonehenge. </a:t>
            </a:r>
          </a:p>
          <a:p>
            <a:endParaRPr lang="en-US" sz="2400" dirty="0" smtClean="0">
              <a:ea typeface="Calibri"/>
              <a:cs typeface="Times New Roman"/>
            </a:endParaRPr>
          </a:p>
          <a:p>
            <a:endParaRPr lang="en-US" sz="2400" dirty="0" smtClean="0">
              <a:ea typeface="Calibri"/>
              <a:cs typeface="Times New Roman"/>
            </a:endParaRP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Times New Roman"/>
              </a:rPr>
              <a:t>“WHY ?” : </a:t>
            </a:r>
            <a:r>
              <a:rPr lang="en-US" sz="2400" dirty="0" smtClean="0">
                <a:ea typeface="Calibri"/>
                <a:cs typeface="Times New Roman"/>
              </a:rPr>
              <a:t>nobody is really sure what it was built for.</a:t>
            </a:r>
            <a:endParaRPr lang="en-US" sz="2400" dirty="0" smtClean="0">
              <a:solidFill>
                <a:srgbClr val="424242"/>
              </a:solidFill>
              <a:latin typeface="Verdana"/>
              <a:ea typeface="Calibri"/>
              <a:cs typeface="Times New Roman"/>
            </a:endParaRP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Times New Roman"/>
              </a:rPr>
              <a:t>Timothy Darvill and Geoff Wainwright  : </a:t>
            </a:r>
            <a:r>
              <a:rPr lang="en-US" sz="2400" dirty="0" smtClean="0">
                <a:ea typeface="Calibri"/>
                <a:cs typeface="Times New Roman"/>
              </a:rPr>
              <a:t>“Stonehenge was a holy place or a secular tool for calculating dates.”</a:t>
            </a:r>
            <a:endParaRPr lang="it-IT" sz="2400" dirty="0" smtClean="0"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STONEHENGE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Times New Roman"/>
              </a:rPr>
              <a:t>PILGRIMAGE FOR POPLE:</a:t>
            </a:r>
          </a:p>
          <a:p>
            <a:pPr>
              <a:buNone/>
            </a:pPr>
            <a:r>
              <a:rPr lang="en-US" sz="2400" dirty="0" smtClean="0">
                <a:ea typeface="Calibri"/>
                <a:cs typeface="Times New Roman"/>
              </a:rPr>
              <a:t>	</a:t>
            </a:r>
            <a:r>
              <a:rPr lang="en-US" sz="2400" u="heavy" dirty="0" smtClean="0">
                <a:uFill>
                  <a:solidFill>
                    <a:schemeClr val="accent6">
                      <a:lumMod val="75000"/>
                    </a:schemeClr>
                  </a:solidFill>
                </a:uFill>
                <a:ea typeface="Calibri"/>
                <a:cs typeface="Times New Roman"/>
              </a:rPr>
              <a:t>Darvill</a:t>
            </a:r>
            <a:r>
              <a:rPr lang="en-US" sz="2400" dirty="0" smtClean="0">
                <a:ea typeface="Calibri"/>
                <a:cs typeface="Times New Roman"/>
              </a:rPr>
              <a:t>: “This was a place of pilgrimage for people...coming to get healed.”</a:t>
            </a:r>
            <a:endParaRPr lang="it-IT" sz="2400" dirty="0" smtClean="0"/>
          </a:p>
          <a:p>
            <a:r>
              <a:rPr lang="en-US" sz="2400" u="heavy" dirty="0" smtClean="0">
                <a:uFill>
                  <a:solidFill>
                    <a:schemeClr val="accent6">
                      <a:lumMod val="75000"/>
                    </a:schemeClr>
                  </a:solidFill>
                </a:uFill>
                <a:ea typeface="Calibri"/>
                <a:cs typeface="Times New Roman"/>
              </a:rPr>
              <a:t>Wainwright </a:t>
            </a:r>
            <a:r>
              <a:rPr lang="en-US" sz="2400" dirty="0" smtClean="0">
                <a:uFill>
                  <a:solidFill>
                    <a:schemeClr val="accent6">
                      <a:lumMod val="75000"/>
                    </a:schemeClr>
                  </a:solidFill>
                </a:uFill>
                <a:ea typeface="Calibri"/>
                <a:cs typeface="Times New Roman"/>
              </a:rPr>
              <a:t>: “</a:t>
            </a:r>
            <a:r>
              <a:rPr lang="en-US" sz="2400" dirty="0" smtClean="0"/>
              <a:t>Herbal remedies would probably have been well known, and their secrets passed from generation to generation.”</a:t>
            </a:r>
            <a:endParaRPr lang="it-IT" sz="2400" dirty="0" smtClean="0"/>
          </a:p>
          <a:p>
            <a:endParaRPr lang="en-US" sz="2400" dirty="0" smtClean="0">
              <a:ea typeface="Calibri"/>
              <a:cs typeface="Times New Roman"/>
            </a:endParaRP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ACCURATE DATING </a:t>
            </a:r>
            <a:r>
              <a:rPr lang="en-US" sz="2400" dirty="0" smtClean="0"/>
              <a:t>allowed for more efficient and successful agriculture, as well as the marking of important religious and social events.</a:t>
            </a:r>
          </a:p>
          <a:p>
            <a:endParaRPr lang="it-IT" sz="2400" dirty="0" smtClean="0"/>
          </a:p>
          <a:p>
            <a:endParaRPr lang="it-IT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562</Words>
  <Application>Microsoft Office PowerPoint</Application>
  <PresentationFormat>Presentazione su schermo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BRITISH PREHISTORY</vt:lpstr>
      <vt:lpstr>OVERVIEW</vt:lpstr>
      <vt:lpstr>NEOLITHIC: FARMING</vt:lpstr>
      <vt:lpstr>THE BRONZE AGE</vt:lpstr>
      <vt:lpstr>THE IRON AGE</vt:lpstr>
      <vt:lpstr>THE IRON AGE: HILL FORTS</vt:lpstr>
      <vt:lpstr>ROMAN INFLUENCE</vt:lpstr>
      <vt:lpstr>STONEHENGE</vt:lpstr>
      <vt:lpstr>STONEHENGE</vt:lpstr>
      <vt:lpstr>TRIBES</vt:lpstr>
      <vt:lpstr>TRIBES</vt:lpstr>
      <vt:lpstr>DEATH AND BURIAL</vt:lpstr>
      <vt:lpstr>DEATH AND BURIAL</vt:lpstr>
      <vt:lpstr>SITES AND ARTEFACTS</vt:lpstr>
      <vt:lpstr>SITES AND ARTEFACTS</vt:lpstr>
      <vt:lpstr>LIVING THE IRON AGE</vt:lpstr>
      <vt:lpstr>LIVING THE IRON AGE</vt:lpstr>
      <vt:lpstr>LIVING THE IRON AGE</vt:lpstr>
      <vt:lpstr>THE END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BRITISH PREHISTORY</dc:title>
  <dc:creator>Gioia</dc:creator>
  <cp:lastModifiedBy>utente</cp:lastModifiedBy>
  <cp:revision>30</cp:revision>
  <dcterms:created xsi:type="dcterms:W3CDTF">2012-10-31T08:12:42Z</dcterms:created>
  <dcterms:modified xsi:type="dcterms:W3CDTF">2012-11-01T10:19:46Z</dcterms:modified>
</cp:coreProperties>
</file>