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"/>
            <a:ext cx="8458200" cy="2132855"/>
          </a:xfrm>
        </p:spPr>
        <p:txBody>
          <a:bodyPr>
            <a:normAutofit/>
          </a:bodyPr>
          <a:lstStyle/>
          <a:p>
            <a:r>
              <a:rPr lang="it-IT" sz="5400" dirty="0" smtClean="0">
                <a:solidFill>
                  <a:schemeClr val="tx2">
                    <a:lumMod val="75000"/>
                  </a:schemeClr>
                </a:solidFill>
              </a:rPr>
              <a:t>CLASSICAL CULTURE </a:t>
            </a:r>
            <a:br>
              <a:rPr lang="it-IT" sz="5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5400" dirty="0" smtClean="0">
                <a:solidFill>
                  <a:schemeClr val="tx2">
                    <a:lumMod val="75000"/>
                  </a:schemeClr>
                </a:solidFill>
              </a:rPr>
              <a:t>IN THE ENGLISH LANGUAGE</a:t>
            </a:r>
            <a:endParaRPr lang="it-IT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2448272"/>
          </a:xfrm>
        </p:spPr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chemeClr val="tx2"/>
                </a:solidFill>
              </a:rPr>
              <a:t>Influence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of</a:t>
            </a:r>
            <a:r>
              <a:rPr lang="it-IT" dirty="0" smtClean="0">
                <a:solidFill>
                  <a:schemeClr val="tx2"/>
                </a:solidFill>
              </a:rPr>
              <a:t> Latin Culture in the Obama’s </a:t>
            </a:r>
            <a:r>
              <a:rPr lang="it-IT" dirty="0" err="1" smtClean="0">
                <a:solidFill>
                  <a:schemeClr val="tx2"/>
                </a:solidFill>
              </a:rPr>
              <a:t>Acceptance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Speech</a:t>
            </a:r>
            <a:endParaRPr lang="it-IT" dirty="0" smtClean="0">
              <a:solidFill>
                <a:schemeClr val="tx2"/>
              </a:solidFill>
            </a:endParaRPr>
          </a:p>
          <a:p>
            <a:endParaRPr lang="it-IT" dirty="0" smtClean="0">
              <a:solidFill>
                <a:schemeClr val="tx2"/>
              </a:solidFill>
            </a:endParaRPr>
          </a:p>
          <a:p>
            <a:r>
              <a:rPr lang="it-IT" sz="2400" dirty="0" err="1" smtClean="0">
                <a:solidFill>
                  <a:schemeClr val="tx2"/>
                </a:solidFill>
              </a:rPr>
              <a:t>By</a:t>
            </a:r>
            <a:endParaRPr lang="it-IT" sz="2400" dirty="0" smtClean="0">
              <a:solidFill>
                <a:schemeClr val="tx2"/>
              </a:solidFill>
            </a:endParaRPr>
          </a:p>
          <a:p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400" dirty="0" err="1" smtClean="0">
                <a:solidFill>
                  <a:schemeClr val="tx2"/>
                </a:solidFill>
              </a:rPr>
              <a:t>Girardi</a:t>
            </a:r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400" dirty="0" smtClean="0">
                <a:solidFill>
                  <a:schemeClr val="tx2"/>
                </a:solidFill>
              </a:rPr>
              <a:t>Gioia and Santini Leonardo</a:t>
            </a:r>
            <a:endParaRPr lang="it-IT" sz="2400" dirty="0" smtClean="0">
              <a:solidFill>
                <a:schemeClr val="tx2"/>
              </a:solidFill>
            </a:endParaRPr>
          </a:p>
        </p:txBody>
      </p:sp>
      <p:pic>
        <p:nvPicPr>
          <p:cNvPr id="1026" name="Picture 2" descr="http://cdn.theguardian.tv/brightcove/poster/2012/11/7/121107ObamaSpeech_6873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060848"/>
            <a:ext cx="2592288" cy="1944217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67544" y="551723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		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CONCLUSION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4320 </a:t>
            </a:r>
            <a:r>
              <a:rPr lang="it-IT" sz="2800" b="1" dirty="0" err="1" smtClean="0">
                <a:solidFill>
                  <a:schemeClr val="tx2">
                    <a:lumMod val="50000"/>
                  </a:schemeClr>
                </a:solidFill>
              </a:rPr>
              <a:t>words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  VS  309 Latin </a:t>
            </a:r>
            <a:r>
              <a:rPr lang="it-IT" sz="2800" b="1" dirty="0" err="1" smtClean="0">
                <a:solidFill>
                  <a:schemeClr val="tx2">
                    <a:lumMod val="50000"/>
                  </a:schemeClr>
                </a:solidFill>
              </a:rPr>
              <a:t>words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 7,2% </a:t>
            </a:r>
          </a:p>
          <a:p>
            <a:pPr algn="ctr">
              <a:buNone/>
            </a:pPr>
            <a:r>
              <a:rPr lang="it-IT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These words are about: economy, politic, </a:t>
            </a:r>
            <a:r>
              <a:rPr lang="en-US" sz="2400" dirty="0" err="1" smtClean="0"/>
              <a:t>valour</a:t>
            </a:r>
            <a:r>
              <a:rPr lang="en-US" sz="2400" dirty="0" smtClean="0"/>
              <a:t>, army, job, future, education, difficulty, science,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In conclusion the influence of the classical culture in the today </a:t>
            </a:r>
            <a:r>
              <a:rPr lang="en-US" sz="2400" dirty="0" smtClean="0"/>
              <a:t>E</a:t>
            </a:r>
            <a:r>
              <a:rPr lang="en-US" sz="2400" dirty="0" smtClean="0"/>
              <a:t>nglish language is very low: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WHY?</a:t>
            </a:r>
          </a:p>
          <a:p>
            <a:r>
              <a:rPr lang="en-US" sz="2400" dirty="0" smtClean="0"/>
              <a:t>Anglo Saxon is the native tongue of English languages</a:t>
            </a:r>
          </a:p>
          <a:p>
            <a:r>
              <a:rPr lang="en-US" sz="2400" dirty="0" smtClean="0"/>
              <a:t>In the ancient time the Latin culture didn’t  exceed the Anglo Saxon ones</a:t>
            </a:r>
          </a:p>
          <a:p>
            <a:r>
              <a:rPr lang="en-US" sz="2400" dirty="0" smtClean="0"/>
              <a:t>The Anglo Saxon language predominate the Latin ones in the English countries.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GENRE :</a:t>
            </a: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400" noProof="1" smtClean="0"/>
              <a:t>Argumentative</a:t>
            </a:r>
            <a:r>
              <a:rPr lang="it-IT" sz="2400" dirty="0" smtClean="0"/>
              <a:t> </a:t>
            </a:r>
            <a:r>
              <a:rPr lang="it-IT" sz="2400" dirty="0" smtClean="0"/>
              <a:t>text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persuade the </a:t>
            </a:r>
            <a:r>
              <a:rPr lang="it-IT" sz="2400" dirty="0" err="1" smtClean="0">
                <a:sym typeface="Wingdings" pitchFamily="2" charset="2"/>
              </a:rPr>
              <a:t>interlocutor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with</a:t>
            </a:r>
            <a:r>
              <a:rPr lang="it-IT" sz="2400" dirty="0" smtClean="0">
                <a:sym typeface="Wingdings" pitchFamily="2" charset="2"/>
              </a:rPr>
              <a:t> some </a:t>
            </a:r>
            <a:r>
              <a:rPr lang="it-IT" sz="2400" dirty="0" err="1" smtClean="0">
                <a:sym typeface="Wingdings" pitchFamily="2" charset="2"/>
              </a:rPr>
              <a:t>thesis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STRUCTURE : </a:t>
            </a:r>
          </a:p>
          <a:p>
            <a:pPr>
              <a:buNone/>
            </a:pPr>
            <a:r>
              <a:rPr lang="it-IT" sz="2400" dirty="0" err="1" smtClean="0">
                <a:sym typeface="Wingdings" pitchFamily="2" charset="2"/>
              </a:rPr>
              <a:t>Introduction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say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thank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you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values</a:t>
            </a:r>
            <a:r>
              <a:rPr lang="it-IT" sz="2400" dirty="0" smtClean="0">
                <a:sym typeface="Wingdings" pitchFamily="2" charset="2"/>
              </a:rPr>
              <a:t>, career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        Body        </a:t>
            </a:r>
            <a:r>
              <a:rPr lang="it-IT" sz="2400" dirty="0" err="1" smtClean="0">
                <a:sym typeface="Wingdings" pitchFamily="2" charset="2"/>
              </a:rPr>
              <a:t>crisis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army</a:t>
            </a:r>
            <a:r>
              <a:rPr lang="it-IT" sz="2400" dirty="0" smtClean="0">
                <a:sym typeface="Wingdings" pitchFamily="2" charset="2"/>
              </a:rPr>
              <a:t>, society, </a:t>
            </a:r>
            <a:r>
              <a:rPr lang="it-IT" sz="2400" dirty="0" err="1" smtClean="0">
                <a:sym typeface="Wingdings" pitchFamily="2" charset="2"/>
              </a:rPr>
              <a:t>politic</a:t>
            </a:r>
            <a:r>
              <a:rPr lang="it-IT" sz="2400" dirty="0" smtClean="0">
                <a:sym typeface="Wingdings" pitchFamily="2" charset="2"/>
              </a:rPr>
              <a:t>, future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err="1" smtClean="0">
                <a:sym typeface="Wingdings" pitchFamily="2" charset="2"/>
              </a:rPr>
              <a:t>Conclusion</a:t>
            </a:r>
            <a:r>
              <a:rPr lang="it-IT" sz="2400" dirty="0" smtClean="0">
                <a:sym typeface="Wingdings" pitchFamily="2" charset="2"/>
              </a:rPr>
              <a:t>     </a:t>
            </a:r>
            <a:r>
              <a:rPr lang="it-IT" sz="2400" dirty="0" err="1" smtClean="0">
                <a:sym typeface="Wingdings" pitchFamily="2" charset="2"/>
              </a:rPr>
              <a:t>new</a:t>
            </a:r>
            <a:r>
              <a:rPr lang="it-IT" sz="2400" dirty="0" smtClean="0">
                <a:sym typeface="Wingdings" pitchFamily="2" charset="2"/>
              </a:rPr>
              <a:t> project, </a:t>
            </a:r>
            <a:r>
              <a:rPr lang="it-IT" sz="2400" dirty="0" err="1" smtClean="0">
                <a:sym typeface="Wingdings" pitchFamily="2" charset="2"/>
              </a:rPr>
              <a:t>improve</a:t>
            </a:r>
            <a:r>
              <a:rPr lang="it-IT" sz="2400" dirty="0" smtClean="0">
                <a:sym typeface="Wingdings" pitchFamily="2" charset="2"/>
              </a:rPr>
              <a:t> the economy situation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OBJECTIVE:</a:t>
            </a:r>
          </a:p>
          <a:p>
            <a:pPr>
              <a:buNone/>
            </a:pPr>
            <a:r>
              <a:rPr lang="it-IT" sz="2400" dirty="0" err="1" smtClean="0"/>
              <a:t>Discover</a:t>
            </a:r>
            <a:r>
              <a:rPr lang="it-IT" sz="2400" dirty="0" smtClean="0"/>
              <a:t> </a:t>
            </a:r>
            <a:r>
              <a:rPr lang="it-IT" sz="2400" dirty="0" err="1" smtClean="0"/>
              <a:t>how</a:t>
            </a:r>
            <a:r>
              <a:rPr lang="it-IT" sz="2400" dirty="0" smtClean="0"/>
              <a:t> and </a:t>
            </a:r>
            <a:r>
              <a:rPr lang="it-IT" sz="2400" dirty="0" err="1" smtClean="0"/>
              <a:t>if</a:t>
            </a:r>
            <a:r>
              <a:rPr lang="it-IT" sz="2400" dirty="0" smtClean="0"/>
              <a:t> the Latin </a:t>
            </a:r>
            <a:r>
              <a:rPr lang="it-IT" sz="2400" dirty="0" err="1" smtClean="0"/>
              <a:t>language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still</a:t>
            </a:r>
            <a:r>
              <a:rPr lang="it-IT" sz="2400" dirty="0" smtClean="0"/>
              <a:t> living in </a:t>
            </a:r>
            <a:r>
              <a:rPr lang="it-IT" sz="2400" dirty="0" err="1" smtClean="0"/>
              <a:t>today</a:t>
            </a:r>
            <a:r>
              <a:rPr lang="it-IT" sz="2400" dirty="0" smtClean="0"/>
              <a:t>’s english </a:t>
            </a:r>
            <a:r>
              <a:rPr lang="it-IT" sz="2400" dirty="0" err="1" smtClean="0"/>
              <a:t>language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METHOD:</a:t>
            </a:r>
          </a:p>
          <a:p>
            <a:pPr lvl="1"/>
            <a:r>
              <a:rPr lang="it-IT" sz="2400" dirty="0" smtClean="0"/>
              <a:t>Look </a:t>
            </a:r>
            <a:r>
              <a:rPr lang="it-IT" sz="2400" dirty="0" err="1" smtClean="0"/>
              <a:t>for</a:t>
            </a:r>
            <a:r>
              <a:rPr lang="it-IT" sz="2400" dirty="0" smtClean="0"/>
              <a:t> the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inside the text</a:t>
            </a:r>
          </a:p>
          <a:p>
            <a:pPr lvl="1"/>
            <a:r>
              <a:rPr lang="it-IT" sz="2400" dirty="0" err="1" smtClean="0"/>
              <a:t>Find</a:t>
            </a:r>
            <a:r>
              <a:rPr lang="it-IT" sz="2400" dirty="0" smtClean="0"/>
              <a:t> </a:t>
            </a:r>
            <a:r>
              <a:rPr lang="it-IT" sz="2400" dirty="0" err="1" smtClean="0"/>
              <a:t>their</a:t>
            </a:r>
            <a:r>
              <a:rPr lang="it-IT" sz="2400" dirty="0" smtClean="0"/>
              <a:t> </a:t>
            </a:r>
            <a:r>
              <a:rPr lang="it-IT" sz="2400" dirty="0" err="1" smtClean="0"/>
              <a:t>origin</a:t>
            </a:r>
            <a:r>
              <a:rPr lang="it-IT" sz="2400" dirty="0" smtClean="0"/>
              <a:t> in the </a:t>
            </a:r>
            <a:r>
              <a:rPr lang="it-IT" sz="2400" dirty="0" err="1" smtClean="0"/>
              <a:t>dictionary</a:t>
            </a:r>
            <a:endParaRPr lang="it-IT" sz="2400" dirty="0" smtClean="0"/>
          </a:p>
          <a:p>
            <a:pPr lvl="1"/>
            <a:r>
              <a:rPr lang="it-IT" sz="2400" dirty="0" err="1" smtClean="0"/>
              <a:t>Count</a:t>
            </a:r>
            <a:r>
              <a:rPr lang="it-IT" sz="2400" dirty="0" smtClean="0"/>
              <a:t> the latin </a:t>
            </a:r>
            <a:r>
              <a:rPr lang="it-IT" sz="2400" dirty="0" err="1" smtClean="0"/>
              <a:t>words</a:t>
            </a:r>
            <a:endParaRPr lang="it-IT" sz="2400" dirty="0" smtClean="0"/>
          </a:p>
          <a:p>
            <a:pPr lvl="1"/>
            <a:r>
              <a:rPr lang="it-IT" sz="2400" dirty="0" err="1" smtClean="0"/>
              <a:t>Percentage</a:t>
            </a:r>
            <a:endParaRPr lang="it-IT" sz="2400" dirty="0" smtClean="0"/>
          </a:p>
          <a:p>
            <a:pPr lvl="1"/>
            <a:r>
              <a:rPr lang="it-IT" sz="2400" dirty="0" err="1" smtClean="0"/>
              <a:t>Identify</a:t>
            </a:r>
            <a:r>
              <a:rPr lang="it-IT" sz="2400" dirty="0" smtClean="0"/>
              <a:t> </a:t>
            </a:r>
            <a:r>
              <a:rPr lang="it-IT" sz="2400" dirty="0" err="1" smtClean="0"/>
              <a:t>noun</a:t>
            </a:r>
            <a:r>
              <a:rPr lang="it-IT" sz="2400" dirty="0" smtClean="0"/>
              <a:t>, </a:t>
            </a:r>
            <a:r>
              <a:rPr lang="it-IT" sz="2400" dirty="0" err="1" smtClean="0"/>
              <a:t>verb</a:t>
            </a:r>
            <a:r>
              <a:rPr lang="it-IT" sz="2400" dirty="0" smtClean="0"/>
              <a:t>, </a:t>
            </a:r>
            <a:r>
              <a:rPr lang="it-IT" sz="2400" dirty="0" err="1" smtClean="0"/>
              <a:t>adjective</a:t>
            </a:r>
            <a:endParaRPr lang="it-IT" sz="2400" dirty="0" smtClean="0"/>
          </a:p>
          <a:p>
            <a:pPr lvl="1"/>
            <a:r>
              <a:rPr lang="it-IT" sz="2400" dirty="0" err="1" smtClean="0"/>
              <a:t>Semantic</a:t>
            </a:r>
            <a:r>
              <a:rPr lang="it-IT" sz="2400" dirty="0" smtClean="0"/>
              <a:t> </a:t>
            </a:r>
            <a:r>
              <a:rPr lang="it-IT" sz="2400" dirty="0" err="1" smtClean="0"/>
              <a:t>field</a:t>
            </a:r>
            <a:endParaRPr lang="it-IT" sz="2400" dirty="0" smtClean="0"/>
          </a:p>
          <a:p>
            <a:pPr lvl="1"/>
            <a:r>
              <a:rPr lang="it-IT" sz="2400" dirty="0" err="1" smtClean="0"/>
              <a:t>Conclusion</a:t>
            </a:r>
            <a:r>
              <a:rPr lang="it-IT" sz="2400" dirty="0" smtClean="0"/>
              <a:t> 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40768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676456" cy="55172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FIRST PAGE: </a:t>
            </a:r>
            <a:r>
              <a:rPr lang="it-IT" sz="2400" dirty="0" smtClean="0"/>
              <a:t>79 Latin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 768 total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10,3%</a:t>
            </a:r>
            <a:endParaRPr lang="it-IT" sz="2400" dirty="0" smtClean="0"/>
          </a:p>
          <a:p>
            <a:r>
              <a:rPr lang="it-IT" sz="2400" dirty="0" smtClean="0"/>
              <a:t>56 </a:t>
            </a:r>
            <a:r>
              <a:rPr lang="it-IT" sz="2400" dirty="0" err="1" smtClean="0"/>
              <a:t>Nouns</a:t>
            </a:r>
            <a:r>
              <a:rPr lang="it-IT" sz="2400" dirty="0" smtClean="0"/>
              <a:t>		 </a:t>
            </a:r>
            <a:r>
              <a:rPr lang="it-IT" sz="2400" dirty="0" smtClean="0">
                <a:sym typeface="Wingdings" pitchFamily="2" charset="2"/>
              </a:rPr>
              <a:t> 44,2%</a:t>
            </a:r>
            <a:endParaRPr lang="it-IT" sz="2400" dirty="0" smtClean="0"/>
          </a:p>
          <a:p>
            <a:r>
              <a:rPr lang="it-IT" sz="2400" dirty="0" smtClean="0"/>
              <a:t>12 </a:t>
            </a:r>
            <a:r>
              <a:rPr lang="it-IT" sz="2400" dirty="0" err="1" smtClean="0"/>
              <a:t>Verbs</a:t>
            </a:r>
            <a:r>
              <a:rPr lang="it-IT" sz="2400" dirty="0" smtClean="0"/>
              <a:t> 		 </a:t>
            </a:r>
            <a:r>
              <a:rPr lang="it-IT" sz="2400" dirty="0" smtClean="0">
                <a:sym typeface="Wingdings" pitchFamily="2" charset="2"/>
              </a:rPr>
              <a:t> 9,5%</a:t>
            </a:r>
            <a:endParaRPr lang="it-IT" sz="2400" dirty="0" smtClean="0"/>
          </a:p>
          <a:p>
            <a:r>
              <a:rPr lang="it-IT" sz="2400" dirty="0" smtClean="0"/>
              <a:t>11 </a:t>
            </a:r>
            <a:r>
              <a:rPr lang="it-IT" sz="2400" dirty="0" err="1" smtClean="0"/>
              <a:t>Adjectives</a:t>
            </a:r>
            <a:r>
              <a:rPr lang="it-IT" sz="2400" dirty="0" smtClean="0"/>
              <a:t>	 </a:t>
            </a:r>
            <a:r>
              <a:rPr lang="it-IT" sz="2400" dirty="0" smtClean="0">
                <a:sym typeface="Wingdings" pitchFamily="2" charset="2"/>
              </a:rPr>
              <a:t> 9%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SEMANTIC FIELDS : 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ECONOMY : deficit, </a:t>
            </a:r>
            <a:r>
              <a:rPr lang="it-IT" sz="2400" dirty="0" err="1" smtClean="0">
                <a:sym typeface="Wingdings" pitchFamily="2" charset="2"/>
              </a:rPr>
              <a:t>taxes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debt</a:t>
            </a:r>
            <a:r>
              <a:rPr lang="it-IT" sz="2400" dirty="0" smtClean="0">
                <a:sym typeface="Wingdings" pitchFamily="2" charset="2"/>
              </a:rPr>
              <a:t>, surplus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POLITIC: nomination, </a:t>
            </a:r>
            <a:r>
              <a:rPr lang="it-IT" sz="2400" dirty="0" err="1" smtClean="0">
                <a:sym typeface="Wingdings" pitchFamily="2" charset="2"/>
              </a:rPr>
              <a:t>candidates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president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VALOUR: </a:t>
            </a:r>
            <a:r>
              <a:rPr lang="it-IT" sz="2400" dirty="0" err="1" smtClean="0">
                <a:sym typeface="Wingdings" pitchFamily="2" charset="2"/>
              </a:rPr>
              <a:t>optimism</a:t>
            </a:r>
            <a:r>
              <a:rPr lang="it-IT" sz="2400" dirty="0" smtClean="0">
                <a:sym typeface="Wingdings" pitchFamily="2" charset="2"/>
              </a:rPr>
              <a:t>, promise, family, 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ARMY: </a:t>
            </a:r>
            <a:r>
              <a:rPr lang="it-IT" sz="2400" dirty="0" err="1" smtClean="0">
                <a:sym typeface="Wingdings" pitchFamily="2" charset="2"/>
              </a:rPr>
              <a:t>peace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soliders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defend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DIFFICULTY: </a:t>
            </a:r>
            <a:r>
              <a:rPr lang="it-IT" sz="2400" dirty="0" err="1" smtClean="0">
                <a:sym typeface="Wingdings" pitchFamily="2" charset="2"/>
              </a:rPr>
              <a:t>tragedy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innocent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disctraction</a:t>
            </a:r>
            <a:r>
              <a:rPr lang="it-IT" sz="2400" dirty="0" smtClean="0">
                <a:sym typeface="Wingdings" pitchFamily="2" charset="2"/>
              </a:rPr>
              <a:t>, 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JOB: </a:t>
            </a:r>
            <a:r>
              <a:rPr lang="it-IT" sz="2400" dirty="0" err="1" smtClean="0">
                <a:sym typeface="Wingdings" pitchFamily="2" charset="2"/>
              </a:rPr>
              <a:t>factory</a:t>
            </a:r>
            <a:r>
              <a:rPr lang="it-IT" sz="2400" dirty="0" smtClean="0">
                <a:sym typeface="Wingdings" pitchFamily="2" charset="2"/>
              </a:rPr>
              <a:t>, office, </a:t>
            </a:r>
            <a:r>
              <a:rPr lang="it-IT" sz="2400" dirty="0" err="1" smtClean="0">
                <a:sym typeface="Wingdings" pitchFamily="2" charset="2"/>
              </a:rPr>
              <a:t>product</a:t>
            </a:r>
            <a:r>
              <a:rPr lang="it-IT" sz="24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EDUCATION: college, </a:t>
            </a:r>
            <a:r>
              <a:rPr lang="it-IT" sz="2400" dirty="0" err="1" smtClean="0">
                <a:sym typeface="Wingdings" pitchFamily="2" charset="2"/>
              </a:rPr>
              <a:t>education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tuition</a:t>
            </a:r>
            <a:endParaRPr lang="it-IT" sz="24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085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SECOND PAGE: </a:t>
            </a:r>
            <a:r>
              <a:rPr lang="it-IT" sz="2400" dirty="0" smtClean="0"/>
              <a:t>65 latin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 819 total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8%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43 </a:t>
            </a:r>
            <a:r>
              <a:rPr lang="it-IT" sz="2400" dirty="0" err="1" smtClean="0">
                <a:sym typeface="Wingdings" pitchFamily="2" charset="2"/>
              </a:rPr>
              <a:t>Nouns</a:t>
            </a:r>
            <a:r>
              <a:rPr lang="it-IT" sz="2400" dirty="0" smtClean="0">
                <a:sym typeface="Wingdings" pitchFamily="2" charset="2"/>
              </a:rPr>
              <a:t> 	 66,2%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14 </a:t>
            </a:r>
            <a:r>
              <a:rPr lang="it-IT" sz="2400" dirty="0" err="1" smtClean="0">
                <a:sym typeface="Wingdings" pitchFamily="2" charset="2"/>
              </a:rPr>
              <a:t>Verbs</a:t>
            </a:r>
            <a:r>
              <a:rPr lang="it-IT" sz="2400" dirty="0" smtClean="0">
                <a:sym typeface="Wingdings" pitchFamily="2" charset="2"/>
              </a:rPr>
              <a:t> 	 21,5%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7 </a:t>
            </a:r>
            <a:r>
              <a:rPr lang="it-IT" sz="2400" dirty="0" err="1" smtClean="0">
                <a:sym typeface="Wingdings" pitchFamily="2" charset="2"/>
              </a:rPr>
              <a:t>Adjective</a:t>
            </a:r>
            <a:r>
              <a:rPr lang="it-IT" sz="2400" dirty="0" smtClean="0">
                <a:sym typeface="Wingdings" pitchFamily="2" charset="2"/>
              </a:rPr>
              <a:t> 	 10,7%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1 </a:t>
            </a:r>
            <a:r>
              <a:rPr lang="it-IT" sz="2400" dirty="0" err="1" smtClean="0">
                <a:sym typeface="Wingdings" pitchFamily="2" charset="2"/>
              </a:rPr>
              <a:t>Preposition</a:t>
            </a:r>
            <a:r>
              <a:rPr lang="it-IT" sz="2400" dirty="0" smtClean="0">
                <a:sym typeface="Wingdings" pitchFamily="2" charset="2"/>
              </a:rPr>
              <a:t> 	 1,5</a:t>
            </a:r>
            <a:r>
              <a:rPr lang="it-IT" sz="2400" dirty="0" smtClean="0">
                <a:sym typeface="Wingdings" pitchFamily="2" charset="2"/>
              </a:rPr>
              <a:t>%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SEMANTIC FIELDS: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ECONOMY : </a:t>
            </a:r>
            <a:r>
              <a:rPr lang="it-IT" sz="2400" dirty="0" err="1" smtClean="0">
                <a:sym typeface="Wingdings" pitchFamily="2" charset="2"/>
              </a:rPr>
              <a:t>tax</a:t>
            </a:r>
            <a:r>
              <a:rPr lang="it-IT" sz="2400" dirty="0" smtClean="0">
                <a:sym typeface="Wingdings" pitchFamily="2" charset="2"/>
              </a:rPr>
              <a:t>, export, </a:t>
            </a:r>
            <a:r>
              <a:rPr lang="it-IT" sz="2400" dirty="0" err="1" smtClean="0">
                <a:sym typeface="Wingdings" pitchFamily="2" charset="2"/>
              </a:rPr>
              <a:t>industry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products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POLITIC : </a:t>
            </a:r>
            <a:r>
              <a:rPr lang="it-IT" sz="2400" dirty="0" err="1" smtClean="0">
                <a:sym typeface="Wingdings" pitchFamily="2" charset="2"/>
              </a:rPr>
              <a:t>corporations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states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government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strategy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ENERGY : </a:t>
            </a:r>
            <a:r>
              <a:rPr lang="it-IT" sz="2400" dirty="0" err="1" smtClean="0">
                <a:sym typeface="Wingdings" pitchFamily="2" charset="2"/>
              </a:rPr>
              <a:t>renewable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carbon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solar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batteries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FUTURE : </a:t>
            </a:r>
            <a:r>
              <a:rPr lang="it-IT" sz="2400" dirty="0" err="1" smtClean="0">
                <a:sym typeface="Wingdings" pitchFamily="2" charset="2"/>
              </a:rPr>
              <a:t>remedied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problems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responsibility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THIRD PAGE: </a:t>
            </a:r>
            <a:r>
              <a:rPr lang="en-US" sz="2400" dirty="0" smtClean="0"/>
              <a:t>32 </a:t>
            </a:r>
            <a:r>
              <a:rPr lang="en-US" sz="2400" dirty="0" err="1" smtClean="0"/>
              <a:t>latin</a:t>
            </a:r>
            <a:r>
              <a:rPr lang="en-US" sz="2400" dirty="0" smtClean="0"/>
              <a:t> words in 1196 total words </a:t>
            </a:r>
            <a:r>
              <a:rPr lang="en-US" sz="2400" dirty="0" smtClean="0">
                <a:sym typeface="Wingdings" pitchFamily="2" charset="2"/>
              </a:rPr>
              <a:t> 2,7%</a:t>
            </a:r>
            <a:endParaRPr lang="en-US" sz="2400" dirty="0" smtClean="0"/>
          </a:p>
          <a:p>
            <a:r>
              <a:rPr lang="en-US" sz="2400" dirty="0" smtClean="0"/>
              <a:t>21 Nouns 	</a:t>
            </a:r>
            <a:r>
              <a:rPr lang="en-US" sz="2400" dirty="0" smtClean="0">
                <a:sym typeface="Wingdings" pitchFamily="2" charset="2"/>
              </a:rPr>
              <a:t> 65,7%</a:t>
            </a:r>
          </a:p>
          <a:p>
            <a:r>
              <a:rPr lang="en-US" sz="2400" dirty="0" smtClean="0">
                <a:sym typeface="Wingdings" pitchFamily="2" charset="2"/>
              </a:rPr>
              <a:t>7 Verbs 	 21,9%</a:t>
            </a:r>
          </a:p>
          <a:p>
            <a:r>
              <a:rPr lang="en-US" sz="2400" dirty="0" smtClean="0">
                <a:sym typeface="Wingdings" pitchFamily="2" charset="2"/>
              </a:rPr>
              <a:t>4 Adjective 	 </a:t>
            </a:r>
            <a:r>
              <a:rPr lang="en-US" sz="2400" dirty="0" smtClean="0"/>
              <a:t>12,5%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SEMANTIC FIELDS:</a:t>
            </a:r>
          </a:p>
          <a:p>
            <a:pPr>
              <a:buNone/>
            </a:pPr>
            <a:r>
              <a:rPr lang="en-US" sz="2400" dirty="0" smtClean="0"/>
              <a:t>ENERGY :  natural, renewable, batteries, oil</a:t>
            </a:r>
          </a:p>
          <a:p>
            <a:pPr>
              <a:buNone/>
            </a:pPr>
            <a:r>
              <a:rPr lang="en-US" sz="2400" dirty="0" smtClean="0"/>
              <a:t>EDUCATION : student, inspire, </a:t>
            </a:r>
            <a:r>
              <a:rPr lang="en-US" sz="2400" dirty="0" err="1" smtClean="0"/>
              <a:t>cience</a:t>
            </a:r>
            <a:r>
              <a:rPr lang="en-US" sz="2400" dirty="0" smtClean="0"/>
              <a:t>, math</a:t>
            </a:r>
          </a:p>
          <a:p>
            <a:pPr>
              <a:buNone/>
            </a:pPr>
            <a:r>
              <a:rPr lang="en-US" sz="2400" dirty="0" smtClean="0"/>
              <a:t>SOCIETY : path, time, recent, person</a:t>
            </a:r>
          </a:p>
          <a:p>
            <a:pPr>
              <a:buNone/>
            </a:pPr>
            <a:r>
              <a:rPr lang="en-US" sz="2400" dirty="0" smtClean="0"/>
              <a:t>ECONOMY : imports</a:t>
            </a:r>
          </a:p>
          <a:p>
            <a:pPr>
              <a:buNone/>
            </a:pPr>
            <a:r>
              <a:rPr lang="en-US" sz="2400" dirty="0" smtClean="0"/>
              <a:t>POLITIC : administrations, companies</a:t>
            </a:r>
            <a:endParaRPr lang="en-US" sz="2400" dirty="0" smtClean="0"/>
          </a:p>
          <a:p>
            <a:pPr>
              <a:buNone/>
            </a:pPr>
            <a:endParaRPr lang="it-IT" sz="2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FOURTH PAGE: </a:t>
            </a:r>
            <a:r>
              <a:rPr lang="it-IT" sz="2400" dirty="0" smtClean="0"/>
              <a:t>73 Latin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 862 total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8,5%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52 </a:t>
            </a:r>
            <a:r>
              <a:rPr lang="it-IT" sz="2400" dirty="0" err="1" smtClean="0">
                <a:sym typeface="Wingdings" pitchFamily="2" charset="2"/>
              </a:rPr>
              <a:t>Nouns</a:t>
            </a:r>
            <a:r>
              <a:rPr lang="it-IT" sz="2400" dirty="0" smtClean="0">
                <a:sym typeface="Wingdings" pitchFamily="2" charset="2"/>
              </a:rPr>
              <a:t> 	 71,2%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11 </a:t>
            </a:r>
            <a:r>
              <a:rPr lang="it-IT" sz="2400" dirty="0" err="1" smtClean="0">
                <a:sym typeface="Wingdings" pitchFamily="2" charset="2"/>
              </a:rPr>
              <a:t>Verbs</a:t>
            </a:r>
            <a:r>
              <a:rPr lang="it-IT" sz="2400" dirty="0" smtClean="0">
                <a:sym typeface="Wingdings" pitchFamily="2" charset="2"/>
              </a:rPr>
              <a:t> 	 15%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10 </a:t>
            </a:r>
            <a:r>
              <a:rPr lang="it-IT" sz="2400" dirty="0" err="1" smtClean="0">
                <a:sym typeface="Wingdings" pitchFamily="2" charset="2"/>
              </a:rPr>
              <a:t>Adjectives</a:t>
            </a:r>
            <a:r>
              <a:rPr lang="it-IT" sz="2400" dirty="0" smtClean="0">
                <a:sym typeface="Wingdings" pitchFamily="2" charset="2"/>
              </a:rPr>
              <a:t> 	 14 </a:t>
            </a:r>
            <a:r>
              <a:rPr lang="it-IT" sz="2400" dirty="0" smtClean="0">
                <a:sym typeface="Wingdings" pitchFamily="2" charset="2"/>
              </a:rPr>
              <a:t>%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SEMANTIC FIELDS:</a:t>
            </a:r>
          </a:p>
          <a:p>
            <a:pPr>
              <a:buNone/>
            </a:pPr>
            <a:r>
              <a:rPr lang="it-IT" sz="2400" dirty="0" smtClean="0"/>
              <a:t>POLITIC: </a:t>
            </a:r>
            <a:r>
              <a:rPr lang="it-IT" sz="2400" dirty="0" err="1" smtClean="0"/>
              <a:t>president</a:t>
            </a:r>
            <a:r>
              <a:rPr lang="it-IT" sz="2400" dirty="0" smtClean="0"/>
              <a:t>, </a:t>
            </a:r>
            <a:r>
              <a:rPr lang="it-IT" sz="2400" dirty="0" err="1" smtClean="0"/>
              <a:t>democracy</a:t>
            </a:r>
            <a:r>
              <a:rPr lang="it-IT" sz="2400" dirty="0" smtClean="0"/>
              <a:t>, </a:t>
            </a:r>
            <a:r>
              <a:rPr lang="it-IT" sz="2400" dirty="0" err="1" smtClean="0"/>
              <a:t>congress</a:t>
            </a:r>
            <a:r>
              <a:rPr lang="it-IT" sz="2400" dirty="0" smtClean="0"/>
              <a:t>, </a:t>
            </a:r>
            <a:r>
              <a:rPr lang="it-IT" sz="2400" dirty="0" err="1" smtClean="0"/>
              <a:t>governor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ECONOMY: </a:t>
            </a:r>
            <a:r>
              <a:rPr lang="it-IT" sz="2400" dirty="0" err="1" smtClean="0"/>
              <a:t>tax</a:t>
            </a:r>
            <a:r>
              <a:rPr lang="it-IT" sz="2400" dirty="0" smtClean="0"/>
              <a:t>, rate,  </a:t>
            </a:r>
            <a:r>
              <a:rPr lang="it-IT" sz="2400" dirty="0" err="1" smtClean="0"/>
              <a:t>debt</a:t>
            </a:r>
            <a:r>
              <a:rPr lang="it-IT" sz="2400" dirty="0" smtClean="0"/>
              <a:t>, deficit</a:t>
            </a:r>
          </a:p>
          <a:p>
            <a:pPr>
              <a:buNone/>
            </a:pPr>
            <a:r>
              <a:rPr lang="it-IT" sz="2400" dirty="0" smtClean="0"/>
              <a:t>VALOUR: success, </a:t>
            </a:r>
            <a:r>
              <a:rPr lang="it-IT" sz="2400" dirty="0" err="1" smtClean="0"/>
              <a:t>honor</a:t>
            </a:r>
            <a:r>
              <a:rPr lang="it-IT" sz="2400" dirty="0" smtClean="0"/>
              <a:t>, family, </a:t>
            </a:r>
            <a:r>
              <a:rPr lang="it-IT" sz="2400" dirty="0" err="1" smtClean="0"/>
              <a:t>dignity</a:t>
            </a:r>
            <a:r>
              <a:rPr lang="it-IT" sz="2400" dirty="0" smtClean="0"/>
              <a:t>, </a:t>
            </a:r>
            <a:r>
              <a:rPr lang="it-IT" sz="2400" dirty="0" err="1" smtClean="0"/>
              <a:t>principles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SOCIETY: </a:t>
            </a:r>
            <a:r>
              <a:rPr lang="it-IT" sz="2400" dirty="0" err="1" smtClean="0"/>
              <a:t>person</a:t>
            </a:r>
            <a:r>
              <a:rPr lang="it-IT" sz="2400" dirty="0" smtClean="0"/>
              <a:t>, </a:t>
            </a:r>
            <a:r>
              <a:rPr lang="it-IT" sz="2400" dirty="0" err="1" smtClean="0"/>
              <a:t>initiative</a:t>
            </a:r>
            <a:r>
              <a:rPr lang="it-IT" sz="2400" dirty="0" smtClean="0"/>
              <a:t>, </a:t>
            </a:r>
            <a:r>
              <a:rPr lang="it-IT" sz="2400" dirty="0" err="1" smtClean="0"/>
              <a:t>imigrants</a:t>
            </a:r>
            <a:r>
              <a:rPr lang="it-IT" sz="2400" dirty="0" smtClean="0"/>
              <a:t>, </a:t>
            </a:r>
            <a:r>
              <a:rPr lang="it-IT" sz="2400" dirty="0" err="1" smtClean="0"/>
              <a:t>patriotism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EDUCATION: </a:t>
            </a:r>
            <a:r>
              <a:rPr lang="it-IT" sz="2400" dirty="0" err="1" smtClean="0"/>
              <a:t>student</a:t>
            </a:r>
            <a:r>
              <a:rPr lang="it-IT" sz="2400" dirty="0" smtClean="0"/>
              <a:t>, college, </a:t>
            </a:r>
            <a:r>
              <a:rPr lang="it-IT" sz="2400" smtClean="0"/>
              <a:t>math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FIVETH PAGE: </a:t>
            </a:r>
            <a:r>
              <a:rPr lang="it-IT" sz="2400" dirty="0" smtClean="0"/>
              <a:t>52 Latin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 814 total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6,4%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39 </a:t>
            </a:r>
            <a:r>
              <a:rPr lang="it-IT" sz="2400" dirty="0" err="1" smtClean="0"/>
              <a:t>Nouns</a:t>
            </a:r>
            <a:r>
              <a:rPr lang="it-IT" sz="2400" dirty="0" smtClean="0"/>
              <a:t> 	</a:t>
            </a:r>
            <a:r>
              <a:rPr lang="it-IT" sz="2400" dirty="0" smtClean="0">
                <a:sym typeface="Wingdings" pitchFamily="2" charset="2"/>
              </a:rPr>
              <a:t> 75%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8 </a:t>
            </a:r>
            <a:r>
              <a:rPr lang="it-IT" sz="2400" dirty="0" err="1" smtClean="0">
                <a:sym typeface="Wingdings" pitchFamily="2" charset="2"/>
              </a:rPr>
              <a:t>verbs</a:t>
            </a:r>
            <a:r>
              <a:rPr lang="it-IT" sz="2400" dirty="0" smtClean="0">
                <a:sym typeface="Wingdings" pitchFamily="2" charset="2"/>
              </a:rPr>
              <a:t> 	 15,4%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4 </a:t>
            </a:r>
            <a:r>
              <a:rPr lang="it-IT" sz="2400" dirty="0" err="1" smtClean="0">
                <a:sym typeface="Wingdings" pitchFamily="2" charset="2"/>
              </a:rPr>
              <a:t>Adjective</a:t>
            </a:r>
            <a:r>
              <a:rPr lang="it-IT" sz="2400" dirty="0" smtClean="0">
                <a:sym typeface="Wingdings" pitchFamily="2" charset="2"/>
              </a:rPr>
              <a:t> 	 7,7%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1 </a:t>
            </a:r>
            <a:r>
              <a:rPr lang="it-IT" sz="2400" dirty="0" err="1" smtClean="0">
                <a:sym typeface="Wingdings" pitchFamily="2" charset="2"/>
              </a:rPr>
              <a:t>Adverb</a:t>
            </a:r>
            <a:r>
              <a:rPr lang="it-IT" sz="2400" dirty="0" smtClean="0">
                <a:sym typeface="Wingdings" pitchFamily="2" charset="2"/>
              </a:rPr>
              <a:t> 	 2</a:t>
            </a:r>
            <a:r>
              <a:rPr lang="it-IT" sz="2400" dirty="0" smtClean="0">
                <a:sym typeface="Wingdings" pitchFamily="2" charset="2"/>
              </a:rPr>
              <a:t>%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SEMANTIC FIELDS: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ECONOMY: </a:t>
            </a:r>
            <a:r>
              <a:rPr lang="it-IT" sz="2400" dirty="0" err="1" smtClean="0">
                <a:sym typeface="Wingdings" pitchFamily="2" charset="2"/>
              </a:rPr>
              <a:t>recession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control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POLITIC : convention, vote, candidate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SCIENCE : </a:t>
            </a:r>
            <a:r>
              <a:rPr lang="it-IT" sz="2400" dirty="0" err="1" smtClean="0">
                <a:sym typeface="Wingdings" pitchFamily="2" charset="2"/>
              </a:rPr>
              <a:t>science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plant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scripture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ARMY : </a:t>
            </a:r>
            <a:r>
              <a:rPr lang="it-IT" sz="2400" dirty="0" err="1" smtClean="0">
                <a:sym typeface="Wingdings" pitchFamily="2" charset="2"/>
              </a:rPr>
              <a:t>attack</a:t>
            </a:r>
            <a:r>
              <a:rPr lang="it-IT" sz="2400" dirty="0" smtClean="0">
                <a:sym typeface="Wingdings" pitchFamily="2" charset="2"/>
              </a:rPr>
              <a:t> ,</a:t>
            </a:r>
            <a:r>
              <a:rPr lang="it-IT" sz="2400" dirty="0" err="1" smtClean="0">
                <a:sym typeface="Wingdings" pitchFamily="2" charset="2"/>
              </a:rPr>
              <a:t>amputated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heroes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victories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battle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FUTURE:  voice, </a:t>
            </a:r>
            <a:r>
              <a:rPr lang="it-IT" sz="2400" dirty="0" err="1" smtClean="0">
                <a:sym typeface="Wingdings" pitchFamily="2" charset="2"/>
              </a:rPr>
              <a:t>horizon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possible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olidFill>
                <a:schemeClr val="tx2"/>
              </a:solidFill>
              <a:sym typeface="Wingdings" pitchFamily="2" charset="2"/>
            </a:endParaRPr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OBAMA’S SPEECH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SIXTH PAGE:  </a:t>
            </a:r>
            <a:r>
              <a:rPr lang="it-IT" sz="2400" dirty="0" smtClean="0"/>
              <a:t>8 latin </a:t>
            </a:r>
            <a:r>
              <a:rPr lang="it-IT" sz="2400" dirty="0" err="1" smtClean="0"/>
              <a:t>words</a:t>
            </a:r>
            <a:r>
              <a:rPr lang="it-IT" sz="2400" dirty="0" smtClean="0"/>
              <a:t> in 171 total </a:t>
            </a:r>
            <a:r>
              <a:rPr lang="it-IT" sz="2400" dirty="0" err="1" smtClean="0"/>
              <a:t>words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4,7%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6 </a:t>
            </a:r>
            <a:r>
              <a:rPr lang="it-IT" sz="2400" dirty="0" err="1" smtClean="0"/>
              <a:t>Nouns</a:t>
            </a:r>
            <a:r>
              <a:rPr lang="it-IT" sz="2400" dirty="0" smtClean="0"/>
              <a:t> 	</a:t>
            </a:r>
            <a:r>
              <a:rPr lang="it-IT" sz="2400" dirty="0" smtClean="0">
                <a:sym typeface="Wingdings" pitchFamily="2" charset="2"/>
              </a:rPr>
              <a:t> 75%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2 </a:t>
            </a:r>
            <a:r>
              <a:rPr lang="it-IT" sz="2400" dirty="0" err="1" smtClean="0">
                <a:sym typeface="Wingdings" pitchFamily="2" charset="2"/>
              </a:rPr>
              <a:t>Adjective</a:t>
            </a:r>
            <a:r>
              <a:rPr lang="it-IT" sz="2400" dirty="0" smtClean="0">
                <a:sym typeface="Wingdings" pitchFamily="2" charset="2"/>
              </a:rPr>
              <a:t> 	 25</a:t>
            </a:r>
            <a:r>
              <a:rPr lang="it-IT" sz="2400" dirty="0" smtClean="0">
                <a:sym typeface="Wingdings" pitchFamily="2" charset="2"/>
              </a:rPr>
              <a:t>%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/>
                </a:solidFill>
                <a:sym typeface="Wingdings" pitchFamily="2" charset="2"/>
              </a:rPr>
              <a:t>SEMANTIC FIELDS: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ENERGY: </a:t>
            </a:r>
            <a:r>
              <a:rPr lang="it-IT" sz="2400" dirty="0" err="1" smtClean="0">
                <a:sym typeface="Wingdings" pitchFamily="2" charset="2"/>
              </a:rPr>
              <a:t>energy</a:t>
            </a:r>
            <a:r>
              <a:rPr lang="it-IT" sz="2400" dirty="0" smtClean="0">
                <a:sym typeface="Wingdings" pitchFamily="2" charset="2"/>
              </a:rPr>
              <a:t>, oil, </a:t>
            </a:r>
            <a:r>
              <a:rPr lang="it-IT" sz="2400" dirty="0" err="1" smtClean="0">
                <a:sym typeface="Wingdings" pitchFamily="2" charset="2"/>
              </a:rPr>
              <a:t>plants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batteries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POLITIC: vote, candidate</a:t>
            </a: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FUTURE: </a:t>
            </a:r>
            <a:r>
              <a:rPr lang="it-IT" sz="2400" dirty="0" err="1" smtClean="0">
                <a:sym typeface="Wingdings" pitchFamily="2" charset="2"/>
              </a:rPr>
              <a:t>place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horizon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problem</a:t>
            </a:r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224</Words>
  <Application>Microsoft Office PowerPoint</Application>
  <PresentationFormat>Presentazione su schermo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CLASSICAL CULTURE  IN THE ENGLISH LANGUAGE</vt:lpstr>
      <vt:lpstr>OBAMA’S SPEECH</vt:lpstr>
      <vt:lpstr>OBAMA’S SPEECH</vt:lpstr>
      <vt:lpstr>OBAMA’S SPEECH</vt:lpstr>
      <vt:lpstr>OBAMA’S SPEECH</vt:lpstr>
      <vt:lpstr>OBAMA’S SPEECH</vt:lpstr>
      <vt:lpstr>OBAMA’S SPEECH</vt:lpstr>
      <vt:lpstr>OBAMA’S SPEECH</vt:lpstr>
      <vt:lpstr>OBAMA’S SPEECH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CULTURE  IN THE ENGLISH LANGUAGE</dc:title>
  <dc:creator>Gioia</dc:creator>
  <cp:lastModifiedBy>utente</cp:lastModifiedBy>
  <cp:revision>24</cp:revision>
  <dcterms:created xsi:type="dcterms:W3CDTF">2012-11-24T11:23:56Z</dcterms:created>
  <dcterms:modified xsi:type="dcterms:W3CDTF">2012-11-25T14:48:37Z</dcterms:modified>
</cp:coreProperties>
</file>