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  <p:sldMasterId id="2147483913" r:id="rId2"/>
    <p:sldMasterId id="2147483941" r:id="rId3"/>
  </p:sldMasterIdLst>
  <p:notesMasterIdLst>
    <p:notesMasterId r:id="rId1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C829D-F22D-4CF8-BAEA-ED847674CC00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6C2CB-3B7E-4DCA-BFE2-BEB5094648F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098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56848BC-9ED2-4CA3-B225-6BAFE6B82D9F}" type="datetime1">
              <a:rPr lang="it-IT" smtClean="0"/>
              <a:pPr/>
              <a:t>25/11/2012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A08E2F6-65C3-4578-98C3-E3178AA51E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0045-06B9-46F3-8DAA-A163A9685763}" type="datetime1">
              <a:rPr lang="it-IT" smtClean="0"/>
              <a:pPr/>
              <a:t>25/11/2012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E2F6-65C3-4578-98C3-E3178AA51E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9B5379-D805-4B92-809C-FCA78A6C0C6A}" type="datetime1">
              <a:rPr lang="it-IT" smtClean="0"/>
              <a:pPr/>
              <a:t>25/11/2012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A08E2F6-65C3-4578-98C3-E3178AA51E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86A8-9374-4D34-B203-7B455A742643}" type="datetime1">
              <a:rPr lang="it-IT" smtClean="0"/>
              <a:pPr/>
              <a:t>25/11/2012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E2F6-65C3-4578-98C3-E3178AA51E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BE47-BD5A-42CC-8959-6B03CDC5AB1C}" type="datetime1">
              <a:rPr lang="it-IT" smtClean="0"/>
              <a:pPr/>
              <a:t>25/11/2012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E2F6-65C3-4578-98C3-E3178AA51E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4408-80C1-43A2-B223-E3FACA585AA8}" type="datetime1">
              <a:rPr lang="it-IT" smtClean="0"/>
              <a:pPr/>
              <a:t>25/11/2012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E2F6-65C3-4578-98C3-E3178AA51E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63458-2AA9-42CE-805C-3F8C239B21F8}" type="datetime1">
              <a:rPr lang="it-IT" smtClean="0"/>
              <a:pPr/>
              <a:t>25/11/2012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E2F6-65C3-4578-98C3-E3178AA51E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D1FF-EBD9-4FC9-94A9-E18E6BCD0F31}" type="datetime1">
              <a:rPr lang="it-IT" smtClean="0"/>
              <a:pPr/>
              <a:t>25/11/2012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E2F6-65C3-4578-98C3-E3178AA51E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4846-A2F7-4D57-AAAB-8F0B2645E1A6}" type="datetime1">
              <a:rPr lang="it-IT" smtClean="0"/>
              <a:pPr/>
              <a:t>25/11/2012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E2F6-65C3-4578-98C3-E3178AA51E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02860-2947-40A8-9070-0DE70E94026F}" type="datetime1">
              <a:rPr lang="it-IT" smtClean="0"/>
              <a:pPr/>
              <a:t>25/11/2012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E2F6-65C3-4578-98C3-E3178AA51E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425C-A766-444A-ACEA-C1774ACD3EF3}" type="datetime1">
              <a:rPr lang="it-IT" smtClean="0"/>
              <a:pPr/>
              <a:t>25/11/2012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E2F6-65C3-4578-98C3-E3178AA51E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5875" y="6007100"/>
            <a:ext cx="9159875" cy="849313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</p:sldLayoutIdLst>
  <p:transition>
    <p:fade/>
  </p:transition>
  <p:hf sldNum="0"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6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</p:sldLayoutIdLst>
  <p:transition>
    <p:fade/>
  </p:transition>
  <p:hf sldNum="0"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4F7A99-9D16-4E4C-970C-8FC85FFD791D}" type="datetime1">
              <a:rPr lang="it-IT" smtClean="0"/>
              <a:pPr/>
              <a:t>25/11/2012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‹N›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ransition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7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CLASSIC CULTURE IN THE ENGLISH LANGUAGE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IF LATIN  LANGUAGE IS STILL LIVING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763688" y="620688"/>
            <a:ext cx="52565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LICEO SCIENTIFICO “</a:t>
            </a:r>
            <a:r>
              <a:rPr lang="it-IT" sz="2000" dirty="0" err="1" smtClean="0"/>
              <a:t>A.EINSTEIN</a:t>
            </a:r>
            <a:r>
              <a:rPr lang="it-IT" sz="2000" dirty="0" smtClean="0"/>
              <a:t>”</a:t>
            </a:r>
          </a:p>
          <a:p>
            <a:pPr algn="ctr"/>
            <a:r>
              <a:rPr lang="it-IT" sz="2000" dirty="0" smtClean="0"/>
              <a:t>A.S. 2012/2013</a:t>
            </a:r>
          </a:p>
          <a:p>
            <a:pPr algn="ctr"/>
            <a:endParaRPr lang="it-IT" sz="2000" dirty="0" smtClean="0"/>
          </a:p>
          <a:p>
            <a:pPr algn="ctr"/>
            <a:r>
              <a:rPr lang="it-IT" sz="2000" dirty="0" smtClean="0"/>
              <a:t>25.11.2012</a:t>
            </a:r>
          </a:p>
          <a:p>
            <a:pPr marL="400050" indent="-400050" algn="ctr"/>
            <a:r>
              <a:rPr lang="it-IT" sz="2000" dirty="0" smtClean="0"/>
              <a:t>CL.  3 A</a:t>
            </a:r>
          </a:p>
          <a:p>
            <a:pPr marL="400050" indent="-400050" algn="ctr"/>
            <a:r>
              <a:rPr lang="it-IT" sz="2000" dirty="0" smtClean="0"/>
              <a:t>FERRARI DAVIDE – GRANDO LEONARDO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CONCLUSIONS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Although English is a Germanic language, it could be noted that there is a considerable </a:t>
            </a:r>
            <a:r>
              <a:rPr lang="en-GB" dirty="0" smtClean="0"/>
              <a:t>influence (4,79 %) </a:t>
            </a:r>
            <a:r>
              <a:rPr lang="en-GB" dirty="0" smtClean="0"/>
              <a:t>of </a:t>
            </a:r>
            <a:r>
              <a:rPr lang="en-GB" dirty="0" smtClean="0"/>
              <a:t>Latin language. It </a:t>
            </a:r>
            <a:r>
              <a:rPr lang="en-GB" dirty="0" smtClean="0"/>
              <a:t>persists in many of the most important English words.</a:t>
            </a:r>
          </a:p>
          <a:p>
            <a:r>
              <a:rPr lang="en-GB" dirty="0" smtClean="0"/>
              <a:t>NOUNS:  </a:t>
            </a:r>
            <a:r>
              <a:rPr lang="en-GB" dirty="0" smtClean="0"/>
              <a:t>The greatest influence (8,48 %) is in the nouns. Words </a:t>
            </a:r>
            <a:r>
              <a:rPr lang="en-GB" dirty="0" smtClean="0"/>
              <a:t>that mostly came from Latin are those relating to policy.</a:t>
            </a:r>
          </a:p>
          <a:p>
            <a:r>
              <a:rPr lang="en-GB" dirty="0" smtClean="0"/>
              <a:t>ADJECTIVES:  Flu over the adjectives is discrete (5,08 %). It is similar to that of total of the text.</a:t>
            </a:r>
            <a:endParaRPr lang="en-GB" dirty="0" smtClean="0"/>
          </a:p>
          <a:p>
            <a:r>
              <a:rPr lang="en-GB" dirty="0" smtClean="0"/>
              <a:t>VERBS</a:t>
            </a:r>
            <a:r>
              <a:rPr lang="en-GB" dirty="0" smtClean="0"/>
              <a:t>:  Verbs are the less derived from Latin (3,50%).</a:t>
            </a:r>
          </a:p>
          <a:p>
            <a:endParaRPr lang="en-GB" dirty="0"/>
          </a:p>
        </p:txBody>
      </p:sp>
      <p:sp>
        <p:nvSpPr>
          <p:cNvPr id="10" name="Pagina iniziale 9">
            <a:hlinkClick r:id="rId2" action="ppaction://hlinksldjump" highlightClick="1"/>
          </p:cNvPr>
          <p:cNvSpPr/>
          <p:nvPr/>
        </p:nvSpPr>
        <p:spPr>
          <a:xfrm>
            <a:off x="7456110" y="6309320"/>
            <a:ext cx="424468" cy="360040"/>
          </a:xfrm>
          <a:prstGeom prst="actionButtonHom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LATIN WORDS IN OBAMA’S SPEECH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20000"/>
              </a:lnSpc>
            </a:pPr>
            <a:r>
              <a:rPr lang="it-IT" dirty="0" smtClean="0">
                <a:hlinkClick r:id="rId2" action="ppaction://hlinksldjump"/>
              </a:rPr>
              <a:t>NOUNS</a:t>
            </a:r>
            <a:endParaRPr lang="it-IT" dirty="0" smtClean="0"/>
          </a:p>
          <a:p>
            <a:pPr>
              <a:lnSpc>
                <a:spcPct val="220000"/>
              </a:lnSpc>
            </a:pPr>
            <a:r>
              <a:rPr lang="it-IT" dirty="0" smtClean="0">
                <a:hlinkClick r:id="rId3" action="ppaction://hlinksldjump"/>
              </a:rPr>
              <a:t>ADJECTIVES</a:t>
            </a:r>
            <a:endParaRPr lang="it-IT" dirty="0" smtClean="0"/>
          </a:p>
          <a:p>
            <a:pPr>
              <a:lnSpc>
                <a:spcPct val="220000"/>
              </a:lnSpc>
            </a:pPr>
            <a:r>
              <a:rPr lang="it-IT" dirty="0" smtClean="0">
                <a:hlinkClick r:id="rId4" action="ppaction://hlinksldjump"/>
              </a:rPr>
              <a:t>VERBS</a:t>
            </a:r>
            <a:endParaRPr lang="it-IT" dirty="0" smtClean="0"/>
          </a:p>
          <a:p>
            <a:pPr>
              <a:lnSpc>
                <a:spcPct val="220000"/>
              </a:lnSpc>
            </a:pPr>
            <a:r>
              <a:rPr lang="it-IT" dirty="0" smtClean="0">
                <a:hlinkClick r:id="rId5" action="ppaction://hlinksldjump"/>
              </a:rPr>
              <a:t>PERCENTUAGES</a:t>
            </a:r>
            <a:endParaRPr lang="it-IT" dirty="0" smtClean="0"/>
          </a:p>
          <a:p>
            <a:pPr>
              <a:lnSpc>
                <a:spcPct val="220000"/>
              </a:lnSpc>
            </a:pPr>
            <a:r>
              <a:rPr lang="it-IT" dirty="0" smtClean="0">
                <a:hlinkClick r:id="rId6" action="ppaction://hlinksldjump"/>
              </a:rPr>
              <a:t>CONCLUSIONS</a:t>
            </a:r>
            <a:endParaRPr lang="it-IT" dirty="0" smtClean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NOUNS (1/4)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ambition</a:t>
            </a:r>
            <a:r>
              <a:rPr lang="it-IT" dirty="0" smtClean="0"/>
              <a:t>  - </a:t>
            </a:r>
            <a:r>
              <a:rPr lang="it-IT" i="1" dirty="0" err="1" smtClean="0"/>
              <a:t>ambitionem</a:t>
            </a:r>
            <a:endParaRPr lang="it-IT" i="1" dirty="0" smtClean="0"/>
          </a:p>
          <a:p>
            <a:r>
              <a:rPr lang="it-IT" dirty="0" err="1" smtClean="0"/>
              <a:t>campaign</a:t>
            </a:r>
            <a:r>
              <a:rPr lang="it-IT" dirty="0" smtClean="0"/>
              <a:t> - </a:t>
            </a:r>
            <a:r>
              <a:rPr lang="it-IT" i="1" dirty="0" err="1" smtClean="0"/>
              <a:t>campania</a:t>
            </a:r>
            <a:endParaRPr lang="it-IT" i="1" dirty="0" smtClean="0"/>
          </a:p>
          <a:p>
            <a:r>
              <a:rPr lang="it-IT" dirty="0" smtClean="0"/>
              <a:t>candidate - </a:t>
            </a:r>
            <a:r>
              <a:rPr lang="it-IT" i="1" dirty="0" err="1" smtClean="0"/>
              <a:t>candidatus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car</a:t>
            </a:r>
            <a:r>
              <a:rPr lang="it-IT" dirty="0" smtClean="0"/>
              <a:t> - </a:t>
            </a:r>
            <a:r>
              <a:rPr lang="it-IT" i="1" dirty="0" err="1" smtClean="0"/>
              <a:t>carrum</a:t>
            </a:r>
            <a:r>
              <a:rPr lang="it-IT" dirty="0" smtClean="0"/>
              <a:t> </a:t>
            </a:r>
          </a:p>
          <a:p>
            <a:r>
              <a:rPr lang="it-IT" dirty="0" smtClean="0"/>
              <a:t>career - </a:t>
            </a:r>
            <a:r>
              <a:rPr lang="it-IT" i="1" dirty="0" err="1" smtClean="0"/>
              <a:t>cararia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class</a:t>
            </a:r>
            <a:r>
              <a:rPr lang="it-IT" dirty="0" smtClean="0"/>
              <a:t> - </a:t>
            </a:r>
            <a:r>
              <a:rPr lang="it-IT" i="1" dirty="0" err="1" smtClean="0"/>
              <a:t>classis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coalition</a:t>
            </a:r>
            <a:r>
              <a:rPr lang="it-IT" dirty="0" smtClean="0"/>
              <a:t>  - </a:t>
            </a:r>
            <a:r>
              <a:rPr lang="it-IT" i="1" dirty="0" err="1" smtClean="0"/>
              <a:t>coalitus</a:t>
            </a:r>
            <a:r>
              <a:rPr lang="it-IT" dirty="0" smtClean="0"/>
              <a:t> </a:t>
            </a:r>
          </a:p>
          <a:p>
            <a:r>
              <a:rPr lang="it-IT" dirty="0" smtClean="0"/>
              <a:t>college - </a:t>
            </a:r>
            <a:r>
              <a:rPr lang="it-IT" i="1" dirty="0" err="1" smtClean="0"/>
              <a:t>collegium</a:t>
            </a:r>
            <a:r>
              <a:rPr lang="it-IT" dirty="0" smtClean="0"/>
              <a:t> </a:t>
            </a:r>
          </a:p>
          <a:p>
            <a:r>
              <a:rPr lang="it-IT" dirty="0" smtClean="0"/>
              <a:t>community - </a:t>
            </a:r>
            <a:r>
              <a:rPr lang="it-IT" i="1" dirty="0" err="1" smtClean="0"/>
              <a:t>communitas</a:t>
            </a:r>
            <a:endParaRPr lang="it-IT" i="1" dirty="0" smtClean="0"/>
          </a:p>
          <a:p>
            <a:r>
              <a:rPr lang="it-IT" dirty="0" smtClean="0"/>
              <a:t>company  - </a:t>
            </a:r>
            <a:r>
              <a:rPr lang="it-IT" i="1" dirty="0" err="1" smtClean="0"/>
              <a:t>companio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congress</a:t>
            </a:r>
            <a:r>
              <a:rPr lang="it-IT" dirty="0" smtClean="0"/>
              <a:t>  - </a:t>
            </a:r>
            <a:r>
              <a:rPr lang="it-IT" i="1" dirty="0" err="1" smtClean="0"/>
              <a:t>congressus</a:t>
            </a:r>
            <a:endParaRPr lang="it-IT" i="1" dirty="0" smtClean="0"/>
          </a:p>
          <a:p>
            <a:r>
              <a:rPr lang="it-IT" dirty="0" smtClean="0"/>
              <a:t>convention - </a:t>
            </a:r>
            <a:r>
              <a:rPr lang="it-IT" i="1" dirty="0" err="1" smtClean="0"/>
              <a:t>conventio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conviction</a:t>
            </a:r>
            <a:r>
              <a:rPr lang="it-IT" dirty="0" smtClean="0"/>
              <a:t> - </a:t>
            </a:r>
            <a:r>
              <a:rPr lang="it-IT" i="1" dirty="0" err="1" smtClean="0"/>
              <a:t>convictionem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cost</a:t>
            </a:r>
            <a:r>
              <a:rPr lang="it-IT" dirty="0" smtClean="0"/>
              <a:t>  - </a:t>
            </a:r>
            <a:r>
              <a:rPr lang="it-IT" i="1" dirty="0" smtClean="0"/>
              <a:t>constare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crisis</a:t>
            </a:r>
            <a:r>
              <a:rPr lang="it-IT" dirty="0" smtClean="0"/>
              <a:t> - </a:t>
            </a:r>
            <a:r>
              <a:rPr lang="it-IT" i="1" dirty="0" err="1" smtClean="0"/>
              <a:t>crisis</a:t>
            </a:r>
            <a:r>
              <a:rPr lang="it-IT" dirty="0" smtClean="0"/>
              <a:t>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debt</a:t>
            </a:r>
            <a:r>
              <a:rPr lang="it-IT" dirty="0" smtClean="0"/>
              <a:t> - </a:t>
            </a:r>
            <a:r>
              <a:rPr lang="it-IT" i="1" dirty="0" err="1" smtClean="0"/>
              <a:t>debitum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decision</a:t>
            </a:r>
            <a:r>
              <a:rPr lang="it-IT" dirty="0" smtClean="0"/>
              <a:t> - </a:t>
            </a:r>
            <a:r>
              <a:rPr lang="it-IT" i="1" dirty="0" err="1" smtClean="0"/>
              <a:t>decisionem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defense</a:t>
            </a:r>
            <a:r>
              <a:rPr lang="it-IT" dirty="0" smtClean="0"/>
              <a:t>  - </a:t>
            </a:r>
            <a:r>
              <a:rPr lang="it-IT" i="1" dirty="0" err="1" smtClean="0"/>
              <a:t>defensus</a:t>
            </a:r>
            <a:r>
              <a:rPr lang="it-IT" dirty="0" smtClean="0"/>
              <a:t> </a:t>
            </a:r>
          </a:p>
          <a:p>
            <a:r>
              <a:rPr lang="it-IT" dirty="0" smtClean="0"/>
              <a:t>deficit - </a:t>
            </a:r>
            <a:r>
              <a:rPr lang="it-IT" i="1" dirty="0" smtClean="0"/>
              <a:t>deficit</a:t>
            </a:r>
          </a:p>
          <a:p>
            <a:r>
              <a:rPr lang="it-IT" dirty="0" err="1" smtClean="0"/>
              <a:t>depression</a:t>
            </a:r>
            <a:r>
              <a:rPr lang="it-IT" dirty="0" smtClean="0"/>
              <a:t> - </a:t>
            </a:r>
            <a:r>
              <a:rPr lang="it-IT" i="1" dirty="0" err="1" smtClean="0"/>
              <a:t>depressionem</a:t>
            </a:r>
            <a:endParaRPr lang="it-IT" i="1" dirty="0" smtClean="0"/>
          </a:p>
          <a:p>
            <a:r>
              <a:rPr lang="it-IT" dirty="0" err="1" smtClean="0"/>
              <a:t>difference</a:t>
            </a:r>
            <a:r>
              <a:rPr lang="it-IT" dirty="0" smtClean="0"/>
              <a:t> - </a:t>
            </a:r>
            <a:r>
              <a:rPr lang="it-IT" i="1" dirty="0" err="1" smtClean="0"/>
              <a:t>differentia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dignity</a:t>
            </a:r>
            <a:r>
              <a:rPr lang="it-IT" dirty="0" smtClean="0"/>
              <a:t>  - </a:t>
            </a:r>
            <a:r>
              <a:rPr lang="it-IT" i="1" dirty="0" err="1" smtClean="0"/>
              <a:t>dignitas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distraction</a:t>
            </a:r>
            <a:r>
              <a:rPr lang="it-IT" dirty="0" smtClean="0"/>
              <a:t> - </a:t>
            </a:r>
            <a:r>
              <a:rPr lang="it-IT" i="1" dirty="0" err="1" smtClean="0"/>
              <a:t>distractionem</a:t>
            </a:r>
            <a:endParaRPr lang="it-IT" i="1" dirty="0" smtClean="0"/>
          </a:p>
          <a:p>
            <a:r>
              <a:rPr lang="it-IT" dirty="0" smtClean="0"/>
              <a:t>economy - </a:t>
            </a:r>
            <a:r>
              <a:rPr lang="it-IT" i="1" dirty="0" err="1" smtClean="0"/>
              <a:t>oeconomia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education</a:t>
            </a:r>
            <a:r>
              <a:rPr lang="it-IT" dirty="0" smtClean="0"/>
              <a:t> - </a:t>
            </a:r>
            <a:r>
              <a:rPr lang="it-IT" i="1" dirty="0" err="1" smtClean="0"/>
              <a:t>educationem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elect</a:t>
            </a:r>
            <a:r>
              <a:rPr lang="it-IT" dirty="0" smtClean="0"/>
              <a:t>  - </a:t>
            </a:r>
            <a:r>
              <a:rPr lang="it-IT" i="1" dirty="0" err="1" smtClean="0"/>
              <a:t>electus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election</a:t>
            </a:r>
            <a:r>
              <a:rPr lang="it-IT" dirty="0" smtClean="0"/>
              <a:t> - </a:t>
            </a:r>
            <a:r>
              <a:rPr lang="it-IT" i="1" dirty="0" err="1" smtClean="0"/>
              <a:t>electionem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energy</a:t>
            </a:r>
            <a:r>
              <a:rPr lang="it-IT" dirty="0" smtClean="0"/>
              <a:t> - </a:t>
            </a:r>
            <a:r>
              <a:rPr lang="it-IT" i="1" dirty="0" smtClean="0"/>
              <a:t>energia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engineer</a:t>
            </a:r>
            <a:r>
              <a:rPr lang="it-IT" dirty="0" smtClean="0"/>
              <a:t> - </a:t>
            </a:r>
            <a:r>
              <a:rPr lang="it-IT" i="1" dirty="0" err="1" smtClean="0"/>
              <a:t>ingeniare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essence</a:t>
            </a:r>
            <a:r>
              <a:rPr lang="it-IT" dirty="0" smtClean="0"/>
              <a:t>  - </a:t>
            </a:r>
            <a:r>
              <a:rPr lang="it-IT" i="1" dirty="0" err="1" smtClean="0"/>
              <a:t>essentia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9" name="Gruppo 8"/>
          <p:cNvGrpSpPr/>
          <p:nvPr/>
        </p:nvGrpSpPr>
        <p:grpSpPr>
          <a:xfrm>
            <a:off x="7456109" y="6309320"/>
            <a:ext cx="788298" cy="360040"/>
            <a:chOff x="7164288" y="6165304"/>
            <a:chExt cx="936104" cy="504056"/>
          </a:xfrm>
        </p:grpSpPr>
        <p:sp>
          <p:nvSpPr>
            <p:cNvPr id="6" name="Pagina iniziale 5">
              <a:hlinkClick r:id="rId2" action="ppaction://hlinksldjump" highlightClick="1"/>
            </p:cNvPr>
            <p:cNvSpPr/>
            <p:nvPr/>
          </p:nvSpPr>
          <p:spPr>
            <a:xfrm>
              <a:off x="7164288" y="6165304"/>
              <a:ext cx="504056" cy="504056"/>
            </a:xfrm>
            <a:prstGeom prst="actionButtonHom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Avanti o successivo 7">
              <a:hlinkClick r:id="" action="ppaction://hlinkshowjump?jump=nextslide" highlightClick="1"/>
            </p:cNvPr>
            <p:cNvSpPr/>
            <p:nvPr/>
          </p:nvSpPr>
          <p:spPr>
            <a:xfrm>
              <a:off x="7668344" y="6165304"/>
              <a:ext cx="432048" cy="504056"/>
            </a:xfrm>
            <a:prstGeom prst="actionButtonForwardNex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NOUNS (2/4)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experimentation</a:t>
            </a:r>
            <a:r>
              <a:rPr lang="it-IT" dirty="0" smtClean="0"/>
              <a:t>  - </a:t>
            </a:r>
            <a:r>
              <a:rPr lang="it-IT" i="1" dirty="0" err="1" smtClean="0"/>
              <a:t>experimentum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exploration</a:t>
            </a:r>
            <a:r>
              <a:rPr lang="it-IT" dirty="0" smtClean="0"/>
              <a:t>  - </a:t>
            </a:r>
            <a:r>
              <a:rPr lang="it-IT" i="1" dirty="0" err="1" smtClean="0"/>
              <a:t>explorationem</a:t>
            </a:r>
            <a:endParaRPr lang="it-IT" i="1" dirty="0" smtClean="0"/>
          </a:p>
          <a:p>
            <a:r>
              <a:rPr lang="it-IT" dirty="0" smtClean="0"/>
              <a:t>face - </a:t>
            </a:r>
            <a:r>
              <a:rPr lang="it-IT" i="1" dirty="0" err="1" smtClean="0"/>
              <a:t>facia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factory</a:t>
            </a:r>
            <a:r>
              <a:rPr lang="it-IT" dirty="0" smtClean="0"/>
              <a:t> - </a:t>
            </a:r>
            <a:r>
              <a:rPr lang="it-IT" i="1" dirty="0" err="1" smtClean="0"/>
              <a:t>factor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faith</a:t>
            </a:r>
            <a:r>
              <a:rPr lang="it-IT" dirty="0" smtClean="0"/>
              <a:t> - </a:t>
            </a:r>
            <a:r>
              <a:rPr lang="it-IT" i="1" dirty="0" err="1" smtClean="0"/>
              <a:t>fides</a:t>
            </a:r>
            <a:r>
              <a:rPr lang="it-IT" dirty="0" smtClean="0"/>
              <a:t> </a:t>
            </a:r>
          </a:p>
          <a:p>
            <a:r>
              <a:rPr lang="it-IT" dirty="0" smtClean="0"/>
              <a:t>family - </a:t>
            </a:r>
            <a:r>
              <a:rPr lang="it-IT" i="1" dirty="0" err="1" smtClean="0"/>
              <a:t>familia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force</a:t>
            </a:r>
            <a:r>
              <a:rPr lang="it-IT" dirty="0" smtClean="0"/>
              <a:t>  - </a:t>
            </a:r>
            <a:r>
              <a:rPr lang="it-IT" i="1" dirty="0" err="1" smtClean="0"/>
              <a:t>fortis</a:t>
            </a:r>
            <a:r>
              <a:rPr lang="it-IT" dirty="0" smtClean="0"/>
              <a:t> </a:t>
            </a:r>
          </a:p>
          <a:p>
            <a:r>
              <a:rPr lang="it-IT" dirty="0" smtClean="0"/>
              <a:t>future - </a:t>
            </a:r>
            <a:r>
              <a:rPr lang="it-IT" i="1" dirty="0" err="1" smtClean="0"/>
              <a:t>futurus</a:t>
            </a:r>
            <a:r>
              <a:rPr lang="it-IT" dirty="0" smtClean="0"/>
              <a:t> </a:t>
            </a:r>
          </a:p>
          <a:p>
            <a:r>
              <a:rPr lang="it-IT" dirty="0" smtClean="0"/>
              <a:t>generation - </a:t>
            </a:r>
            <a:r>
              <a:rPr lang="it-IT" i="1" dirty="0" err="1" smtClean="0"/>
              <a:t>generationem</a:t>
            </a:r>
            <a:endParaRPr lang="it-IT" i="1" dirty="0" smtClean="0"/>
          </a:p>
          <a:p>
            <a:r>
              <a:rPr lang="it-IT" dirty="0" err="1" smtClean="0"/>
              <a:t>government</a:t>
            </a:r>
            <a:r>
              <a:rPr lang="it-IT" dirty="0" smtClean="0"/>
              <a:t> - </a:t>
            </a:r>
            <a:r>
              <a:rPr lang="it-IT" i="1" dirty="0" err="1" smtClean="0"/>
              <a:t>gubernare</a:t>
            </a:r>
            <a:endParaRPr lang="it-IT" i="1" dirty="0" smtClean="0"/>
          </a:p>
          <a:p>
            <a:r>
              <a:rPr lang="it-IT" dirty="0" err="1" smtClean="0"/>
              <a:t>history</a:t>
            </a:r>
            <a:r>
              <a:rPr lang="it-IT" dirty="0" smtClean="0"/>
              <a:t> - </a:t>
            </a:r>
            <a:r>
              <a:rPr lang="it-IT" i="1" dirty="0" err="1" smtClean="0"/>
              <a:t>historia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honor</a:t>
            </a:r>
            <a:r>
              <a:rPr lang="it-IT" dirty="0" smtClean="0"/>
              <a:t> - </a:t>
            </a:r>
            <a:r>
              <a:rPr lang="it-IT" i="1" dirty="0" err="1" smtClean="0"/>
              <a:t>honor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horizon</a:t>
            </a:r>
            <a:r>
              <a:rPr lang="it-IT" dirty="0" smtClean="0"/>
              <a:t> - </a:t>
            </a:r>
            <a:r>
              <a:rPr lang="it-IT" i="1" dirty="0" err="1" smtClean="0"/>
              <a:t>horizontem</a:t>
            </a:r>
            <a:r>
              <a:rPr lang="it-IT" dirty="0" smtClean="0"/>
              <a:t> </a:t>
            </a:r>
          </a:p>
          <a:p>
            <a:r>
              <a:rPr lang="it-IT" dirty="0" smtClean="0"/>
              <a:t>hospital - </a:t>
            </a:r>
            <a:r>
              <a:rPr lang="it-IT" i="1" dirty="0" err="1" smtClean="0"/>
              <a:t>hospitale</a:t>
            </a:r>
            <a:r>
              <a:rPr lang="it-IT" dirty="0" smtClean="0"/>
              <a:t> </a:t>
            </a:r>
          </a:p>
          <a:p>
            <a:r>
              <a:rPr lang="it-IT" dirty="0" smtClean="0"/>
              <a:t>idea - </a:t>
            </a:r>
            <a:r>
              <a:rPr lang="it-IT" i="1" dirty="0" smtClean="0"/>
              <a:t>idea</a:t>
            </a:r>
            <a:r>
              <a:rPr lang="it-IT" dirty="0" smtClean="0"/>
              <a:t> </a:t>
            </a:r>
            <a:endParaRPr lang="it-IT" i="1" dirty="0" smtClean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immigrant</a:t>
            </a:r>
            <a:r>
              <a:rPr lang="it-IT" dirty="0" smtClean="0"/>
              <a:t> - </a:t>
            </a:r>
            <a:r>
              <a:rPr lang="it-IT" i="1" dirty="0" err="1" smtClean="0"/>
              <a:t>immigrantem</a:t>
            </a:r>
            <a:r>
              <a:rPr lang="it-IT" dirty="0" smtClean="0"/>
              <a:t> </a:t>
            </a:r>
          </a:p>
          <a:p>
            <a:r>
              <a:rPr lang="it-IT" dirty="0" smtClean="0"/>
              <a:t>impact - </a:t>
            </a:r>
            <a:r>
              <a:rPr lang="it-IT" i="1" dirty="0" err="1" smtClean="0"/>
              <a:t>impactus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industry</a:t>
            </a:r>
            <a:r>
              <a:rPr lang="it-IT" dirty="0" smtClean="0"/>
              <a:t>  - </a:t>
            </a:r>
            <a:r>
              <a:rPr lang="it-IT" i="1" dirty="0" smtClean="0"/>
              <a:t>industria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magnitude</a:t>
            </a:r>
            <a:r>
              <a:rPr lang="it-IT" dirty="0" smtClean="0"/>
              <a:t> - </a:t>
            </a:r>
            <a:r>
              <a:rPr lang="it-IT" i="1" dirty="0" smtClean="0"/>
              <a:t>magnitudo</a:t>
            </a:r>
          </a:p>
          <a:p>
            <a:r>
              <a:rPr lang="it-IT" dirty="0" err="1" smtClean="0"/>
              <a:t>manufacture</a:t>
            </a:r>
            <a:r>
              <a:rPr lang="it-IT" dirty="0" smtClean="0"/>
              <a:t>  - </a:t>
            </a:r>
            <a:r>
              <a:rPr lang="it-IT" i="1" dirty="0" err="1" smtClean="0"/>
              <a:t>manu+factura</a:t>
            </a:r>
            <a:endParaRPr lang="it-IT" i="1" dirty="0" smtClean="0"/>
          </a:p>
          <a:p>
            <a:r>
              <a:rPr lang="it-IT" dirty="0" err="1" smtClean="0"/>
              <a:t>message</a:t>
            </a:r>
            <a:r>
              <a:rPr lang="it-IT" dirty="0" smtClean="0"/>
              <a:t> - </a:t>
            </a:r>
            <a:r>
              <a:rPr lang="it-IT" i="1" dirty="0" err="1" smtClean="0"/>
              <a:t>missus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million</a:t>
            </a:r>
            <a:r>
              <a:rPr lang="it-IT" dirty="0" smtClean="0"/>
              <a:t> - </a:t>
            </a:r>
            <a:r>
              <a:rPr lang="it-IT" i="1" dirty="0" smtClean="0"/>
              <a:t>mille</a:t>
            </a:r>
            <a:r>
              <a:rPr lang="it-IT" dirty="0" smtClean="0"/>
              <a:t> </a:t>
            </a:r>
          </a:p>
          <a:p>
            <a:r>
              <a:rPr lang="it-IT" dirty="0" smtClean="0"/>
              <a:t>moment  - </a:t>
            </a:r>
            <a:r>
              <a:rPr lang="it-IT" i="1" dirty="0" smtClean="0"/>
              <a:t>monumento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monopoly</a:t>
            </a:r>
            <a:r>
              <a:rPr lang="it-IT" dirty="0" smtClean="0"/>
              <a:t>  - </a:t>
            </a:r>
            <a:r>
              <a:rPr lang="it-IT" i="1" dirty="0" err="1" smtClean="0"/>
              <a:t>monopolium</a:t>
            </a:r>
            <a:endParaRPr lang="it-IT" i="1" dirty="0" smtClean="0"/>
          </a:p>
          <a:p>
            <a:r>
              <a:rPr lang="it-IT" dirty="0" err="1" smtClean="0"/>
              <a:t>mortgage</a:t>
            </a:r>
            <a:r>
              <a:rPr lang="it-IT" dirty="0" smtClean="0"/>
              <a:t> - </a:t>
            </a:r>
            <a:r>
              <a:rPr lang="it-IT" i="1" dirty="0" err="1" smtClean="0"/>
              <a:t>mortus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nation</a:t>
            </a:r>
            <a:r>
              <a:rPr lang="it-IT" dirty="0" smtClean="0"/>
              <a:t> - </a:t>
            </a:r>
            <a:r>
              <a:rPr lang="it-IT" i="1" dirty="0" err="1" smtClean="0"/>
              <a:t>nationem</a:t>
            </a:r>
            <a:r>
              <a:rPr lang="it-IT" dirty="0" smtClean="0"/>
              <a:t> </a:t>
            </a:r>
          </a:p>
          <a:p>
            <a:r>
              <a:rPr lang="it-IT" dirty="0" smtClean="0"/>
              <a:t>nomination - </a:t>
            </a:r>
            <a:r>
              <a:rPr lang="it-IT" i="1" dirty="0" err="1" smtClean="0"/>
              <a:t>nominationem</a:t>
            </a:r>
            <a:endParaRPr lang="it-IT" i="1" dirty="0" smtClean="0"/>
          </a:p>
          <a:p>
            <a:r>
              <a:rPr lang="it-IT" dirty="0" err="1" smtClean="0"/>
              <a:t>november</a:t>
            </a:r>
            <a:r>
              <a:rPr lang="it-IT" dirty="0" smtClean="0"/>
              <a:t>  - </a:t>
            </a:r>
            <a:r>
              <a:rPr lang="it-IT" i="1" dirty="0" err="1" smtClean="0"/>
              <a:t>november</a:t>
            </a:r>
            <a:r>
              <a:rPr lang="it-IT" dirty="0" smtClean="0"/>
              <a:t> </a:t>
            </a:r>
          </a:p>
          <a:p>
            <a:r>
              <a:rPr lang="it-IT" dirty="0" smtClean="0"/>
              <a:t>office - </a:t>
            </a:r>
            <a:r>
              <a:rPr lang="it-IT" i="1" dirty="0" err="1" smtClean="0"/>
              <a:t>officum</a:t>
            </a:r>
            <a:r>
              <a:rPr lang="it-IT" dirty="0" smtClean="0"/>
              <a:t> </a:t>
            </a:r>
          </a:p>
          <a:p>
            <a:r>
              <a:rPr lang="it-IT" dirty="0" smtClean="0"/>
              <a:t>oil  - </a:t>
            </a:r>
            <a:r>
              <a:rPr lang="it-IT" i="1" dirty="0" smtClean="0"/>
              <a:t>oleum</a:t>
            </a:r>
            <a:r>
              <a:rPr lang="it-IT" dirty="0" smtClean="0"/>
              <a:t>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10" name="Gruppo 9"/>
          <p:cNvGrpSpPr/>
          <p:nvPr/>
        </p:nvGrpSpPr>
        <p:grpSpPr>
          <a:xfrm>
            <a:off x="7092280" y="6309320"/>
            <a:ext cx="1152128" cy="360040"/>
            <a:chOff x="6732240" y="6165304"/>
            <a:chExt cx="1368152" cy="504056"/>
          </a:xfrm>
        </p:grpSpPr>
        <p:sp>
          <p:nvSpPr>
            <p:cNvPr id="11" name="Pagina iniziale 10">
              <a:hlinkClick r:id="rId2" action="ppaction://hlinksldjump" highlightClick="1"/>
            </p:cNvPr>
            <p:cNvSpPr/>
            <p:nvPr/>
          </p:nvSpPr>
          <p:spPr>
            <a:xfrm>
              <a:off x="7164288" y="6165304"/>
              <a:ext cx="504056" cy="504056"/>
            </a:xfrm>
            <a:prstGeom prst="actionButtonHom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Indietro o precedente 11">
              <a:hlinkClick r:id="" action="ppaction://hlinkshowjump?jump=previousslide" highlightClick="1"/>
            </p:cNvPr>
            <p:cNvSpPr/>
            <p:nvPr/>
          </p:nvSpPr>
          <p:spPr>
            <a:xfrm>
              <a:off x="6732240" y="6165304"/>
              <a:ext cx="432048" cy="504056"/>
            </a:xfrm>
            <a:prstGeom prst="actionButtonBackPrevious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Avanti o successivo 12">
              <a:hlinkClick r:id="" action="ppaction://hlinkshowjump?jump=nextslide" highlightClick="1"/>
            </p:cNvPr>
            <p:cNvSpPr/>
            <p:nvPr/>
          </p:nvSpPr>
          <p:spPr>
            <a:xfrm>
              <a:off x="7668344" y="6165304"/>
              <a:ext cx="432048" cy="504056"/>
            </a:xfrm>
            <a:prstGeom prst="actionButtonForwardNex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NOUNS (3/4)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opponent</a:t>
            </a:r>
            <a:r>
              <a:rPr lang="it-IT" dirty="0" smtClean="0"/>
              <a:t> - </a:t>
            </a:r>
            <a:r>
              <a:rPr lang="it-IT" i="1" dirty="0" smtClean="0"/>
              <a:t>opponente</a:t>
            </a:r>
          </a:p>
          <a:p>
            <a:r>
              <a:rPr lang="it-IT" dirty="0" err="1" smtClean="0"/>
              <a:t>opportunity</a:t>
            </a:r>
            <a:r>
              <a:rPr lang="it-IT" dirty="0" smtClean="0"/>
              <a:t> - </a:t>
            </a:r>
            <a:r>
              <a:rPr lang="it-IT" i="1" dirty="0" err="1" smtClean="0"/>
              <a:t>opportunittem</a:t>
            </a:r>
            <a:endParaRPr lang="it-IT" i="1" dirty="0" smtClean="0"/>
          </a:p>
          <a:p>
            <a:r>
              <a:rPr lang="it-IT" dirty="0" err="1" smtClean="0"/>
              <a:t>optimism</a:t>
            </a:r>
            <a:r>
              <a:rPr lang="it-IT" dirty="0" smtClean="0"/>
              <a:t> - </a:t>
            </a:r>
            <a:r>
              <a:rPr lang="it-IT" i="1" dirty="0" err="1" smtClean="0"/>
              <a:t>optimus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parent</a:t>
            </a:r>
            <a:r>
              <a:rPr lang="it-IT" dirty="0" smtClean="0"/>
              <a:t>  - </a:t>
            </a:r>
            <a:r>
              <a:rPr lang="it-IT" i="1" dirty="0" err="1" smtClean="0"/>
              <a:t>parentem</a:t>
            </a:r>
            <a:r>
              <a:rPr lang="it-IT" dirty="0" smtClean="0"/>
              <a:t> </a:t>
            </a:r>
          </a:p>
          <a:p>
            <a:r>
              <a:rPr lang="it-IT" dirty="0" smtClean="0"/>
              <a:t>part - </a:t>
            </a:r>
            <a:r>
              <a:rPr lang="it-IT" i="1" dirty="0" err="1" smtClean="0"/>
              <a:t>partem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peace</a:t>
            </a:r>
            <a:r>
              <a:rPr lang="it-IT" dirty="0" smtClean="0"/>
              <a:t> - </a:t>
            </a:r>
            <a:r>
              <a:rPr lang="it-IT" i="1" dirty="0" err="1" smtClean="0"/>
              <a:t>pavem</a:t>
            </a:r>
            <a:r>
              <a:rPr lang="it-IT" dirty="0" smtClean="0"/>
              <a:t> </a:t>
            </a:r>
          </a:p>
          <a:p>
            <a:r>
              <a:rPr lang="it-IT" dirty="0" smtClean="0"/>
              <a:t>people - </a:t>
            </a:r>
            <a:r>
              <a:rPr lang="it-IT" i="1" dirty="0" err="1" smtClean="0"/>
              <a:t>populus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plan</a:t>
            </a:r>
            <a:r>
              <a:rPr lang="it-IT" dirty="0" smtClean="0"/>
              <a:t> - </a:t>
            </a:r>
            <a:r>
              <a:rPr lang="it-IT" i="1" dirty="0" err="1" smtClean="0"/>
              <a:t>planum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pollution</a:t>
            </a:r>
            <a:r>
              <a:rPr lang="it-IT" dirty="0" smtClean="0"/>
              <a:t> - </a:t>
            </a:r>
            <a:r>
              <a:rPr lang="it-IT" i="1" dirty="0" err="1" smtClean="0"/>
              <a:t>pollutionem</a:t>
            </a:r>
            <a:endParaRPr lang="it-IT" i="1" dirty="0" smtClean="0"/>
          </a:p>
          <a:p>
            <a:r>
              <a:rPr lang="it-IT" dirty="0" err="1" smtClean="0"/>
              <a:t>prescription</a:t>
            </a:r>
            <a:r>
              <a:rPr lang="it-IT" dirty="0" smtClean="0"/>
              <a:t> - </a:t>
            </a:r>
            <a:r>
              <a:rPr lang="it-IT" i="1" dirty="0" err="1" smtClean="0"/>
              <a:t>praescriptionem</a:t>
            </a:r>
            <a:endParaRPr lang="it-IT" i="1" dirty="0" smtClean="0"/>
          </a:p>
          <a:p>
            <a:r>
              <a:rPr lang="it-IT" dirty="0" err="1" smtClean="0"/>
              <a:t>president</a:t>
            </a:r>
            <a:r>
              <a:rPr lang="it-IT" dirty="0" smtClean="0"/>
              <a:t> - </a:t>
            </a:r>
            <a:r>
              <a:rPr lang="it-IT" i="1" dirty="0" err="1" smtClean="0"/>
              <a:t>praesidentum</a:t>
            </a:r>
            <a:endParaRPr lang="it-IT" i="1" dirty="0" smtClean="0"/>
          </a:p>
          <a:p>
            <a:r>
              <a:rPr lang="it-IT" dirty="0" err="1" smtClean="0"/>
              <a:t>principle</a:t>
            </a:r>
            <a:r>
              <a:rPr lang="it-IT" dirty="0" smtClean="0"/>
              <a:t> - </a:t>
            </a:r>
            <a:r>
              <a:rPr lang="it-IT" i="1" dirty="0" err="1" smtClean="0"/>
              <a:t>principium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problem</a:t>
            </a:r>
            <a:r>
              <a:rPr lang="it-IT" dirty="0" smtClean="0"/>
              <a:t>  - </a:t>
            </a:r>
            <a:r>
              <a:rPr lang="it-IT" i="1" dirty="0" smtClean="0"/>
              <a:t>problema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product</a:t>
            </a:r>
            <a:r>
              <a:rPr lang="it-IT" dirty="0" smtClean="0"/>
              <a:t> - </a:t>
            </a:r>
            <a:r>
              <a:rPr lang="it-IT" i="1" dirty="0" err="1" smtClean="0"/>
              <a:t>productum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program</a:t>
            </a:r>
            <a:r>
              <a:rPr lang="it-IT" dirty="0" smtClean="0"/>
              <a:t> - </a:t>
            </a:r>
            <a:r>
              <a:rPr lang="it-IT" i="1" dirty="0" smtClean="0"/>
              <a:t>programma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proud</a:t>
            </a:r>
            <a:r>
              <a:rPr lang="it-IT" dirty="0" smtClean="0"/>
              <a:t> - </a:t>
            </a:r>
            <a:r>
              <a:rPr lang="it-IT" i="1" dirty="0" smtClean="0"/>
              <a:t>prode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reason</a:t>
            </a:r>
            <a:r>
              <a:rPr lang="it-IT" dirty="0" smtClean="0"/>
              <a:t> - </a:t>
            </a:r>
            <a:r>
              <a:rPr lang="it-IT" i="1" dirty="0" err="1" smtClean="0"/>
              <a:t>rationem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regulation</a:t>
            </a:r>
            <a:r>
              <a:rPr lang="it-IT" dirty="0" smtClean="0"/>
              <a:t> - </a:t>
            </a:r>
            <a:r>
              <a:rPr lang="it-IT" i="1" dirty="0" err="1" smtClean="0"/>
              <a:t>regula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responsibility</a:t>
            </a:r>
            <a:r>
              <a:rPr lang="it-IT" dirty="0" smtClean="0"/>
              <a:t> - </a:t>
            </a:r>
            <a:r>
              <a:rPr lang="it-IT" i="1" dirty="0" err="1" smtClean="0"/>
              <a:t>responsus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rule</a:t>
            </a:r>
            <a:r>
              <a:rPr lang="it-IT" dirty="0" smtClean="0"/>
              <a:t> - </a:t>
            </a:r>
            <a:r>
              <a:rPr lang="it-IT" i="1" dirty="0" err="1" smtClean="0"/>
              <a:t>regula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sacrifice</a:t>
            </a:r>
            <a:r>
              <a:rPr lang="it-IT" dirty="0" smtClean="0"/>
              <a:t>  - </a:t>
            </a:r>
            <a:r>
              <a:rPr lang="it-IT" i="1" dirty="0" err="1" smtClean="0"/>
              <a:t>sacrificium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school</a:t>
            </a:r>
            <a:r>
              <a:rPr lang="it-IT" dirty="0" smtClean="0"/>
              <a:t> - </a:t>
            </a:r>
            <a:r>
              <a:rPr lang="it-IT" i="1" dirty="0" err="1" smtClean="0"/>
              <a:t>schola</a:t>
            </a:r>
            <a:r>
              <a:rPr lang="it-IT" dirty="0" smtClean="0"/>
              <a:t> </a:t>
            </a:r>
          </a:p>
          <a:p>
            <a:r>
              <a:rPr lang="it-IT" dirty="0" smtClean="0"/>
              <a:t>science - </a:t>
            </a:r>
            <a:r>
              <a:rPr lang="it-IT" i="1" dirty="0" err="1" smtClean="0"/>
              <a:t>scientia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scientist</a:t>
            </a:r>
            <a:r>
              <a:rPr lang="it-IT" dirty="0" smtClean="0"/>
              <a:t> - </a:t>
            </a:r>
            <a:r>
              <a:rPr lang="it-IT" i="1" dirty="0" err="1" smtClean="0"/>
              <a:t>scientia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scripture</a:t>
            </a:r>
            <a:r>
              <a:rPr lang="it-IT" dirty="0" smtClean="0"/>
              <a:t> - </a:t>
            </a:r>
            <a:r>
              <a:rPr lang="it-IT" i="1" dirty="0" err="1" smtClean="0"/>
              <a:t>scriptura</a:t>
            </a:r>
            <a:r>
              <a:rPr lang="it-IT" dirty="0" smtClean="0"/>
              <a:t> </a:t>
            </a:r>
          </a:p>
          <a:p>
            <a:r>
              <a:rPr lang="it-IT" dirty="0" smtClean="0"/>
              <a:t>security - </a:t>
            </a:r>
            <a:r>
              <a:rPr lang="it-IT" i="1" dirty="0" err="1" smtClean="0"/>
              <a:t>securitas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senate</a:t>
            </a:r>
            <a:r>
              <a:rPr lang="it-IT" dirty="0" smtClean="0"/>
              <a:t> - </a:t>
            </a:r>
            <a:r>
              <a:rPr lang="it-IT" i="1" dirty="0" err="1" smtClean="0"/>
              <a:t>senatus</a:t>
            </a:r>
            <a:r>
              <a:rPr lang="it-IT" dirty="0" smtClean="0"/>
              <a:t> </a:t>
            </a:r>
          </a:p>
          <a:p>
            <a:r>
              <a:rPr lang="it-IT" dirty="0" smtClean="0"/>
              <a:t>senior - </a:t>
            </a:r>
            <a:r>
              <a:rPr lang="it-IT" i="1" dirty="0" smtClean="0"/>
              <a:t>senior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serious</a:t>
            </a:r>
            <a:r>
              <a:rPr lang="it-IT" dirty="0" smtClean="0"/>
              <a:t> - </a:t>
            </a:r>
            <a:r>
              <a:rPr lang="it-IT" i="1" dirty="0" err="1" smtClean="0"/>
              <a:t>seriosus</a:t>
            </a:r>
            <a:endParaRPr lang="it-IT" i="1" dirty="0" smtClean="0"/>
          </a:p>
          <a:p>
            <a:r>
              <a:rPr lang="it-IT" dirty="0" smtClean="0"/>
              <a:t>social  - </a:t>
            </a:r>
            <a:r>
              <a:rPr lang="it-IT" i="1" dirty="0" err="1" smtClean="0"/>
              <a:t>socialis</a:t>
            </a:r>
            <a:r>
              <a:rPr lang="it-IT" dirty="0" smtClean="0"/>
              <a:t>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10" name="Gruppo 9"/>
          <p:cNvGrpSpPr/>
          <p:nvPr/>
        </p:nvGrpSpPr>
        <p:grpSpPr>
          <a:xfrm>
            <a:off x="7092280" y="6309320"/>
            <a:ext cx="1152128" cy="360040"/>
            <a:chOff x="6732240" y="6165304"/>
            <a:chExt cx="1368152" cy="504056"/>
          </a:xfrm>
        </p:grpSpPr>
        <p:sp>
          <p:nvSpPr>
            <p:cNvPr id="11" name="Pagina iniziale 10">
              <a:hlinkClick r:id="rId2" action="ppaction://hlinksldjump" highlightClick="1"/>
            </p:cNvPr>
            <p:cNvSpPr/>
            <p:nvPr/>
          </p:nvSpPr>
          <p:spPr>
            <a:xfrm>
              <a:off x="7164288" y="6165304"/>
              <a:ext cx="504056" cy="504056"/>
            </a:xfrm>
            <a:prstGeom prst="actionButtonHom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Indietro o precedente 11">
              <a:hlinkClick r:id="" action="ppaction://hlinkshowjump?jump=previousslide" highlightClick="1"/>
            </p:cNvPr>
            <p:cNvSpPr/>
            <p:nvPr/>
          </p:nvSpPr>
          <p:spPr>
            <a:xfrm>
              <a:off x="6732240" y="6165304"/>
              <a:ext cx="432048" cy="504056"/>
            </a:xfrm>
            <a:prstGeom prst="actionButtonBackPrevious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Avanti o successivo 12">
              <a:hlinkClick r:id="" action="ppaction://hlinkshowjump?jump=nextslide" highlightClick="1"/>
            </p:cNvPr>
            <p:cNvSpPr/>
            <p:nvPr/>
          </p:nvSpPr>
          <p:spPr>
            <a:xfrm>
              <a:off x="7668344" y="6165304"/>
              <a:ext cx="432048" cy="504056"/>
            </a:xfrm>
            <a:prstGeom prst="actionButtonForwardNex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NOUNS (4/</a:t>
            </a:r>
            <a:r>
              <a:rPr lang="it-IT" dirty="0" err="1" smtClean="0">
                <a:solidFill>
                  <a:srgbClr val="0070C0"/>
                </a:solidFill>
              </a:rPr>
              <a:t>4</a:t>
            </a:r>
            <a:r>
              <a:rPr lang="it-IT" dirty="0" smtClean="0">
                <a:solidFill>
                  <a:srgbClr val="0070C0"/>
                </a:solidFill>
              </a:rPr>
              <a:t>)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solider</a:t>
            </a:r>
            <a:r>
              <a:rPr lang="it-IT" dirty="0" smtClean="0"/>
              <a:t> - </a:t>
            </a:r>
            <a:r>
              <a:rPr lang="it-IT" i="1" dirty="0" err="1" smtClean="0"/>
              <a:t>soldus</a:t>
            </a:r>
            <a:r>
              <a:rPr lang="it-IT" dirty="0" smtClean="0"/>
              <a:t> </a:t>
            </a:r>
          </a:p>
          <a:p>
            <a:r>
              <a:rPr lang="it-IT" dirty="0" smtClean="0"/>
              <a:t>state - </a:t>
            </a:r>
            <a:r>
              <a:rPr lang="it-IT" i="1" dirty="0" smtClean="0"/>
              <a:t>status</a:t>
            </a:r>
            <a:r>
              <a:rPr lang="it-IT" dirty="0" smtClean="0"/>
              <a:t> </a:t>
            </a:r>
          </a:p>
          <a:p>
            <a:r>
              <a:rPr lang="it-IT" dirty="0" smtClean="0"/>
              <a:t>story - </a:t>
            </a:r>
            <a:r>
              <a:rPr lang="it-IT" i="1" dirty="0" smtClean="0"/>
              <a:t>storia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student</a:t>
            </a:r>
            <a:r>
              <a:rPr lang="it-IT" dirty="0" smtClean="0"/>
              <a:t> - </a:t>
            </a:r>
            <a:r>
              <a:rPr lang="it-IT" i="1" dirty="0" err="1" smtClean="0"/>
              <a:t>studium</a:t>
            </a:r>
            <a:r>
              <a:rPr lang="it-IT" dirty="0" smtClean="0"/>
              <a:t> </a:t>
            </a:r>
          </a:p>
          <a:p>
            <a:r>
              <a:rPr lang="it-IT" dirty="0" smtClean="0"/>
              <a:t>success - </a:t>
            </a:r>
            <a:r>
              <a:rPr lang="it-IT" i="1" dirty="0" err="1" smtClean="0"/>
              <a:t>successus</a:t>
            </a:r>
            <a:endParaRPr lang="it-IT" i="1" dirty="0" smtClean="0"/>
          </a:p>
          <a:p>
            <a:r>
              <a:rPr lang="it-IT" dirty="0" smtClean="0"/>
              <a:t>surplus - </a:t>
            </a:r>
            <a:r>
              <a:rPr lang="it-IT" i="1" dirty="0" err="1" smtClean="0"/>
              <a:t>super+plus</a:t>
            </a:r>
            <a:endParaRPr lang="it-IT" i="1" dirty="0" smtClean="0"/>
          </a:p>
          <a:p>
            <a:r>
              <a:rPr lang="it-IT" dirty="0" smtClean="0"/>
              <a:t>system - </a:t>
            </a:r>
            <a:r>
              <a:rPr lang="it-IT" i="1" dirty="0" err="1" smtClean="0"/>
              <a:t>systema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table</a:t>
            </a:r>
            <a:r>
              <a:rPr lang="it-IT" dirty="0" smtClean="0"/>
              <a:t> - </a:t>
            </a:r>
            <a:r>
              <a:rPr lang="it-IT" i="1" dirty="0" smtClean="0"/>
              <a:t>tabula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tax</a:t>
            </a:r>
            <a:r>
              <a:rPr lang="it-IT" dirty="0" smtClean="0"/>
              <a:t>  - </a:t>
            </a:r>
            <a:r>
              <a:rPr lang="it-IT" i="1" dirty="0" err="1" smtClean="0"/>
              <a:t>taxa</a:t>
            </a:r>
            <a:r>
              <a:rPr lang="it-IT" dirty="0" smtClean="0"/>
              <a:t> </a:t>
            </a:r>
          </a:p>
          <a:p>
            <a:r>
              <a:rPr lang="it-IT" dirty="0" smtClean="0"/>
              <a:t>test - </a:t>
            </a:r>
            <a:r>
              <a:rPr lang="it-IT" i="1" dirty="0" err="1" smtClean="0"/>
              <a:t>testum</a:t>
            </a:r>
            <a:r>
              <a:rPr lang="it-IT" dirty="0" smtClean="0"/>
              <a:t>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tragedy</a:t>
            </a:r>
            <a:r>
              <a:rPr lang="it-IT" dirty="0" smtClean="0"/>
              <a:t> - </a:t>
            </a:r>
            <a:r>
              <a:rPr lang="it-IT" i="1" dirty="0" smtClean="0"/>
              <a:t>tragedia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tribute</a:t>
            </a:r>
            <a:r>
              <a:rPr lang="it-IT" dirty="0" smtClean="0"/>
              <a:t>  - </a:t>
            </a:r>
            <a:r>
              <a:rPr lang="it-IT" i="1" dirty="0" err="1" smtClean="0"/>
              <a:t>trinutum</a:t>
            </a:r>
            <a:endParaRPr lang="it-IT" i="1" dirty="0" smtClean="0"/>
          </a:p>
          <a:p>
            <a:r>
              <a:rPr lang="it-IT" dirty="0" err="1" smtClean="0"/>
              <a:t>triumph</a:t>
            </a:r>
            <a:r>
              <a:rPr lang="it-IT" dirty="0" smtClean="0"/>
              <a:t> - </a:t>
            </a:r>
            <a:r>
              <a:rPr lang="it-IT" i="1" dirty="0" err="1" smtClean="0"/>
              <a:t>triumphus</a:t>
            </a:r>
            <a:endParaRPr lang="it-IT" i="1" dirty="0" smtClean="0"/>
          </a:p>
          <a:p>
            <a:r>
              <a:rPr lang="it-IT" dirty="0" err="1" smtClean="0"/>
              <a:t>tuition</a:t>
            </a:r>
            <a:r>
              <a:rPr lang="it-IT" dirty="0" smtClean="0"/>
              <a:t> - </a:t>
            </a:r>
            <a:r>
              <a:rPr lang="it-IT" i="1" dirty="0" err="1" smtClean="0"/>
              <a:t>tuitionem</a:t>
            </a:r>
            <a:endParaRPr lang="it-IT" i="1" dirty="0" smtClean="0"/>
          </a:p>
          <a:p>
            <a:r>
              <a:rPr lang="it-IT" dirty="0" err="1" smtClean="0"/>
              <a:t>uniform</a:t>
            </a:r>
            <a:r>
              <a:rPr lang="it-IT" dirty="0" smtClean="0"/>
              <a:t> - </a:t>
            </a:r>
            <a:r>
              <a:rPr lang="it-IT" i="1" dirty="0" err="1" smtClean="0"/>
              <a:t>unifromis</a:t>
            </a:r>
            <a:endParaRPr lang="it-IT" i="1" dirty="0" smtClean="0"/>
          </a:p>
          <a:p>
            <a:r>
              <a:rPr lang="it-IT" dirty="0" err="1" smtClean="0"/>
              <a:t>value</a:t>
            </a:r>
            <a:r>
              <a:rPr lang="it-IT" dirty="0" smtClean="0"/>
              <a:t>  - </a:t>
            </a:r>
            <a:r>
              <a:rPr lang="it-IT" i="1" dirty="0" smtClean="0"/>
              <a:t>valere</a:t>
            </a:r>
          </a:p>
          <a:p>
            <a:r>
              <a:rPr lang="it-IT" dirty="0" err="1" smtClean="0"/>
              <a:t>victory</a:t>
            </a:r>
            <a:r>
              <a:rPr lang="it-IT" dirty="0" smtClean="0"/>
              <a:t> - </a:t>
            </a:r>
            <a:r>
              <a:rPr lang="it-IT" i="1" dirty="0" smtClean="0"/>
              <a:t>victoria</a:t>
            </a:r>
            <a:r>
              <a:rPr lang="it-IT" dirty="0" smtClean="0"/>
              <a:t> </a:t>
            </a:r>
          </a:p>
          <a:p>
            <a:r>
              <a:rPr lang="it-IT" dirty="0" smtClean="0"/>
              <a:t>vision - </a:t>
            </a:r>
            <a:r>
              <a:rPr lang="it-IT" i="1" dirty="0" err="1" smtClean="0"/>
              <a:t>visionem</a:t>
            </a:r>
            <a:r>
              <a:rPr lang="it-IT" dirty="0" smtClean="0"/>
              <a:t> </a:t>
            </a:r>
          </a:p>
          <a:p>
            <a:r>
              <a:rPr lang="it-IT" dirty="0" smtClean="0"/>
              <a:t>voice - </a:t>
            </a:r>
            <a:r>
              <a:rPr lang="it-IT" i="1" dirty="0" err="1" smtClean="0"/>
              <a:t>vocem</a:t>
            </a:r>
            <a:r>
              <a:rPr lang="it-IT" dirty="0" smtClean="0"/>
              <a:t> </a:t>
            </a:r>
          </a:p>
          <a:p>
            <a:r>
              <a:rPr lang="it-IT" dirty="0" smtClean="0"/>
              <a:t>vote - </a:t>
            </a:r>
            <a:r>
              <a:rPr lang="it-IT" i="1" dirty="0" err="1" smtClean="0"/>
              <a:t>votum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1255784" cy="340782"/>
          </a:xfrm>
        </p:spPr>
        <p:txBody>
          <a:bodyPr/>
          <a:lstStyle/>
          <a:p>
            <a:r>
              <a:rPr lang="it-IT" dirty="0" smtClean="0"/>
              <a:t>TOTAL: </a:t>
            </a:r>
            <a:r>
              <a:rPr lang="it-IT" sz="2000" dirty="0" smtClean="0">
                <a:solidFill>
                  <a:schemeClr val="tx1"/>
                </a:solidFill>
              </a:rPr>
              <a:t>110</a:t>
            </a:r>
            <a:endParaRPr lang="it-IT" sz="2000" dirty="0">
              <a:solidFill>
                <a:schemeClr val="tx1"/>
              </a:solidFill>
            </a:endParaRPr>
          </a:p>
        </p:txBody>
      </p:sp>
      <p:grpSp>
        <p:nvGrpSpPr>
          <p:cNvPr id="10" name="Gruppo 9"/>
          <p:cNvGrpSpPr/>
          <p:nvPr/>
        </p:nvGrpSpPr>
        <p:grpSpPr>
          <a:xfrm>
            <a:off x="7092279" y="6309320"/>
            <a:ext cx="788298" cy="360040"/>
            <a:chOff x="6732240" y="6165304"/>
            <a:chExt cx="936104" cy="504056"/>
          </a:xfrm>
        </p:grpSpPr>
        <p:sp>
          <p:nvSpPr>
            <p:cNvPr id="11" name="Pagina iniziale 10">
              <a:hlinkClick r:id="rId2" action="ppaction://hlinksldjump" highlightClick="1"/>
            </p:cNvPr>
            <p:cNvSpPr/>
            <p:nvPr/>
          </p:nvSpPr>
          <p:spPr>
            <a:xfrm>
              <a:off x="7164288" y="6165304"/>
              <a:ext cx="504056" cy="504056"/>
            </a:xfrm>
            <a:prstGeom prst="actionButtonHom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Indietro o precedente 11">
              <a:hlinkClick r:id="" action="ppaction://hlinkshowjump?jump=previousslide" highlightClick="1"/>
            </p:cNvPr>
            <p:cNvSpPr/>
            <p:nvPr/>
          </p:nvSpPr>
          <p:spPr>
            <a:xfrm>
              <a:off x="6732240" y="6165304"/>
              <a:ext cx="432048" cy="504056"/>
            </a:xfrm>
            <a:prstGeom prst="actionButtonBackPrevious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ADJECTIVES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able</a:t>
            </a:r>
            <a:r>
              <a:rPr lang="it-IT" dirty="0" smtClean="0"/>
              <a:t> - </a:t>
            </a:r>
            <a:r>
              <a:rPr lang="it-IT" i="1" dirty="0" err="1" smtClean="0"/>
              <a:t>habilis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amputated</a:t>
            </a:r>
            <a:r>
              <a:rPr lang="it-IT" dirty="0" smtClean="0"/>
              <a:t> - </a:t>
            </a:r>
            <a:r>
              <a:rPr lang="it-IT" i="1" dirty="0" err="1" smtClean="0"/>
              <a:t>amputatus</a:t>
            </a:r>
            <a:endParaRPr lang="it-IT" i="1" dirty="0" smtClean="0"/>
          </a:p>
          <a:p>
            <a:r>
              <a:rPr lang="it-IT" dirty="0" err="1" smtClean="0"/>
              <a:t>closed</a:t>
            </a:r>
            <a:r>
              <a:rPr lang="it-IT" dirty="0" smtClean="0"/>
              <a:t> - </a:t>
            </a:r>
            <a:r>
              <a:rPr lang="it-IT" i="1" dirty="0" err="1" smtClean="0"/>
              <a:t>clausus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created</a:t>
            </a:r>
            <a:r>
              <a:rPr lang="it-IT" dirty="0" smtClean="0"/>
              <a:t>  - </a:t>
            </a:r>
            <a:r>
              <a:rPr lang="it-IT" i="1" dirty="0" err="1" smtClean="0"/>
              <a:t>creatus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critic</a:t>
            </a:r>
            <a:r>
              <a:rPr lang="it-IT" dirty="0" smtClean="0"/>
              <a:t> - </a:t>
            </a:r>
            <a:r>
              <a:rPr lang="it-IT" i="1" dirty="0" err="1" smtClean="0"/>
              <a:t>criticus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defined</a:t>
            </a:r>
            <a:r>
              <a:rPr lang="it-IT" dirty="0" smtClean="0"/>
              <a:t>  - </a:t>
            </a:r>
            <a:r>
              <a:rPr lang="it-IT" i="1" dirty="0" err="1" smtClean="0"/>
              <a:t>definitus</a:t>
            </a:r>
            <a:endParaRPr lang="it-IT" i="1" dirty="0" smtClean="0"/>
          </a:p>
          <a:p>
            <a:r>
              <a:rPr lang="it-IT" dirty="0" err="1" smtClean="0"/>
              <a:t>difficult</a:t>
            </a:r>
            <a:r>
              <a:rPr lang="it-IT" dirty="0" smtClean="0"/>
              <a:t> - </a:t>
            </a:r>
            <a:r>
              <a:rPr lang="it-IT" i="1" dirty="0" err="1" smtClean="0"/>
              <a:t>difficilis</a:t>
            </a:r>
            <a:endParaRPr lang="it-IT" i="1" dirty="0" smtClean="0"/>
          </a:p>
          <a:p>
            <a:r>
              <a:rPr lang="it-IT" dirty="0" err="1" smtClean="0"/>
              <a:t>economic</a:t>
            </a:r>
            <a:r>
              <a:rPr lang="it-IT" dirty="0" smtClean="0"/>
              <a:t> - </a:t>
            </a:r>
            <a:r>
              <a:rPr lang="it-IT" i="1" dirty="0" err="1" smtClean="0"/>
              <a:t>oeconomicus</a:t>
            </a:r>
            <a:endParaRPr lang="it-IT" i="1" dirty="0" smtClean="0"/>
          </a:p>
          <a:p>
            <a:r>
              <a:rPr lang="it-IT" dirty="0" err="1" smtClean="0"/>
              <a:t>efficient</a:t>
            </a:r>
            <a:r>
              <a:rPr lang="it-IT" dirty="0" smtClean="0"/>
              <a:t>  - </a:t>
            </a:r>
            <a:r>
              <a:rPr lang="it-IT" i="1" dirty="0" err="1" smtClean="0"/>
              <a:t>efficientem</a:t>
            </a:r>
            <a:endParaRPr lang="it-IT" i="1" dirty="0" smtClean="0"/>
          </a:p>
          <a:p>
            <a:r>
              <a:rPr lang="it-IT" dirty="0" err="1" smtClean="0"/>
              <a:t>inalienable</a:t>
            </a:r>
            <a:r>
              <a:rPr lang="it-IT" dirty="0" smtClean="0"/>
              <a:t> - </a:t>
            </a:r>
            <a:r>
              <a:rPr lang="it-IT" i="1" dirty="0" err="1" smtClean="0"/>
              <a:t>alienus+habilis</a:t>
            </a:r>
            <a:endParaRPr lang="it-IT" i="1" dirty="0" smtClean="0"/>
          </a:p>
          <a:p>
            <a:r>
              <a:rPr lang="it-IT" dirty="0" err="1" smtClean="0"/>
              <a:t>independent</a:t>
            </a:r>
            <a:r>
              <a:rPr lang="it-IT" dirty="0" smtClean="0"/>
              <a:t> - </a:t>
            </a:r>
            <a:r>
              <a:rPr lang="it-IT" i="1" dirty="0" err="1" smtClean="0"/>
              <a:t>in+dependentem</a:t>
            </a:r>
            <a:endParaRPr lang="it-IT" i="1" dirty="0" smtClean="0"/>
          </a:p>
          <a:p>
            <a:r>
              <a:rPr lang="it-IT" dirty="0" err="1" smtClean="0"/>
              <a:t>innocent</a:t>
            </a:r>
            <a:r>
              <a:rPr lang="it-IT" dirty="0" smtClean="0"/>
              <a:t> - </a:t>
            </a:r>
            <a:r>
              <a:rPr lang="it-IT" i="1" dirty="0" err="1" smtClean="0"/>
              <a:t>innocentem</a:t>
            </a:r>
            <a:r>
              <a:rPr lang="it-IT" dirty="0" smtClean="0"/>
              <a:t> </a:t>
            </a:r>
          </a:p>
          <a:p>
            <a:r>
              <a:rPr lang="it-IT" dirty="0" smtClean="0"/>
              <a:t>long - </a:t>
            </a:r>
            <a:r>
              <a:rPr lang="it-IT" i="1" dirty="0" err="1" smtClean="0"/>
              <a:t>longus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military</a:t>
            </a:r>
            <a:r>
              <a:rPr lang="it-IT" dirty="0" smtClean="0"/>
              <a:t> - </a:t>
            </a:r>
            <a:r>
              <a:rPr lang="it-IT" i="1" dirty="0" err="1" smtClean="0"/>
              <a:t>miles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national</a:t>
            </a:r>
            <a:r>
              <a:rPr lang="it-IT" dirty="0" smtClean="0"/>
              <a:t>  - </a:t>
            </a:r>
            <a:r>
              <a:rPr lang="it-IT" i="1" dirty="0" err="1" smtClean="0"/>
              <a:t>nationem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necessary</a:t>
            </a:r>
            <a:r>
              <a:rPr lang="it-IT" dirty="0" smtClean="0"/>
              <a:t> - </a:t>
            </a:r>
            <a:r>
              <a:rPr lang="it-IT" i="1" dirty="0" err="1" smtClean="0"/>
              <a:t>necessarius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one</a:t>
            </a:r>
            <a:r>
              <a:rPr lang="it-IT" dirty="0" smtClean="0"/>
              <a:t> - </a:t>
            </a:r>
            <a:r>
              <a:rPr lang="it-IT" i="1" dirty="0" err="1" smtClean="0"/>
              <a:t>unus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political</a:t>
            </a:r>
            <a:r>
              <a:rPr lang="it-IT" dirty="0" smtClean="0"/>
              <a:t> - </a:t>
            </a:r>
            <a:r>
              <a:rPr lang="it-IT" i="1" dirty="0" err="1" smtClean="0"/>
              <a:t>politicus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possible</a:t>
            </a:r>
            <a:r>
              <a:rPr lang="it-IT" dirty="0" smtClean="0"/>
              <a:t> - </a:t>
            </a:r>
            <a:r>
              <a:rPr lang="it-IT" i="1" dirty="0" err="1" smtClean="0"/>
              <a:t>possibilis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protected</a:t>
            </a:r>
            <a:r>
              <a:rPr lang="it-IT" dirty="0" smtClean="0"/>
              <a:t> - </a:t>
            </a:r>
            <a:r>
              <a:rPr lang="it-IT" i="1" dirty="0" err="1" smtClean="0"/>
              <a:t>protectus</a:t>
            </a:r>
            <a:endParaRPr lang="it-IT" i="1" dirty="0" smtClean="0"/>
          </a:p>
          <a:p>
            <a:r>
              <a:rPr lang="it-IT" dirty="0" err="1" smtClean="0"/>
              <a:t>providential</a:t>
            </a:r>
            <a:r>
              <a:rPr lang="it-IT" dirty="0" smtClean="0"/>
              <a:t> - </a:t>
            </a:r>
            <a:r>
              <a:rPr lang="it-IT" i="1" dirty="0" err="1" smtClean="0"/>
              <a:t>providentia</a:t>
            </a:r>
            <a:endParaRPr lang="it-IT" dirty="0" smtClean="0"/>
          </a:p>
          <a:p>
            <a:r>
              <a:rPr lang="it-IT" dirty="0" err="1" smtClean="0"/>
              <a:t>republican</a:t>
            </a:r>
            <a:r>
              <a:rPr lang="it-IT" dirty="0" smtClean="0"/>
              <a:t> - </a:t>
            </a:r>
            <a:r>
              <a:rPr lang="it-IT" i="1" dirty="0" err="1" smtClean="0"/>
              <a:t>res</a:t>
            </a:r>
            <a:r>
              <a:rPr lang="it-IT" i="1" dirty="0" smtClean="0"/>
              <a:t> </a:t>
            </a:r>
            <a:r>
              <a:rPr lang="it-IT" i="1" dirty="0" err="1" smtClean="0"/>
              <a:t>publica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second</a:t>
            </a:r>
            <a:r>
              <a:rPr lang="it-IT" dirty="0" smtClean="0"/>
              <a:t> - </a:t>
            </a:r>
            <a:r>
              <a:rPr lang="it-IT" i="1" dirty="0" err="1" smtClean="0"/>
              <a:t>secundus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simple</a:t>
            </a:r>
            <a:r>
              <a:rPr lang="it-IT" dirty="0" smtClean="0"/>
              <a:t> - </a:t>
            </a:r>
            <a:r>
              <a:rPr lang="it-IT" i="1" dirty="0" err="1" smtClean="0"/>
              <a:t>simplus</a:t>
            </a:r>
            <a:r>
              <a:rPr lang="it-IT" dirty="0" smtClean="0"/>
              <a:t> </a:t>
            </a:r>
          </a:p>
          <a:p>
            <a:r>
              <a:rPr lang="it-IT" dirty="0" smtClean="0"/>
              <a:t>single - </a:t>
            </a:r>
            <a:r>
              <a:rPr lang="it-IT" i="1" dirty="0" err="1" smtClean="0"/>
              <a:t>singulus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special</a:t>
            </a:r>
            <a:r>
              <a:rPr lang="it-IT" dirty="0" smtClean="0"/>
              <a:t> - </a:t>
            </a:r>
            <a:r>
              <a:rPr lang="it-IT" i="1" dirty="0" err="1" smtClean="0"/>
              <a:t>specialis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trivial</a:t>
            </a:r>
            <a:r>
              <a:rPr lang="it-IT" dirty="0" smtClean="0"/>
              <a:t> - </a:t>
            </a:r>
            <a:r>
              <a:rPr lang="it-IT" i="1" dirty="0" err="1" smtClean="0"/>
              <a:t>trivialis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united</a:t>
            </a:r>
            <a:r>
              <a:rPr lang="it-IT" dirty="0" smtClean="0"/>
              <a:t>  - </a:t>
            </a:r>
            <a:r>
              <a:rPr lang="it-IT" i="1" dirty="0" err="1" smtClean="0"/>
              <a:t>unitus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young</a:t>
            </a:r>
            <a:r>
              <a:rPr lang="it-IT" dirty="0" smtClean="0"/>
              <a:t> - </a:t>
            </a:r>
            <a:r>
              <a:rPr lang="it-IT" i="1" dirty="0" err="1" smtClean="0"/>
              <a:t>juvenis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4"/>
          <p:cNvSpPr txBox="1">
            <a:spLocks/>
          </p:cNvSpPr>
          <p:nvPr/>
        </p:nvSpPr>
        <p:spPr>
          <a:xfrm>
            <a:off x="611560" y="6381328"/>
            <a:ext cx="1255784" cy="340782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TOTAL: </a:t>
            </a:r>
            <a:r>
              <a:rPr lang="it-IT" sz="2000" dirty="0" smtClean="0"/>
              <a:t>29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Pagina iniziale 11">
            <a:hlinkClick r:id="rId2" action="ppaction://hlinksldjump" highlightClick="1"/>
          </p:cNvPr>
          <p:cNvSpPr/>
          <p:nvPr/>
        </p:nvSpPr>
        <p:spPr>
          <a:xfrm>
            <a:off x="7456110" y="6309320"/>
            <a:ext cx="424468" cy="360040"/>
          </a:xfrm>
          <a:prstGeom prst="actionButtonHom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VERBS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to address - </a:t>
            </a:r>
            <a:r>
              <a:rPr lang="en-US" i="1" dirty="0" err="1" smtClean="0"/>
              <a:t>ad+directus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approve - </a:t>
            </a:r>
            <a:r>
              <a:rPr lang="en-US" i="1" dirty="0" err="1" smtClean="0"/>
              <a:t>approbare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celebrate - </a:t>
            </a:r>
            <a:r>
              <a:rPr lang="en-US" i="1" dirty="0" err="1" smtClean="0"/>
              <a:t>celebrare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compete - </a:t>
            </a:r>
            <a:r>
              <a:rPr lang="en-US" i="1" dirty="0" err="1" smtClean="0"/>
              <a:t>com+petere</a:t>
            </a:r>
            <a:endParaRPr lang="en-US" i="1" dirty="0" smtClean="0"/>
          </a:p>
          <a:p>
            <a:r>
              <a:rPr lang="en-US" dirty="0" smtClean="0"/>
              <a:t>to compromise - </a:t>
            </a:r>
            <a:r>
              <a:rPr lang="en-US" i="1" dirty="0" err="1" smtClean="0"/>
              <a:t>compromittere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decade - </a:t>
            </a:r>
            <a:r>
              <a:rPr lang="en-US" i="1" dirty="0" err="1" smtClean="0"/>
              <a:t>de+cadere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defend - </a:t>
            </a:r>
            <a:r>
              <a:rPr lang="en-US" i="1" dirty="0" err="1" smtClean="0"/>
              <a:t>defendere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export - </a:t>
            </a:r>
            <a:r>
              <a:rPr lang="en-US" i="1" dirty="0" err="1" smtClean="0"/>
              <a:t>exportare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govern - </a:t>
            </a:r>
            <a:r>
              <a:rPr lang="en-US" i="1" dirty="0" err="1" smtClean="0"/>
              <a:t>gubernare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import  - </a:t>
            </a:r>
            <a:r>
              <a:rPr lang="en-US" i="1" dirty="0" err="1" smtClean="0"/>
              <a:t>importare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inspire; - </a:t>
            </a:r>
            <a:r>
              <a:rPr lang="en-US" i="1" dirty="0" err="1" smtClean="0"/>
              <a:t>inspirare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offer - </a:t>
            </a:r>
            <a:r>
              <a:rPr lang="en-US" i="1" dirty="0" err="1" smtClean="0"/>
              <a:t>offerre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pretend  - </a:t>
            </a:r>
            <a:r>
              <a:rPr lang="en-US" i="1" dirty="0" err="1" smtClean="0"/>
              <a:t>praetendere</a:t>
            </a:r>
            <a:r>
              <a:rPr lang="en-US" dirty="0" smtClean="0"/>
              <a:t> 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to promise - </a:t>
            </a:r>
            <a:r>
              <a:rPr lang="en-US" i="1" dirty="0" err="1" smtClean="0"/>
              <a:t>promittere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push - </a:t>
            </a:r>
            <a:r>
              <a:rPr lang="en-US" i="1" dirty="0" err="1" smtClean="0"/>
              <a:t>pulsare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recognize  - </a:t>
            </a:r>
            <a:r>
              <a:rPr lang="en-US" i="1" dirty="0" err="1" smtClean="0"/>
              <a:t>recognoscere</a:t>
            </a:r>
            <a:endParaRPr lang="en-US" i="1" dirty="0" smtClean="0"/>
          </a:p>
          <a:p>
            <a:r>
              <a:rPr lang="en-US" dirty="0" smtClean="0"/>
              <a:t>to recover - </a:t>
            </a:r>
            <a:r>
              <a:rPr lang="en-US" i="1" dirty="0" err="1" smtClean="0"/>
              <a:t>recuperare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reduce - </a:t>
            </a:r>
            <a:r>
              <a:rPr lang="en-US" i="1" dirty="0" err="1" smtClean="0"/>
              <a:t>reducere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reform  - </a:t>
            </a:r>
            <a:r>
              <a:rPr lang="en-US" i="1" dirty="0" err="1" smtClean="0"/>
              <a:t>reformare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refuse  - </a:t>
            </a:r>
            <a:r>
              <a:rPr lang="en-US" i="1" dirty="0" err="1" smtClean="0"/>
              <a:t>refundere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reject - </a:t>
            </a:r>
            <a:r>
              <a:rPr lang="en-US" i="1" dirty="0" err="1" smtClean="0"/>
              <a:t>re+iecere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remember - </a:t>
            </a:r>
            <a:r>
              <a:rPr lang="en-US" i="1" dirty="0" err="1" smtClean="0"/>
              <a:t>rememorari</a:t>
            </a:r>
            <a:endParaRPr lang="en-US" i="1" dirty="0" smtClean="0"/>
          </a:p>
          <a:p>
            <a:r>
              <a:rPr lang="en-US" dirty="0" smtClean="0"/>
              <a:t>to endure - </a:t>
            </a:r>
            <a:r>
              <a:rPr lang="en-US" i="1" dirty="0" err="1" smtClean="0"/>
              <a:t>indurare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eliminate  - </a:t>
            </a:r>
            <a:r>
              <a:rPr lang="en-US" i="1" dirty="0" err="1" smtClean="0"/>
              <a:t>ex+limine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understand - </a:t>
            </a:r>
            <a:r>
              <a:rPr lang="en-US" i="1" dirty="0" err="1" smtClean="0"/>
              <a:t>inter+statio</a:t>
            </a:r>
            <a:r>
              <a:rPr lang="en-US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piè di pagina 4"/>
          <p:cNvSpPr txBox="1">
            <a:spLocks/>
          </p:cNvSpPr>
          <p:nvPr/>
        </p:nvSpPr>
        <p:spPr>
          <a:xfrm>
            <a:off x="611560" y="6381328"/>
            <a:ext cx="1255784" cy="340782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TOTAL: </a:t>
            </a:r>
            <a:r>
              <a:rPr lang="it-IT" sz="2000" dirty="0" smtClean="0"/>
              <a:t>24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Pagina iniziale 11">
            <a:hlinkClick r:id="rId2" action="ppaction://hlinksldjump" highlightClick="1"/>
          </p:cNvPr>
          <p:cNvSpPr/>
          <p:nvPr/>
        </p:nvSpPr>
        <p:spPr>
          <a:xfrm>
            <a:off x="7456110" y="6309320"/>
            <a:ext cx="424468" cy="360040"/>
          </a:xfrm>
          <a:prstGeom prst="actionButtonHom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49377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50000"/>
              </a:lnSpc>
            </a:pPr>
            <a:r>
              <a:rPr lang="it-IT" dirty="0" smtClean="0"/>
              <a:t>NOUNS:  </a:t>
            </a:r>
            <a:r>
              <a:rPr lang="it-IT" dirty="0" smtClean="0"/>
              <a:t>110/1296                                8,48%        </a:t>
            </a:r>
            <a:endParaRPr lang="it-IT" dirty="0" smtClean="0"/>
          </a:p>
          <a:p>
            <a:pPr>
              <a:lnSpc>
                <a:spcPct val="250000"/>
              </a:lnSpc>
            </a:pPr>
            <a:r>
              <a:rPr lang="it-IT" dirty="0" smtClean="0"/>
              <a:t>ADJECTIVES:  </a:t>
            </a:r>
            <a:r>
              <a:rPr lang="it-IT" dirty="0" smtClean="0"/>
              <a:t>29/570                             5,08 %   </a:t>
            </a:r>
            <a:endParaRPr lang="it-IT" dirty="0" smtClean="0"/>
          </a:p>
          <a:p>
            <a:pPr>
              <a:lnSpc>
                <a:spcPct val="250000"/>
              </a:lnSpc>
            </a:pPr>
            <a:r>
              <a:rPr lang="it-IT" dirty="0" smtClean="0"/>
              <a:t>VERBS:  </a:t>
            </a:r>
            <a:r>
              <a:rPr lang="it-IT" dirty="0" smtClean="0"/>
              <a:t>24/684                                      3,50 %    </a:t>
            </a:r>
            <a:endParaRPr lang="it-IT" dirty="0" smtClean="0"/>
          </a:p>
          <a:p>
            <a:pPr>
              <a:lnSpc>
                <a:spcPct val="250000"/>
              </a:lnSpc>
            </a:pPr>
            <a:r>
              <a:rPr lang="it-IT" dirty="0" smtClean="0"/>
              <a:t>TOTAL (N.,  </a:t>
            </a:r>
            <a:r>
              <a:rPr lang="it-IT" dirty="0" err="1" smtClean="0"/>
              <a:t>ADJ</a:t>
            </a:r>
            <a:r>
              <a:rPr lang="it-IT" dirty="0" smtClean="0"/>
              <a:t>.,  V.): </a:t>
            </a:r>
            <a:r>
              <a:rPr lang="it-IT" dirty="0" smtClean="0"/>
              <a:t>163/2550               6,79 % </a:t>
            </a:r>
            <a:endParaRPr lang="it-IT" dirty="0" smtClean="0"/>
          </a:p>
          <a:p>
            <a:pPr>
              <a:lnSpc>
                <a:spcPct val="250000"/>
              </a:lnSpc>
            </a:pPr>
            <a:r>
              <a:rPr lang="it-IT" dirty="0" smtClean="0"/>
              <a:t>TOTAL TEXT:  207/4320                         4,79 %</a:t>
            </a:r>
            <a:endParaRPr lang="it-IT" dirty="0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PERCENTUAGES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Pagina iniziale 12">
            <a:hlinkClick r:id="rId2" action="ppaction://hlinksldjump" highlightClick="1"/>
          </p:cNvPr>
          <p:cNvSpPr/>
          <p:nvPr/>
        </p:nvSpPr>
        <p:spPr>
          <a:xfrm>
            <a:off x="7456110" y="6309320"/>
            <a:ext cx="424468" cy="360040"/>
          </a:xfrm>
          <a:prstGeom prst="actionButtonHom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2 8"/>
          <p:cNvCxnSpPr/>
          <p:nvPr/>
        </p:nvCxnSpPr>
        <p:spPr>
          <a:xfrm>
            <a:off x="5148064" y="1844824"/>
            <a:ext cx="64807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5148064" y="2780928"/>
            <a:ext cx="64807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5148064" y="4653136"/>
            <a:ext cx="64807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5148064" y="5589240"/>
            <a:ext cx="64807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5148064" y="3717032"/>
            <a:ext cx="64807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Light Background Segoe 4-3 template-template_April-17-2007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atellite">
  <a:themeElements>
    <a:clrScheme name="Personalizzato 2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B0F0"/>
      </a:hlink>
      <a:folHlink>
        <a:srgbClr val="00000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TS010286762</Template>
  <TotalTime>267</TotalTime>
  <Words>714</Words>
  <Application>Microsoft Office PowerPoint</Application>
  <PresentationFormat>Presentazione su schermo (4:3)</PresentationFormat>
  <Paragraphs>198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Light Background Segoe 4-3 template-template_April-17-2007</vt:lpstr>
      <vt:lpstr>White with Courier font for code slides</vt:lpstr>
      <vt:lpstr>Satellite</vt:lpstr>
      <vt:lpstr>CLASSIC CULTURE IN THE ENGLISH LANGUAGE</vt:lpstr>
      <vt:lpstr>LATIN WORDS IN OBAMA’S SPEECH</vt:lpstr>
      <vt:lpstr>NOUNS (1/4)</vt:lpstr>
      <vt:lpstr>NOUNS (2/4)</vt:lpstr>
      <vt:lpstr>NOUNS (3/4)</vt:lpstr>
      <vt:lpstr>NOUNS (4/4)</vt:lpstr>
      <vt:lpstr>ADJECTIVES</vt:lpstr>
      <vt:lpstr>VERBS</vt:lpstr>
      <vt:lpstr>PERCENTUAGES</vt:lpstr>
      <vt:lpstr>CONCLUSIONS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LEONARDO</dc:creator>
  <cp:lastModifiedBy>LEONARDO</cp:lastModifiedBy>
  <cp:revision>39</cp:revision>
  <dcterms:created xsi:type="dcterms:W3CDTF">2012-11-25T10:58:31Z</dcterms:created>
  <dcterms:modified xsi:type="dcterms:W3CDTF">2012-11-25T21:11:53Z</dcterms:modified>
</cp:coreProperties>
</file>