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5" r:id="rId4"/>
    <p:sldId id="266" r:id="rId5"/>
    <p:sldId id="267" r:id="rId6"/>
    <p:sldId id="258" r:id="rId7"/>
    <p:sldId id="268" r:id="rId8"/>
    <p:sldId id="259" r:id="rId9"/>
    <p:sldId id="260" r:id="rId10"/>
    <p:sldId id="261" r:id="rId11"/>
    <p:sldId id="263" r:id="rId12"/>
    <p:sldId id="264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Stile medio 1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Stile medio 1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tonda angolo diagonale rettangolo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1457927-8E94-4E14-9E07-7CD3BAA25F16}" type="datetimeFigureOut">
              <a:rPr lang="it-IT" smtClean="0"/>
              <a:pPr/>
              <a:t>26/11/2012</a:t>
            </a:fld>
            <a:endParaRPr lang="it-IT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E851A1F-622C-4A34-A1FA-11697757CCA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457927-8E94-4E14-9E07-7CD3BAA25F16}" type="datetimeFigureOut">
              <a:rPr lang="it-IT" smtClean="0"/>
              <a:pPr/>
              <a:t>26/11/2012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851A1F-622C-4A34-A1FA-11697757CCA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457927-8E94-4E14-9E07-7CD3BAA25F16}" type="datetimeFigureOut">
              <a:rPr lang="it-IT" smtClean="0"/>
              <a:pPr/>
              <a:t>26/11/2012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851A1F-622C-4A34-A1FA-11697757CCA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457927-8E94-4E14-9E07-7CD3BAA25F16}" type="datetimeFigureOut">
              <a:rPr lang="it-IT" smtClean="0"/>
              <a:pPr/>
              <a:t>26/11/2012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851A1F-622C-4A34-A1FA-11697757CCA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1457927-8E94-4E14-9E07-7CD3BAA25F16}" type="datetimeFigureOut">
              <a:rPr lang="it-IT" smtClean="0"/>
              <a:pPr/>
              <a:t>26/11/2012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E851A1F-622C-4A34-A1FA-11697757CCA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457927-8E94-4E14-9E07-7CD3BAA25F16}" type="datetimeFigureOut">
              <a:rPr lang="it-IT" smtClean="0"/>
              <a:pPr/>
              <a:t>26/11/2012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E851A1F-622C-4A34-A1FA-11697757CCA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457927-8E94-4E14-9E07-7CD3BAA25F16}" type="datetimeFigureOut">
              <a:rPr lang="it-IT" smtClean="0"/>
              <a:pPr/>
              <a:t>26/11/2012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E851A1F-622C-4A34-A1FA-11697757CCA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457927-8E94-4E14-9E07-7CD3BAA25F16}" type="datetimeFigureOut">
              <a:rPr lang="it-IT" smtClean="0"/>
              <a:pPr/>
              <a:t>26/11/2012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851A1F-622C-4A34-A1FA-11697757CCA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457927-8E94-4E14-9E07-7CD3BAA25F16}" type="datetimeFigureOut">
              <a:rPr lang="it-IT" smtClean="0"/>
              <a:pPr/>
              <a:t>26/11/2012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851A1F-622C-4A34-A1FA-11697757CCA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9" name="Segnaposto data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1457927-8E94-4E14-9E07-7CD3BAA25F16}" type="datetimeFigureOut">
              <a:rPr lang="it-IT" smtClean="0"/>
              <a:pPr/>
              <a:t>26/11/2012</a:t>
            </a:fld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E851A1F-622C-4A34-A1FA-11697757CCA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3" name="Segnaposto immagine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it-IT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Fare clic sull'icona per inserire un'immagine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1457927-8E94-4E14-9E07-7CD3BAA25F16}" type="datetimeFigureOut">
              <a:rPr lang="it-IT" smtClean="0"/>
              <a:pPr/>
              <a:t>26/11/2012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E851A1F-622C-4A34-A1FA-11697757CCA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tonda angolo diagonale rettangolo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B1457927-8E94-4E14-9E07-7CD3BAA25F16}" type="datetimeFigureOut">
              <a:rPr lang="it-IT" smtClean="0"/>
              <a:pPr/>
              <a:t>26/11/2012</a:t>
            </a:fld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1E851A1F-622C-4A34-A1FA-11697757CCA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Words</a:t>
            </a:r>
            <a:r>
              <a:rPr lang="it-IT" dirty="0" smtClean="0"/>
              <a:t> </a:t>
            </a:r>
            <a:r>
              <a:rPr lang="it-IT" dirty="0" err="1" smtClean="0"/>
              <a:t>from</a:t>
            </a:r>
            <a:r>
              <a:rPr lang="it-IT" dirty="0" smtClean="0"/>
              <a:t> Latin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91680" y="2819400"/>
            <a:ext cx="7002154" cy="1752600"/>
          </a:xfrm>
        </p:spPr>
        <p:txBody>
          <a:bodyPr/>
          <a:lstStyle/>
          <a:p>
            <a:r>
              <a:rPr lang="it-IT" dirty="0" smtClean="0"/>
              <a:t>In B. Obama’s </a:t>
            </a:r>
            <a:r>
              <a:rPr lang="it-IT" dirty="0" err="1"/>
              <a:t>A</a:t>
            </a:r>
            <a:r>
              <a:rPr lang="it-IT" dirty="0" err="1" smtClean="0"/>
              <a:t>cceptance</a:t>
            </a:r>
            <a:r>
              <a:rPr lang="it-IT" dirty="0" smtClean="0"/>
              <a:t> </a:t>
            </a:r>
            <a:r>
              <a:rPr lang="it-IT" dirty="0" err="1" smtClean="0"/>
              <a:t>Speech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139952" y="6021288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Carbonera</a:t>
            </a:r>
            <a:r>
              <a:rPr lang="it-IT" dirty="0" smtClean="0"/>
              <a:t> Francesco, Indri Patrick – 3AS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Religion</a:t>
            </a:r>
            <a:r>
              <a:rPr lang="it-IT" dirty="0"/>
              <a:t> </a:t>
            </a:r>
            <a:r>
              <a:rPr lang="it-IT" dirty="0" smtClean="0"/>
              <a:t>and family </a:t>
            </a:r>
            <a:r>
              <a:rPr lang="it-IT" dirty="0" err="1" smtClean="0"/>
              <a:t>words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33375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u="sng" dirty="0" smtClean="0"/>
                        <a:t>English word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smtClean="0"/>
                        <a:t>Italian meaning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dirty="0" err="1" smtClean="0"/>
                        <a:t>Clause</a:t>
                      </a:r>
                      <a:r>
                        <a:rPr lang="it-IT" u="sng" dirty="0" smtClean="0"/>
                        <a:t> </a:t>
                      </a:r>
                      <a:r>
                        <a:rPr lang="it-IT" u="sng" dirty="0" err="1" smtClean="0"/>
                        <a:t>analysis</a:t>
                      </a:r>
                      <a:endParaRPr lang="it-IT" u="sn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dirty="0" smtClean="0"/>
                        <a:t>Family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Famiglia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/>
                        <a:t>Mother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Madre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/>
                        <a:t>Father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Padre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smtClean="0"/>
                        <a:t>Creator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(il) Creatore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err="1" smtClean="0"/>
                        <a:t>Spirit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Spirito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err="1" smtClean="0"/>
                        <a:t>Faith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Fede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smtClean="0"/>
                        <a:t>Providence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Provvidenza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err="1" smtClean="0"/>
                        <a:t>Scripture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(sacre) Scritture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Climate and health </a:t>
            </a:r>
            <a:r>
              <a:rPr lang="en-US" dirty="0" smtClean="0"/>
              <a:t>words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8209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u="sng" dirty="0" smtClean="0"/>
                        <a:t>English word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smtClean="0"/>
                        <a:t>Italian meaning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dirty="0" err="1" smtClean="0"/>
                        <a:t>Clause</a:t>
                      </a:r>
                      <a:r>
                        <a:rPr lang="it-IT" u="sng" dirty="0" smtClean="0"/>
                        <a:t> </a:t>
                      </a:r>
                      <a:r>
                        <a:rPr lang="it-IT" u="sng" dirty="0" err="1" smtClean="0"/>
                        <a:t>analysis</a:t>
                      </a:r>
                      <a:endParaRPr lang="it-IT" u="sn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dirty="0" smtClean="0"/>
                        <a:t>Cancer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Cancro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err="1" smtClean="0"/>
                        <a:t>Climate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Clima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/>
                        <a:t>Energy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Energia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/>
                        <a:t>Horizon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Orizzonte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/>
                        <a:t>History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Storia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/>
                        <a:t>Hospital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Ospedale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/>
                        <a:t>Time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Tempo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/>
                        <a:t>Plant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Pianta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err="1" smtClean="0"/>
                        <a:t>Planet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Pianeta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/>
                        <a:t>Natural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Naturale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Adjective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/>
                        <a:t>to Protect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Proteggere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Verb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err="1" smtClean="0"/>
                        <a:t>to</a:t>
                      </a:r>
                      <a:r>
                        <a:rPr kumimoji="0" lang="it-IT" sz="1800" kern="1200" dirty="0" smtClean="0"/>
                        <a:t> Reduce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Ridurre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Verb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Miscellaneous words</a:t>
            </a:r>
            <a:endParaRPr lang="en-US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8209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u="sng" dirty="0" smtClean="0"/>
                        <a:t>English word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smtClean="0"/>
                        <a:t>Italian meaning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dirty="0" err="1" smtClean="0"/>
                        <a:t>Clause</a:t>
                      </a:r>
                      <a:r>
                        <a:rPr lang="it-IT" u="sng" dirty="0" smtClean="0"/>
                        <a:t> </a:t>
                      </a:r>
                      <a:r>
                        <a:rPr lang="it-IT" u="sng" dirty="0" err="1" smtClean="0"/>
                        <a:t>analysis</a:t>
                      </a:r>
                      <a:endParaRPr lang="it-IT" u="sn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smtClean="0"/>
                        <a:t>Cause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Causa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Difference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Differenza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Distraction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Distrazione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dirty="0" smtClean="0"/>
                        <a:t>Essence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Essenza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dirty="0" smtClean="0"/>
                        <a:t>Face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Faccia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smtClean="0"/>
                        <a:t>Impact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Impatto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smtClean="0"/>
                        <a:t>Interest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Interesse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Limit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Limite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Message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Messaggio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dirty="0" smtClean="0"/>
                        <a:t>Middle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Mezzo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dirty="0" smtClean="0"/>
                        <a:t>Night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Notte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/>
                        <a:t>Recipient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Recipiente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Miscellaneous words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8209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u="sng" dirty="0" smtClean="0"/>
                        <a:t>English word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smtClean="0"/>
                        <a:t>Italian meaning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dirty="0" err="1" smtClean="0"/>
                        <a:t>Clause</a:t>
                      </a:r>
                      <a:r>
                        <a:rPr lang="it-IT" u="sng" dirty="0" smtClean="0"/>
                        <a:t> </a:t>
                      </a:r>
                      <a:r>
                        <a:rPr lang="it-IT" u="sng" dirty="0" err="1" smtClean="0"/>
                        <a:t>analysis</a:t>
                      </a:r>
                      <a:endParaRPr lang="it-IT" u="sn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Recognition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Ricognizione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Return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Ritorno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Scientist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Scienziato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Surprise</a:t>
                      </a:r>
                      <a:r>
                        <a:rPr kumimoji="0" lang="it-IT" sz="1800" kern="1200" dirty="0" smtClean="0"/>
                        <a:t>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Sorpresa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Victory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Vittoria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smtClean="0"/>
                        <a:t>Vision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Visione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smtClean="0"/>
                        <a:t>Voice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Voce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Dozen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Dozzina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Distant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Distante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Adjective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Closed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Chiuso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mtClean="0"/>
                        <a:t>Adjective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Exactly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Esatto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err="1" smtClean="0"/>
                        <a:t>Adjective</a:t>
                      </a:r>
                      <a:endParaRPr lang="it-IT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smtClean="0"/>
                        <a:t>Long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Lungo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err="1" smtClean="0"/>
                        <a:t>Adjective</a:t>
                      </a:r>
                      <a:endParaRPr lang="it-IT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Miscellaneous words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8209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u="sng" dirty="0" smtClean="0"/>
                        <a:t>English word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smtClean="0"/>
                        <a:t>Italian meaning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dirty="0" err="1" smtClean="0"/>
                        <a:t>Clause</a:t>
                      </a:r>
                      <a:r>
                        <a:rPr lang="it-IT" u="sng" dirty="0" smtClean="0"/>
                        <a:t> </a:t>
                      </a:r>
                      <a:r>
                        <a:rPr lang="it-IT" u="sng" dirty="0" err="1" smtClean="0"/>
                        <a:t>analysis</a:t>
                      </a:r>
                      <a:endParaRPr lang="it-IT" u="sn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Possible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Possibile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err="1" smtClean="0"/>
                        <a:t>Adjective</a:t>
                      </a:r>
                      <a:endParaRPr lang="it-IT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dirty="0" smtClean="0"/>
                        <a:t>Recent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Recente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err="1" smtClean="0"/>
                        <a:t>Adjective</a:t>
                      </a:r>
                      <a:endParaRPr lang="it-IT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Reserved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Riservato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err="1" smtClean="0"/>
                        <a:t>Adjective</a:t>
                      </a:r>
                      <a:endParaRPr lang="it-IT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Serious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Serio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err="1" smtClean="0"/>
                        <a:t>Adjective</a:t>
                      </a:r>
                      <a:endParaRPr lang="it-IT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smtClean="0"/>
                        <a:t>to </a:t>
                      </a:r>
                      <a:r>
                        <a:rPr kumimoji="0" lang="en-US" sz="1800" kern="1200" dirty="0" smtClean="0"/>
                        <a:t>Use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Usare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Verb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dirty="0" smtClean="0"/>
                        <a:t>to Test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Testare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Verb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dirty="0" smtClean="0"/>
                        <a:t>to</a:t>
                      </a:r>
                      <a:r>
                        <a:rPr kumimoji="0" lang="en-US" sz="1800" kern="1200" baseline="0" dirty="0" smtClean="0"/>
                        <a:t> </a:t>
                      </a:r>
                      <a:r>
                        <a:rPr kumimoji="0" lang="en-US" sz="1800" kern="1200" dirty="0" smtClean="0"/>
                        <a:t>Push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Spingere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Verb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dirty="0" smtClean="0"/>
                        <a:t>to Promise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Promettere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Verb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dirty="0" smtClean="0"/>
                        <a:t>to Inspire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Inspirare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Verb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to</a:t>
                      </a:r>
                      <a:r>
                        <a:rPr kumimoji="0" lang="it-IT" sz="1800" kern="1200" baseline="0" dirty="0" smtClean="0"/>
                        <a:t> </a:t>
                      </a:r>
                      <a:r>
                        <a:rPr kumimoji="0" lang="it-IT" sz="1800" kern="1200" dirty="0" smtClean="0"/>
                        <a:t>Decide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Decidere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Verb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err="1" smtClean="0"/>
                        <a:t>to</a:t>
                      </a:r>
                      <a:r>
                        <a:rPr kumimoji="0" lang="it-IT" sz="1800" kern="1200" baseline="0" dirty="0" smtClean="0"/>
                        <a:t> </a:t>
                      </a:r>
                      <a:r>
                        <a:rPr kumimoji="0" lang="it-IT" sz="1800" kern="1200" dirty="0" err="1" smtClean="0"/>
                        <a:t>Define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Definire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Verb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to</a:t>
                      </a:r>
                      <a:r>
                        <a:rPr kumimoji="0" lang="it-IT" sz="1800" kern="1200" baseline="0" dirty="0" smtClean="0"/>
                        <a:t> </a:t>
                      </a:r>
                      <a:r>
                        <a:rPr kumimoji="0" lang="it-IT" sz="1800" kern="1200" dirty="0" smtClean="0"/>
                        <a:t>Continue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Continuare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Verb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Percentage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err="1" smtClean="0"/>
              <a:t>Of</a:t>
            </a:r>
            <a:r>
              <a:rPr lang="it-IT" dirty="0" smtClean="0"/>
              <a:t> Latin </a:t>
            </a:r>
            <a:r>
              <a:rPr lang="it-IT" dirty="0" err="1" smtClean="0"/>
              <a:t>words</a:t>
            </a:r>
            <a:r>
              <a:rPr lang="it-IT" dirty="0" smtClean="0"/>
              <a:t>: 4332/155 = 3.58%</a:t>
            </a:r>
          </a:p>
          <a:p>
            <a:endParaRPr lang="it-IT" dirty="0" smtClean="0"/>
          </a:p>
          <a:p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political</a:t>
            </a:r>
            <a:r>
              <a:rPr lang="it-IT" dirty="0" smtClean="0"/>
              <a:t> </a:t>
            </a:r>
            <a:r>
              <a:rPr lang="it-IT" dirty="0" err="1" smtClean="0"/>
              <a:t>words</a:t>
            </a:r>
            <a:endParaRPr lang="it-IT" dirty="0" smtClean="0"/>
          </a:p>
          <a:p>
            <a:pPr lvl="1"/>
            <a:r>
              <a:rPr lang="it-IT" dirty="0" smtClean="0"/>
              <a:t>On the total: 0.45%</a:t>
            </a:r>
          </a:p>
          <a:p>
            <a:pPr lvl="1"/>
            <a:r>
              <a:rPr lang="it-IT" dirty="0" smtClean="0"/>
              <a:t>On latin </a:t>
            </a:r>
            <a:r>
              <a:rPr lang="it-IT" dirty="0" err="1" smtClean="0"/>
              <a:t>words</a:t>
            </a:r>
            <a:r>
              <a:rPr lang="it-IT" dirty="0" smtClean="0"/>
              <a:t>:  26.45%</a:t>
            </a:r>
          </a:p>
          <a:p>
            <a:pPr lvl="1"/>
            <a:endParaRPr lang="it-IT" dirty="0" smtClean="0"/>
          </a:p>
          <a:p>
            <a:r>
              <a:rPr lang="it-IT" dirty="0" err="1" smtClean="0"/>
              <a:t>Of</a:t>
            </a:r>
            <a:r>
              <a:rPr lang="it-IT" dirty="0" smtClean="0"/>
              <a:t> economy </a:t>
            </a:r>
            <a:r>
              <a:rPr lang="it-IT" dirty="0" err="1" smtClean="0"/>
              <a:t>words</a:t>
            </a:r>
            <a:endParaRPr lang="it-IT" dirty="0" smtClean="0"/>
          </a:p>
          <a:p>
            <a:pPr lvl="1"/>
            <a:r>
              <a:rPr lang="it-IT" dirty="0" smtClean="0"/>
              <a:t>On the total: 0.69%</a:t>
            </a:r>
          </a:p>
          <a:p>
            <a:pPr lvl="1"/>
            <a:r>
              <a:rPr lang="it-IT" dirty="0" smtClean="0"/>
              <a:t>On Latin </a:t>
            </a:r>
            <a:r>
              <a:rPr lang="it-IT" dirty="0" err="1" smtClean="0"/>
              <a:t>words</a:t>
            </a:r>
            <a:r>
              <a:rPr lang="it-IT" dirty="0" smtClean="0"/>
              <a:t>: 19.35%</a:t>
            </a:r>
          </a:p>
          <a:p>
            <a:pPr lvl="1"/>
            <a:endParaRPr lang="it-IT" dirty="0" smtClean="0"/>
          </a:p>
          <a:p>
            <a:r>
              <a:rPr lang="it-IT" dirty="0" err="1" smtClean="0"/>
              <a:t>Of</a:t>
            </a:r>
            <a:r>
              <a:rPr lang="it-IT" dirty="0" smtClean="0"/>
              <a:t> war </a:t>
            </a:r>
            <a:r>
              <a:rPr lang="it-IT" dirty="0" err="1" smtClean="0"/>
              <a:t>words</a:t>
            </a:r>
            <a:endParaRPr lang="it-IT" dirty="0" smtClean="0"/>
          </a:p>
          <a:p>
            <a:pPr lvl="1"/>
            <a:r>
              <a:rPr lang="it-IT" dirty="0" smtClean="0"/>
              <a:t>On the total: 0.28%</a:t>
            </a:r>
          </a:p>
          <a:p>
            <a:pPr lvl="1"/>
            <a:r>
              <a:rPr lang="it-IT" dirty="0" smtClean="0"/>
              <a:t>On Latin </a:t>
            </a:r>
            <a:r>
              <a:rPr lang="it-IT" dirty="0" err="1" smtClean="0"/>
              <a:t>words</a:t>
            </a:r>
            <a:r>
              <a:rPr lang="it-IT" dirty="0" smtClean="0"/>
              <a:t>: 7.74%</a:t>
            </a:r>
          </a:p>
          <a:p>
            <a:pPr lvl="1">
              <a:buNone/>
            </a:pP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Percentage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school</a:t>
            </a:r>
            <a:r>
              <a:rPr lang="it-IT" dirty="0" smtClean="0"/>
              <a:t> and </a:t>
            </a:r>
            <a:r>
              <a:rPr lang="it-IT" dirty="0" err="1" smtClean="0"/>
              <a:t>education</a:t>
            </a:r>
            <a:r>
              <a:rPr lang="it-IT" dirty="0" smtClean="0"/>
              <a:t> </a:t>
            </a:r>
            <a:r>
              <a:rPr lang="it-IT" dirty="0" err="1" smtClean="0"/>
              <a:t>words</a:t>
            </a:r>
            <a:endParaRPr lang="it-IT" dirty="0" smtClean="0"/>
          </a:p>
          <a:p>
            <a:pPr lvl="1"/>
            <a:r>
              <a:rPr lang="it-IT" dirty="0" smtClean="0"/>
              <a:t>On the total: 0.20%</a:t>
            </a:r>
          </a:p>
          <a:p>
            <a:pPr lvl="1"/>
            <a:r>
              <a:rPr lang="it-IT" dirty="0" smtClean="0"/>
              <a:t>On Latin </a:t>
            </a:r>
            <a:r>
              <a:rPr lang="it-IT" dirty="0" err="1" smtClean="0"/>
              <a:t>words</a:t>
            </a:r>
            <a:r>
              <a:rPr lang="it-IT" dirty="0" smtClean="0"/>
              <a:t>: 5.80%</a:t>
            </a:r>
          </a:p>
          <a:p>
            <a:pPr lvl="1"/>
            <a:endParaRPr lang="it-IT" dirty="0" smtClean="0"/>
          </a:p>
          <a:p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religion</a:t>
            </a:r>
            <a:r>
              <a:rPr lang="it-IT" dirty="0" smtClean="0"/>
              <a:t> and family </a:t>
            </a:r>
            <a:r>
              <a:rPr lang="it-IT" dirty="0" err="1" smtClean="0"/>
              <a:t>words</a:t>
            </a:r>
            <a:endParaRPr lang="it-IT" dirty="0" smtClean="0"/>
          </a:p>
          <a:p>
            <a:pPr lvl="1"/>
            <a:r>
              <a:rPr lang="it-IT" dirty="0" smtClean="0"/>
              <a:t>On the total: 0.18%</a:t>
            </a:r>
          </a:p>
          <a:p>
            <a:pPr lvl="1"/>
            <a:r>
              <a:rPr lang="it-IT" dirty="0" smtClean="0"/>
              <a:t>On Latin </a:t>
            </a:r>
            <a:r>
              <a:rPr lang="it-IT" dirty="0" err="1" smtClean="0"/>
              <a:t>words</a:t>
            </a:r>
            <a:r>
              <a:rPr lang="it-IT" dirty="0" smtClean="0"/>
              <a:t>: 5.10%</a:t>
            </a:r>
          </a:p>
          <a:p>
            <a:pPr lvl="1"/>
            <a:endParaRPr lang="it-IT" dirty="0" smtClean="0"/>
          </a:p>
          <a:p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climate</a:t>
            </a:r>
            <a:r>
              <a:rPr lang="it-IT" dirty="0" smtClean="0"/>
              <a:t> and </a:t>
            </a:r>
            <a:r>
              <a:rPr lang="it-IT" dirty="0" err="1" smtClean="0"/>
              <a:t>health</a:t>
            </a:r>
            <a:r>
              <a:rPr lang="it-IT" dirty="0" smtClean="0"/>
              <a:t> </a:t>
            </a:r>
            <a:r>
              <a:rPr lang="it-IT" dirty="0" err="1" smtClean="0"/>
              <a:t>words</a:t>
            </a:r>
            <a:endParaRPr lang="it-IT" dirty="0" smtClean="0"/>
          </a:p>
          <a:p>
            <a:pPr lvl="1"/>
            <a:r>
              <a:rPr lang="it-IT" dirty="0" smtClean="0"/>
              <a:t>On the total: 0.32%</a:t>
            </a:r>
          </a:p>
          <a:p>
            <a:pPr lvl="1"/>
            <a:r>
              <a:rPr lang="it-IT" dirty="0" smtClean="0"/>
              <a:t>On Latin </a:t>
            </a:r>
            <a:r>
              <a:rPr lang="it-IT" dirty="0" err="1" smtClean="0"/>
              <a:t>words</a:t>
            </a:r>
            <a:r>
              <a:rPr lang="it-IT" dirty="0" smtClean="0"/>
              <a:t>: </a:t>
            </a:r>
            <a:r>
              <a:rPr lang="it-IT" smtClean="0"/>
              <a:t>9.03%</a:t>
            </a:r>
          </a:p>
          <a:p>
            <a:pPr lvl="1"/>
            <a:endParaRPr lang="it-IT" dirty="0" smtClean="0"/>
          </a:p>
          <a:p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miscellanous</a:t>
            </a:r>
            <a:r>
              <a:rPr lang="it-IT" dirty="0" smtClean="0"/>
              <a:t> </a:t>
            </a:r>
            <a:r>
              <a:rPr lang="it-IT" dirty="0" err="1" smtClean="0"/>
              <a:t>words</a:t>
            </a:r>
            <a:endParaRPr lang="it-IT" dirty="0" smtClean="0"/>
          </a:p>
          <a:p>
            <a:pPr lvl="1"/>
            <a:r>
              <a:rPr lang="it-IT" dirty="0" smtClean="0"/>
              <a:t>On the total: 0.95%</a:t>
            </a:r>
          </a:p>
          <a:p>
            <a:pPr lvl="1"/>
            <a:r>
              <a:rPr lang="it-IT" dirty="0" smtClean="0"/>
              <a:t>On Latin </a:t>
            </a:r>
            <a:r>
              <a:rPr lang="it-IT" dirty="0" err="1" smtClean="0"/>
              <a:t>words</a:t>
            </a:r>
            <a:r>
              <a:rPr lang="it-IT" dirty="0" smtClean="0"/>
              <a:t>: 26.45%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Percentage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nouns</a:t>
            </a:r>
            <a:r>
              <a:rPr lang="it-IT" dirty="0" smtClean="0"/>
              <a:t>: 74.19%</a:t>
            </a:r>
          </a:p>
          <a:p>
            <a:endParaRPr lang="it-IT" dirty="0" smtClean="0"/>
          </a:p>
          <a:p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en-US" dirty="0" smtClean="0"/>
              <a:t>adjectives: 12.9%</a:t>
            </a:r>
          </a:p>
          <a:p>
            <a:endParaRPr lang="en-US" dirty="0" smtClean="0"/>
          </a:p>
          <a:p>
            <a:r>
              <a:rPr lang="en-US" dirty="0" smtClean="0"/>
              <a:t>Of verbs: 12.25%</a:t>
            </a:r>
          </a:p>
          <a:p>
            <a:endParaRPr lang="en-US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Political</a:t>
            </a:r>
            <a:r>
              <a:rPr lang="it-IT" dirty="0" smtClean="0"/>
              <a:t> </a:t>
            </a:r>
            <a:r>
              <a:rPr lang="it-IT" dirty="0" err="1" smtClean="0"/>
              <a:t>words</a:t>
            </a:r>
            <a:endParaRPr lang="it-IT" dirty="0"/>
          </a:p>
        </p:txBody>
      </p:sp>
      <p:graphicFrame>
        <p:nvGraphicFramePr>
          <p:cNvPr id="9" name="Segnaposto contenuto 8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8209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u="sng" dirty="0" smtClean="0"/>
                        <a:t>English word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dirty="0" err="1" smtClean="0"/>
                        <a:t>Italian</a:t>
                      </a:r>
                      <a:r>
                        <a:rPr lang="it-IT" u="sng" dirty="0" smtClean="0"/>
                        <a:t> </a:t>
                      </a:r>
                      <a:r>
                        <a:rPr lang="it-IT" u="sng" dirty="0" err="1" smtClean="0"/>
                        <a:t>meaning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dirty="0" err="1" smtClean="0"/>
                        <a:t>Clause</a:t>
                      </a:r>
                      <a:r>
                        <a:rPr lang="it-IT" u="sng" dirty="0" smtClean="0"/>
                        <a:t> </a:t>
                      </a:r>
                      <a:r>
                        <a:rPr lang="it-IT" u="sng" dirty="0" err="1" smtClean="0"/>
                        <a:t>analysis</a:t>
                      </a:r>
                      <a:endParaRPr lang="it-IT" u="sn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Competitor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Concorrente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Disorder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Disordine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Patriotism</a:t>
                      </a:r>
                      <a:endParaRPr kumimoji="0" lang="it-IT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Patriottismo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Democracy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Democrazia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Immigrant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Immigrante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Corporation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Corporazione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Union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Unione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President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Presidente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State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Stato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People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Popolo, gente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Democracy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Democrazia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System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Sistema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Political</a:t>
            </a:r>
            <a:r>
              <a:rPr lang="it-IT" dirty="0" smtClean="0"/>
              <a:t> </a:t>
            </a:r>
            <a:r>
              <a:rPr lang="it-IT" dirty="0" err="1" smtClean="0"/>
              <a:t>words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8209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u="sng" dirty="0" smtClean="0"/>
                        <a:t>English word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dirty="0" err="1" smtClean="0"/>
                        <a:t>Italian</a:t>
                      </a:r>
                      <a:r>
                        <a:rPr lang="it-IT" u="sng" dirty="0" smtClean="0"/>
                        <a:t> </a:t>
                      </a:r>
                      <a:r>
                        <a:rPr lang="it-IT" u="sng" dirty="0" err="1" smtClean="0"/>
                        <a:t>meaning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dirty="0" err="1" smtClean="0"/>
                        <a:t>Clause</a:t>
                      </a:r>
                      <a:r>
                        <a:rPr lang="it-IT" u="sng" dirty="0" smtClean="0"/>
                        <a:t> </a:t>
                      </a:r>
                      <a:r>
                        <a:rPr lang="it-IT" u="sng" dirty="0" err="1" smtClean="0"/>
                        <a:t>analysis</a:t>
                      </a:r>
                      <a:endParaRPr lang="it-IT" u="sn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Country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Paese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Allegiance</a:t>
                      </a:r>
                      <a:endParaRPr kumimoji="0" lang="it-IT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Fedeltà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Senate</a:t>
                      </a:r>
                      <a:endParaRPr kumimoji="0" lang="it-IT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Senato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Nation</a:t>
                      </a:r>
                      <a:endParaRPr kumimoji="0" lang="it-IT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Nazione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Crisis</a:t>
                      </a:r>
                      <a:endParaRPr kumimoji="0" lang="it-IT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Crisi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Deficit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Deficit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Tax</a:t>
                      </a:r>
                      <a:endParaRPr kumimoji="0" lang="it-IT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Tassa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Peace</a:t>
                      </a:r>
                      <a:endParaRPr kumimoji="0" lang="it-IT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Pace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Campaign</a:t>
                      </a:r>
                      <a:endParaRPr kumimoji="0" lang="it-IT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Campagna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Candidate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Candidato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Politician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Politico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Soldier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Soldato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Political</a:t>
            </a:r>
            <a:r>
              <a:rPr lang="it-IT" dirty="0" smtClean="0"/>
              <a:t> </a:t>
            </a:r>
            <a:r>
              <a:rPr lang="it-IT" dirty="0" err="1" smtClean="0"/>
              <a:t>words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8209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u="sng" dirty="0" smtClean="0"/>
                        <a:t>English word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dirty="0" err="1" smtClean="0"/>
                        <a:t>Italian</a:t>
                      </a:r>
                      <a:r>
                        <a:rPr lang="it-IT" u="sng" dirty="0" smtClean="0"/>
                        <a:t> </a:t>
                      </a:r>
                      <a:r>
                        <a:rPr lang="it-IT" u="sng" dirty="0" err="1" smtClean="0"/>
                        <a:t>meaning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dirty="0" err="1" smtClean="0"/>
                        <a:t>Clause</a:t>
                      </a:r>
                      <a:r>
                        <a:rPr lang="it-IT" u="sng" dirty="0" smtClean="0"/>
                        <a:t> </a:t>
                      </a:r>
                      <a:r>
                        <a:rPr lang="it-IT" u="sng" dirty="0" err="1" smtClean="0"/>
                        <a:t>analysis</a:t>
                      </a:r>
                      <a:endParaRPr lang="it-IT" u="sn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dirty="0" smtClean="0"/>
                        <a:t>Government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Governo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Decision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Decisione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smtClean="0"/>
                        <a:t>Candidate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Candidato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Asset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Assetto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smtClean="0"/>
                        <a:t>Convention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Convenzione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Administration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Amministrazione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smtClean="0"/>
                        <a:t>Import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Importo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smtClean="0"/>
                        <a:t>Nomination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Nominazione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smtClean="0"/>
                        <a:t>National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Nazionale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Adjective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smtClean="0"/>
                        <a:t>Personal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Personale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err="1" smtClean="0"/>
                        <a:t>Adjective</a:t>
                      </a:r>
                      <a:endParaRPr lang="it-IT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Political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Politico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err="1" smtClean="0"/>
                        <a:t>Adjective</a:t>
                      </a:r>
                      <a:endParaRPr lang="it-IT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dirty="0" smtClean="0"/>
                        <a:t>to Vote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Votare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Verb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Political</a:t>
            </a:r>
            <a:r>
              <a:rPr lang="it-IT" dirty="0" smtClean="0"/>
              <a:t> </a:t>
            </a:r>
            <a:r>
              <a:rPr lang="it-IT" dirty="0" err="1" smtClean="0"/>
              <a:t>words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14833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u="sng" dirty="0" smtClean="0"/>
                        <a:t>English word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smtClean="0"/>
                        <a:t>Italian meaning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dirty="0" err="1" smtClean="0"/>
                        <a:t>Clause</a:t>
                      </a:r>
                      <a:r>
                        <a:rPr lang="it-IT" u="sng" dirty="0" smtClean="0"/>
                        <a:t> </a:t>
                      </a:r>
                      <a:r>
                        <a:rPr lang="it-IT" u="sng" dirty="0" err="1" smtClean="0"/>
                        <a:t>analysis</a:t>
                      </a:r>
                      <a:endParaRPr lang="it-IT" u="sn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dirty="0" smtClean="0"/>
                        <a:t>to Solve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Risolvere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Verb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err="1" smtClean="0"/>
                        <a:t>to</a:t>
                      </a:r>
                      <a:r>
                        <a:rPr kumimoji="0" lang="it-IT" sz="1800" kern="1200" dirty="0" smtClean="0"/>
                        <a:t> Decide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Decidere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Verb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err="1" smtClean="0"/>
                        <a:t>to</a:t>
                      </a:r>
                      <a:r>
                        <a:rPr kumimoji="0" lang="it-IT" sz="1800" kern="1200" dirty="0" smtClean="0"/>
                        <a:t> </a:t>
                      </a:r>
                      <a:r>
                        <a:rPr kumimoji="0" lang="it-IT" sz="1800" kern="1200" dirty="0" err="1" smtClean="0"/>
                        <a:t>Approve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Approvare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Verb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Economic</a:t>
            </a:r>
            <a:r>
              <a:rPr lang="it-IT" dirty="0" smtClean="0"/>
              <a:t> </a:t>
            </a:r>
            <a:r>
              <a:rPr lang="it-IT" dirty="0" err="1" smtClean="0"/>
              <a:t>words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8158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u="sng" dirty="0" smtClean="0"/>
                        <a:t>English word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smtClean="0"/>
                        <a:t>Italian meaning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dirty="0" err="1" smtClean="0"/>
                        <a:t>Clause</a:t>
                      </a:r>
                      <a:r>
                        <a:rPr lang="it-IT" u="sng" dirty="0" smtClean="0"/>
                        <a:t> </a:t>
                      </a:r>
                      <a:r>
                        <a:rPr lang="it-IT" u="sng" dirty="0" err="1" smtClean="0"/>
                        <a:t>analysis</a:t>
                      </a:r>
                      <a:endParaRPr lang="it-IT" u="sn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Idea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</a:rPr>
                        <a:t>Idea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>
                          <a:solidFill>
                            <a:schemeClr val="tx1"/>
                          </a:solidFill>
                        </a:rPr>
                        <a:t>Noun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Generation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</a:rPr>
                        <a:t>Generazione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>
                          <a:solidFill>
                            <a:schemeClr val="tx1"/>
                          </a:solidFill>
                        </a:rPr>
                        <a:t>Noun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Future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</a:rPr>
                        <a:t>Futuro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>
                          <a:solidFill>
                            <a:schemeClr val="tx1"/>
                          </a:solidFill>
                        </a:rPr>
                        <a:t>Noun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Failing</a:t>
                      </a:r>
                      <a:endParaRPr kumimoji="0" lang="it-IT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</a:rPr>
                        <a:t>Difetto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>
                          <a:solidFill>
                            <a:schemeClr val="tx1"/>
                          </a:solidFill>
                        </a:rPr>
                        <a:t>Noun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Economy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</a:rPr>
                        <a:t>Economia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>
                          <a:solidFill>
                            <a:schemeClr val="tx1"/>
                          </a:solidFill>
                        </a:rPr>
                        <a:t>Noun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Decline</a:t>
                      </a:r>
                      <a:endParaRPr kumimoji="0" lang="it-IT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</a:rPr>
                        <a:t>Declino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>
                          <a:solidFill>
                            <a:schemeClr val="tx1"/>
                          </a:solidFill>
                        </a:rPr>
                        <a:t>Noun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Cost</a:t>
                      </a:r>
                      <a:endParaRPr kumimoji="0" lang="it-IT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</a:rPr>
                        <a:t>Costo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>
                          <a:solidFill>
                            <a:schemeClr val="tx1"/>
                          </a:solidFill>
                        </a:rPr>
                        <a:t>Noun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</a:rPr>
                        <a:t>Compagnia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>
                          <a:solidFill>
                            <a:schemeClr val="tx1"/>
                          </a:solidFill>
                        </a:rPr>
                        <a:t>Noun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</a:rPr>
                        <a:t>Carità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>
                          <a:solidFill>
                            <a:schemeClr val="tx1"/>
                          </a:solidFill>
                        </a:rPr>
                        <a:t>Noun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Change</a:t>
                      </a:r>
                      <a:endParaRPr kumimoji="0" lang="it-IT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</a:rPr>
                        <a:t>Cambio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>
                          <a:solidFill>
                            <a:schemeClr val="tx1"/>
                          </a:solidFill>
                        </a:rPr>
                        <a:t>Noun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0" dirty="0" err="1" smtClean="0">
                          <a:solidFill>
                            <a:schemeClr val="tx1"/>
                          </a:solidFill>
                        </a:rPr>
                        <a:t>Initiative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</a:rPr>
                        <a:t>Iniziativa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>
                          <a:solidFill>
                            <a:schemeClr val="tx1"/>
                          </a:solidFill>
                        </a:rPr>
                        <a:t>Noun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Obligation</a:t>
                      </a:r>
                      <a:endParaRPr kumimoji="0" lang="it-IT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</a:rPr>
                        <a:t>Obbligo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>
                          <a:solidFill>
                            <a:schemeClr val="tx1"/>
                          </a:solidFill>
                        </a:rPr>
                        <a:t>Noun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Economic</a:t>
            </a:r>
            <a:r>
              <a:rPr lang="it-IT" dirty="0" smtClean="0"/>
              <a:t> </a:t>
            </a:r>
            <a:r>
              <a:rPr lang="it-IT" dirty="0" err="1" smtClean="0"/>
              <a:t>words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8209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u="sng" dirty="0" smtClean="0"/>
                        <a:t>English word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smtClean="0"/>
                        <a:t>Italian meaning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dirty="0" err="1" smtClean="0"/>
                        <a:t>Clause</a:t>
                      </a:r>
                      <a:r>
                        <a:rPr lang="it-IT" u="sng" dirty="0" smtClean="0"/>
                        <a:t> </a:t>
                      </a:r>
                      <a:r>
                        <a:rPr lang="it-IT" u="sng" dirty="0" err="1" smtClean="0"/>
                        <a:t>analysis</a:t>
                      </a:r>
                      <a:endParaRPr lang="it-IT" u="sn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dirty="0" smtClean="0"/>
                        <a:t>Oil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Olio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/>
                        <a:t>Opportunity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Opportunità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err="1" smtClean="0"/>
                        <a:t>Optimism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Ottimismo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Poverty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Povertà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Prosperity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Prosperità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Value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Valore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smtClean="0"/>
                        <a:t>Success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Successo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Responsibilitiy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Responsabilità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Recession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Recessione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err="1" smtClean="0"/>
                        <a:t>Critic</a:t>
                      </a:r>
                      <a:endParaRPr kumimoji="0" lang="it-IT" sz="18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Critico</a:t>
                      </a:r>
                      <a:endParaRPr lang="it-IT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Adjective</a:t>
                      </a:r>
                      <a:endParaRPr lang="it-IT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to</a:t>
                      </a:r>
                      <a:r>
                        <a:rPr kumimoji="0" lang="it-IT" sz="1800" kern="1200" dirty="0" smtClean="0"/>
                        <a:t> </a:t>
                      </a:r>
                      <a:r>
                        <a:rPr kumimoji="0" lang="it-IT" sz="1800" kern="1200" dirty="0" err="1" smtClean="0"/>
                        <a:t>Offer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Offrire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Verb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Force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F</a:t>
                      </a:r>
                      <a:r>
                        <a:rPr lang="it-IT" baseline="0" dirty="0" smtClean="0"/>
                        <a:t>or</a:t>
                      </a:r>
                      <a:r>
                        <a:rPr lang="it-IT" dirty="0" smtClean="0"/>
                        <a:t>za, violenza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War </a:t>
            </a:r>
            <a:r>
              <a:rPr lang="it-IT" dirty="0" err="1" smtClean="0"/>
              <a:t>words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33375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u="sng" dirty="0" smtClean="0"/>
                        <a:t>English word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smtClean="0"/>
                        <a:t>Italian meaning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dirty="0" err="1" smtClean="0"/>
                        <a:t>Clause</a:t>
                      </a:r>
                      <a:r>
                        <a:rPr lang="it-IT" u="sng" dirty="0" smtClean="0"/>
                        <a:t> </a:t>
                      </a:r>
                      <a:r>
                        <a:rPr lang="it-IT" u="sng" dirty="0" err="1" smtClean="0"/>
                        <a:t>analysis</a:t>
                      </a:r>
                      <a:endParaRPr lang="it-IT" u="sn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err="1" smtClean="0"/>
                        <a:t>Honor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Onore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err="1" smtClean="0"/>
                        <a:t>Strategy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Strategia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err="1" smtClean="0"/>
                        <a:t>Heroe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Eroe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err="1" smtClean="0"/>
                        <a:t>Uniform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Uniforme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err="1" smtClean="0"/>
                        <a:t>Control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Controllo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err="1" smtClean="0"/>
                        <a:t>Defense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Difesa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err="1" smtClean="0"/>
                        <a:t>Value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Valore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err="1" smtClean="0"/>
                        <a:t>to</a:t>
                      </a:r>
                      <a:r>
                        <a:rPr kumimoji="0" lang="it-IT" sz="1800" kern="1200" baseline="0" dirty="0" smtClean="0"/>
                        <a:t> Serve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Servire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Verb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School and education </a:t>
            </a:r>
            <a:r>
              <a:rPr lang="en-US" dirty="0" smtClean="0"/>
              <a:t>words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33375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u="sng" dirty="0" smtClean="0"/>
                        <a:t>English word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smtClean="0"/>
                        <a:t>Italian meaning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noProof="0" dirty="0" smtClean="0"/>
                        <a:t>Clause analysis</a:t>
                      </a:r>
                      <a:endParaRPr lang="en-US" u="sng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Classroom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Classe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err="1" smtClean="0"/>
                        <a:t>Student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Studente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smtClean="0"/>
                        <a:t>Science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Scienza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/>
                        <a:t>School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Scuola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err="1" smtClean="0"/>
                        <a:t>Notion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Nozione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err="1" smtClean="0"/>
                        <a:t>Math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Matematica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err="1" smtClean="0"/>
                        <a:t>Education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Educazione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smtClean="0"/>
                        <a:t>College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Collegio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ssia">
  <a:themeElements>
    <a:clrScheme name="Galassi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Galassi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Galassi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119</TotalTime>
  <Words>694</Words>
  <Application>Microsoft Office PowerPoint</Application>
  <PresentationFormat>Presentazione su schermo (4:3)</PresentationFormat>
  <Paragraphs>496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Galassia</vt:lpstr>
      <vt:lpstr>Words from Latin</vt:lpstr>
      <vt:lpstr>Political words</vt:lpstr>
      <vt:lpstr>Political words</vt:lpstr>
      <vt:lpstr>Political words</vt:lpstr>
      <vt:lpstr>Political words</vt:lpstr>
      <vt:lpstr>Economic words</vt:lpstr>
      <vt:lpstr>Economic words</vt:lpstr>
      <vt:lpstr>War words</vt:lpstr>
      <vt:lpstr>School and education words</vt:lpstr>
      <vt:lpstr>Religion and family words</vt:lpstr>
      <vt:lpstr>Climate and health words</vt:lpstr>
      <vt:lpstr>Miscellaneous words</vt:lpstr>
      <vt:lpstr>Miscellaneous words</vt:lpstr>
      <vt:lpstr>Miscellaneous words</vt:lpstr>
      <vt:lpstr>Percentage</vt:lpstr>
      <vt:lpstr>Percentage</vt:lpstr>
      <vt:lpstr>Percentage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Words from Latin source</dc:title>
  <dc:creator>Patrick</dc:creator>
  <cp:lastModifiedBy>Patrick</cp:lastModifiedBy>
  <cp:revision>32</cp:revision>
  <dcterms:created xsi:type="dcterms:W3CDTF">2012-11-26T12:05:47Z</dcterms:created>
  <dcterms:modified xsi:type="dcterms:W3CDTF">2012-11-26T19:17:28Z</dcterms:modified>
</cp:coreProperties>
</file>