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2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tangolo arrotondat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EFD4-411C-439B-809F-F810A5BA5414}" type="datetimeFigureOut">
              <a:rPr lang="it-IT" smtClean="0"/>
              <a:pPr/>
              <a:t>06/01/2013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243BC46-1E06-45DC-AE56-C9E57AF1A14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EFD4-411C-439B-809F-F810A5BA5414}" type="datetimeFigureOut">
              <a:rPr lang="it-IT" smtClean="0"/>
              <a:pPr/>
              <a:t>06/01/2013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BC46-1E06-45DC-AE56-C9E57AF1A1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EFD4-411C-439B-809F-F810A5BA5414}" type="datetimeFigureOut">
              <a:rPr lang="it-IT" smtClean="0"/>
              <a:pPr/>
              <a:t>06/01/2013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BC46-1E06-45DC-AE56-C9E57AF1A1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EFD4-411C-439B-809F-F810A5BA5414}" type="datetimeFigureOut">
              <a:rPr lang="it-IT" smtClean="0"/>
              <a:pPr/>
              <a:t>06/01/2013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BC46-1E06-45DC-AE56-C9E57AF1A14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tangolo arrotondat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EFD4-411C-439B-809F-F810A5BA5414}" type="datetimeFigureOut">
              <a:rPr lang="it-IT" smtClean="0"/>
              <a:pPr/>
              <a:t>06/01/2013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243BC46-1E06-45DC-AE56-C9E57AF1A1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EFD4-411C-439B-809F-F810A5BA5414}" type="datetimeFigureOut">
              <a:rPr lang="it-IT" smtClean="0"/>
              <a:pPr/>
              <a:t>06/01/2013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BC46-1E06-45DC-AE56-C9E57AF1A14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EFD4-411C-439B-809F-F810A5BA5414}" type="datetimeFigureOut">
              <a:rPr lang="it-IT" smtClean="0"/>
              <a:pPr/>
              <a:t>06/01/2013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BC46-1E06-45DC-AE56-C9E57AF1A14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EFD4-411C-439B-809F-F810A5BA5414}" type="datetimeFigureOut">
              <a:rPr lang="it-IT" smtClean="0"/>
              <a:pPr/>
              <a:t>06/01/2013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BC46-1E06-45DC-AE56-C9E57AF1A1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EFD4-411C-439B-809F-F810A5BA5414}" type="datetimeFigureOut">
              <a:rPr lang="it-IT" smtClean="0"/>
              <a:pPr/>
              <a:t>06/01/2013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BC46-1E06-45DC-AE56-C9E57AF1A1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tangolo arrotondat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EFD4-411C-439B-809F-F810A5BA5414}" type="datetimeFigureOut">
              <a:rPr lang="it-IT" smtClean="0"/>
              <a:pPr/>
              <a:t>06/01/2013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BC46-1E06-45DC-AE56-C9E57AF1A14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EFD4-411C-439B-809F-F810A5BA5414}" type="datetimeFigureOut">
              <a:rPr lang="it-IT" smtClean="0"/>
              <a:pPr/>
              <a:t>06/01/2013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243BC46-1E06-45DC-AE56-C9E57AF1A14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tangolo arrotondat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262EFD4-411C-439B-809F-F810A5BA5414}" type="datetimeFigureOut">
              <a:rPr lang="it-IT" smtClean="0"/>
              <a:pPr/>
              <a:t>06/01/2013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243BC46-1E06-45DC-AE56-C9E57AF1A14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300192" y="188640"/>
            <a:ext cx="2699792" cy="1196752"/>
          </a:xfrm>
        </p:spPr>
        <p:txBody>
          <a:bodyPr/>
          <a:lstStyle/>
          <a:p>
            <a:r>
              <a:rPr lang="it-IT" dirty="0" smtClean="0"/>
              <a:t>Giulia Baiutti </a:t>
            </a:r>
          </a:p>
          <a:p>
            <a:r>
              <a:rPr lang="it-IT" dirty="0" smtClean="0"/>
              <a:t>IV A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Analysis</a:t>
            </a:r>
            <a:r>
              <a:rPr lang="it-IT" dirty="0" smtClean="0"/>
              <a:t> Spot Vodafone 2012</a:t>
            </a:r>
            <a:endParaRPr lang="it-IT" dirty="0"/>
          </a:p>
        </p:txBody>
      </p:sp>
      <p:pic>
        <p:nvPicPr>
          <p:cNvPr id="4" name="Immagine 3" descr="ppt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3573016"/>
            <a:ext cx="3922776" cy="2831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39552" y="404664"/>
            <a:ext cx="7988424" cy="5616624"/>
          </a:xfrm>
        </p:spPr>
        <p:txBody>
          <a:bodyPr>
            <a:normAutofit fontScale="85000" lnSpcReduction="10000"/>
          </a:bodyPr>
          <a:lstStyle/>
          <a:p>
            <a:r>
              <a:rPr lang="it-IT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Language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 Bruno Bear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says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“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only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250? Plus 250!”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first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time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which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advantage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comes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out.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Immediately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man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highlights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cheap and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lets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do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lots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things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calling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or surfing the net.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language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very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easy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especially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during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written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part. </a:t>
            </a:r>
          </a:p>
          <a:p>
            <a:r>
              <a:rPr lang="it-IT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Imagines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j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udgement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made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Bruno’s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friends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only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excuse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start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reffering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numbers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like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250 (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reliant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number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offer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Then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while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man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talks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background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red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and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written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part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white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(Vodafone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colours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), so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people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will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remeber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who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cell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phones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operator</a:t>
            </a:r>
            <a:endParaRPr lang="it-IT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Music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music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starts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when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writes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come out.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strong way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catch the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watchers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attention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trumpet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sound) on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what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’re are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saying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now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main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aim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spot) and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it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leasts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until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comunicate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ends</a:t>
            </a:r>
            <a:r>
              <a:rPr lang="it-IT" dirty="0" smtClean="0"/>
              <a:t>.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it-IT" dirty="0" err="1" smtClean="0">
                <a:solidFill>
                  <a:srgbClr val="FF0000"/>
                </a:solidFill>
              </a:rPr>
              <a:t>What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makes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this</a:t>
            </a:r>
            <a:r>
              <a:rPr lang="it-IT" dirty="0" smtClean="0">
                <a:solidFill>
                  <a:srgbClr val="FF0000"/>
                </a:solidFill>
              </a:rPr>
              <a:t> spot </a:t>
            </a:r>
            <a:r>
              <a:rPr lang="it-IT" dirty="0" err="1" smtClean="0">
                <a:solidFill>
                  <a:srgbClr val="FF0000"/>
                </a:solidFill>
              </a:rPr>
              <a:t>peculiary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Italian</a:t>
            </a:r>
            <a:r>
              <a:rPr lang="it-IT" dirty="0" smtClean="0">
                <a:solidFill>
                  <a:srgbClr val="FF0000"/>
                </a:solidFill>
              </a:rPr>
              <a:t>?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been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done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Arezzo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Italian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city)</a:t>
            </a:r>
          </a:p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christmas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background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reminds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italian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traditions</a:t>
            </a:r>
            <a:endParaRPr lang="it-IT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Bear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saying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name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meals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seems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names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Saints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food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and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religion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somenthing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makes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Italy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recognized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all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over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world)</a:t>
            </a:r>
          </a:p>
          <a:p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are skating in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square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city (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there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’s 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lasting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places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skate,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usually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’s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unnecessary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Italy)</a:t>
            </a:r>
          </a:p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whole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scene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happens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just in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front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church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and Italy in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particular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famous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having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most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its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city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centres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around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church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or a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important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monument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f.e.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the USA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have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completely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different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structure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cities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Pattern </a:t>
            </a:r>
            <a:r>
              <a:rPr lang="it-IT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the spot </a:t>
            </a:r>
            <a:endParaRPr lang="it-IT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6" name="Connettore 2 5"/>
          <p:cNvCxnSpPr/>
          <p:nvPr/>
        </p:nvCxnSpPr>
        <p:spPr>
          <a:xfrm>
            <a:off x="1259632" y="3573016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1907704" y="342900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ITALIAN PECULIARITIES</a:t>
            </a:r>
            <a:endParaRPr lang="it-IT" b="1" dirty="0"/>
          </a:p>
        </p:txBody>
      </p:sp>
      <p:cxnSp>
        <p:nvCxnSpPr>
          <p:cNvPr id="11" name="Connettore 2 10"/>
          <p:cNvCxnSpPr/>
          <p:nvPr/>
        </p:nvCxnSpPr>
        <p:spPr>
          <a:xfrm>
            <a:off x="3203848" y="3573016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3995936" y="342900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SURPRISE</a:t>
            </a:r>
            <a:endParaRPr lang="it-IT" b="1" dirty="0"/>
          </a:p>
        </p:txBody>
      </p:sp>
      <p:cxnSp>
        <p:nvCxnSpPr>
          <p:cNvPr id="14" name="Connettore 2 13"/>
          <p:cNvCxnSpPr/>
          <p:nvPr/>
        </p:nvCxnSpPr>
        <p:spPr>
          <a:xfrm>
            <a:off x="5148064" y="357301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5796136" y="342900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ADVANTAGE</a:t>
            </a:r>
            <a:endParaRPr lang="it-IT" b="1" dirty="0"/>
          </a:p>
        </p:txBody>
      </p:sp>
      <p:cxnSp>
        <p:nvCxnSpPr>
          <p:cNvPr id="17" name="Connettore 2 16"/>
          <p:cNvCxnSpPr/>
          <p:nvPr/>
        </p:nvCxnSpPr>
        <p:spPr>
          <a:xfrm>
            <a:off x="7236296" y="3573016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7884368" y="342900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POWER</a:t>
            </a:r>
            <a:endParaRPr lang="it-IT" b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251520" y="342900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POWER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20" name="Parentesi graffa aperta 19"/>
          <p:cNvSpPr/>
          <p:nvPr/>
        </p:nvSpPr>
        <p:spPr>
          <a:xfrm rot="16200000">
            <a:off x="2836935" y="1843556"/>
            <a:ext cx="1021860" cy="633670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Parentesi graffa chiusa 21"/>
          <p:cNvSpPr/>
          <p:nvPr/>
        </p:nvSpPr>
        <p:spPr>
          <a:xfrm rot="5400000">
            <a:off x="7164288" y="3933056"/>
            <a:ext cx="1080120" cy="22322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CasellaDiTesto 22"/>
          <p:cNvSpPr txBox="1"/>
          <p:nvPr/>
        </p:nvSpPr>
        <p:spPr>
          <a:xfrm>
            <a:off x="1115616" y="580526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VISUAL PART</a:t>
            </a:r>
            <a:endParaRPr lang="it-IT" b="1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6804248" y="57332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WRITTEN PART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Objective</a:t>
            </a:r>
            <a:endParaRPr lang="it-IT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2924944"/>
            <a:ext cx="8204448" cy="158417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it-IT" sz="4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Ensure</a:t>
            </a:r>
            <a:r>
              <a:rPr lang="it-IT" sz="4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4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that</a:t>
            </a:r>
            <a:r>
              <a:rPr lang="it-IT" sz="4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people </a:t>
            </a:r>
            <a:r>
              <a:rPr lang="it-IT" sz="4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switch</a:t>
            </a:r>
            <a:r>
              <a:rPr lang="it-IT" sz="4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4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it-IT" sz="4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Vodafone </a:t>
            </a:r>
            <a:endParaRPr lang="it-IT" sz="4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Thesis</a:t>
            </a:r>
            <a:r>
              <a:rPr lang="it-IT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supported</a:t>
            </a:r>
            <a:endParaRPr lang="it-IT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755576" y="2286000"/>
            <a:ext cx="7772400" cy="4572000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sz="4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Vodafone </a:t>
            </a:r>
            <a:r>
              <a:rPr lang="it-IT" sz="4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4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best </a:t>
            </a:r>
            <a:r>
              <a:rPr lang="it-IT" sz="4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telephone</a:t>
            </a:r>
            <a:r>
              <a:rPr lang="it-IT" sz="4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4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operator</a:t>
            </a:r>
            <a:endParaRPr lang="it-IT" sz="4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772400" cy="1143000"/>
          </a:xfrm>
        </p:spPr>
        <p:txBody>
          <a:bodyPr/>
          <a:lstStyle/>
          <a:p>
            <a:r>
              <a:rPr lang="it-IT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Argumentations</a:t>
            </a:r>
            <a:endParaRPr lang="it-IT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39552" y="1484784"/>
            <a:ext cx="7772400" cy="1080120"/>
          </a:xfrm>
        </p:spPr>
        <p:txBody>
          <a:bodyPr/>
          <a:lstStyle/>
          <a:p>
            <a:pPr>
              <a:buNone/>
            </a:pP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There are 3 argumentations that could be synthesized in 3 words:</a:t>
            </a:r>
          </a:p>
          <a:p>
            <a:pPr algn="just"/>
            <a:endParaRPr lang="en-GB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203848" y="3140968"/>
            <a:ext cx="460851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SURPRISE</a:t>
            </a:r>
          </a:p>
          <a:p>
            <a:pPr>
              <a:buFont typeface="Arial" pitchFamily="34" charset="0"/>
              <a:buChar char="•"/>
            </a:pPr>
            <a:r>
              <a:rPr lang="it-IT" sz="26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POWER</a:t>
            </a:r>
          </a:p>
          <a:p>
            <a:pPr>
              <a:buFont typeface="Arial" pitchFamily="34" charset="0"/>
              <a:buChar char="•"/>
            </a:pPr>
            <a:r>
              <a:rPr lang="it-IT" sz="26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ADVANTAGE</a:t>
            </a:r>
            <a:endParaRPr lang="it-IT" sz="2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SURPRISE</a:t>
            </a:r>
            <a:endParaRPr lang="it-IT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827584" y="1916832"/>
            <a:ext cx="7772400" cy="4572000"/>
          </a:xfrm>
        </p:spPr>
        <p:txBody>
          <a:bodyPr/>
          <a:lstStyle/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Vodafone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pretends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provide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offer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anybody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had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provided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before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something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 </a:t>
            </a:r>
            <a:endParaRPr lang="it-IT" b="1" dirty="0" smtClean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message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conveyed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that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Vodafone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up-to-date</a:t>
            </a:r>
          </a:p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People don’t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want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to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have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an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old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telephone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operator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435280" cy="5759152"/>
          </a:xfrm>
        </p:spPr>
        <p:txBody>
          <a:bodyPr>
            <a:normAutofit lnSpcReduction="10000"/>
          </a:bodyPr>
          <a:lstStyle/>
          <a:p>
            <a:endParaRPr lang="it-IT" dirty="0" smtClean="0"/>
          </a:p>
          <a:p>
            <a:r>
              <a:rPr lang="it-IT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Language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the word SURPRISING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used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times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firs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one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bear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but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improper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situation 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had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just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done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great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ice-skating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performance)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second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time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man’s voice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who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describing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offert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stucks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people’s mind.</a:t>
            </a:r>
          </a:p>
          <a:p>
            <a:endParaRPr lang="it-IT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Imagines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faces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actors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are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really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surprised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and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reinforce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message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conveyed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because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people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have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social code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permit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them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recognize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facial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expression.It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happens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first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time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but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word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repeated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so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close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mental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imagine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made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people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still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bright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POWER </a:t>
            </a:r>
            <a:endParaRPr lang="it-IT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are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completely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free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decide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if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getting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into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Vodafone community or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message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conveyed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also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proper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Vodafone slogan “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Power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” </a:t>
            </a:r>
          </a:p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People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wants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believe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are the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chief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themselves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and don’t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want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forced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anyone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their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choices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95536" y="404664"/>
            <a:ext cx="8219256" cy="59751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idea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opens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and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cloes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spot</a:t>
            </a:r>
            <a:r>
              <a:rPr lang="it-IT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endParaRPr lang="it-IT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Language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the slogan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Vodafone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“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power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”,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at the 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end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whole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spot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when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man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had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just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ended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talk and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wants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remember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them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beginning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spot.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are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already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caught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and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are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paying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attention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on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what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else Vodafone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will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say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 the spot.</a:t>
            </a:r>
          </a:p>
          <a:p>
            <a:r>
              <a:rPr lang="it-IT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Imagines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at the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beginning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spot the bear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sure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if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can skate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but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after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second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able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conveys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tacital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message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power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if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want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can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even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if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others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don’t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believe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ADVANTAGE</a:t>
            </a:r>
            <a:endParaRPr lang="it-IT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spot people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understand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advantageous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rate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could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have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with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little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toll</a:t>
            </a:r>
            <a:endParaRPr lang="it-IT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message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can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economize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on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cell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phone</a:t>
            </a:r>
            <a:endParaRPr lang="it-IT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Nowadays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there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big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crysis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and people are more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careful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deciding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what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necessary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and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what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Internet on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your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telephone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necessary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but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if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really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cheap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people are 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more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inclined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accept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offert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niverso">
  <a:themeElements>
    <a:clrScheme name="Personalizzato 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FF0000"/>
      </a:accent1>
      <a:accent2>
        <a:srgbClr val="E9E5DC"/>
      </a:accent2>
      <a:accent3>
        <a:srgbClr val="DE6B5C"/>
      </a:accent3>
      <a:accent4>
        <a:srgbClr val="742117"/>
      </a:accent4>
      <a:accent5>
        <a:srgbClr val="918485"/>
      </a:accent5>
      <a:accent6>
        <a:srgbClr val="4D160F"/>
      </a:accent6>
      <a:hlink>
        <a:srgbClr val="C00000"/>
      </a:hlink>
      <a:folHlink>
        <a:srgbClr val="F4CDC9"/>
      </a:folHlink>
    </a:clrScheme>
    <a:fontScheme name="Univers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</TotalTime>
  <Words>731</Words>
  <Application>Microsoft Office PowerPoint</Application>
  <PresentationFormat>Presentazione su schermo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Universo</vt:lpstr>
      <vt:lpstr>Analysis Spot Vodafone 2012</vt:lpstr>
      <vt:lpstr>Objective</vt:lpstr>
      <vt:lpstr>Thesis supported</vt:lpstr>
      <vt:lpstr>Argumentations</vt:lpstr>
      <vt:lpstr>SURPRISE</vt:lpstr>
      <vt:lpstr>Diapositiva 6</vt:lpstr>
      <vt:lpstr>POWER </vt:lpstr>
      <vt:lpstr>Diapositiva 8</vt:lpstr>
      <vt:lpstr>ADVANTAGE</vt:lpstr>
      <vt:lpstr>Diapositiva 10</vt:lpstr>
      <vt:lpstr>What makes this spot peculiary Italian?</vt:lpstr>
      <vt:lpstr>Pattern of the spot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Spot Vodafone 2012</dc:title>
  <dc:creator>Cliente</dc:creator>
  <cp:lastModifiedBy>Beatrice</cp:lastModifiedBy>
  <cp:revision>15</cp:revision>
  <dcterms:created xsi:type="dcterms:W3CDTF">2013-01-06T13:18:29Z</dcterms:created>
  <dcterms:modified xsi:type="dcterms:W3CDTF">2013-01-06T15:53:53Z</dcterms:modified>
</cp:coreProperties>
</file>