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292929"/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DD933503-83C1-447B-A0D0-F4CDE868C60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9D64E04B-F1A7-46BA-B08E-87AFC8956D20}" type="slidenum">
              <a:rPr lang="en-US" smtClean="0"/>
              <a:t>‹N›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3503-83C1-447B-A0D0-F4CDE868C60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4E04B-F1A7-46BA-B08E-87AFC8956D20}" type="slidenum">
              <a:rPr lang="en-US" smtClean="0"/>
              <a:t>‹N›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3503-83C1-447B-A0D0-F4CDE868C60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4E04B-F1A7-46BA-B08E-87AFC8956D20}" type="slidenum">
              <a:rPr lang="en-US" smtClean="0"/>
              <a:t>‹N›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3503-83C1-447B-A0D0-F4CDE868C60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4E04B-F1A7-46BA-B08E-87AFC8956D20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DD933503-83C1-447B-A0D0-F4CDE868C60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9D64E04B-F1A7-46BA-B08E-87AFC8956D20}" type="slidenum">
              <a:rPr lang="en-US" smtClean="0"/>
              <a:t>‹N›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3503-83C1-447B-A0D0-F4CDE868C60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4E04B-F1A7-46BA-B08E-87AFC8956D20}" type="slidenum">
              <a:rPr lang="en-US" smtClean="0"/>
              <a:t>‹N›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3503-83C1-447B-A0D0-F4CDE868C60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4E04B-F1A7-46BA-B08E-87AFC8956D20}" type="slidenum">
              <a:rPr lang="en-US" smtClean="0"/>
              <a:t>‹N›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3503-83C1-447B-A0D0-F4CDE868C60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4E04B-F1A7-46BA-B08E-87AFC8956D20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3503-83C1-447B-A0D0-F4CDE868C60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4E04B-F1A7-46BA-B08E-87AFC8956D2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3503-83C1-447B-A0D0-F4CDE868C60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4E04B-F1A7-46BA-B08E-87AFC8956D20}" type="slidenum">
              <a:rPr lang="en-US" smtClean="0"/>
              <a:t>‹N›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33503-83C1-447B-A0D0-F4CDE868C60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64E04B-F1A7-46BA-B08E-87AFC8956D20}" type="slidenum">
              <a:rPr lang="en-US" smtClean="0"/>
              <a:t>‹N›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64E04B-F1A7-46BA-B08E-87AFC8956D20}" type="slidenum">
              <a:rPr lang="en-US" smtClean="0"/>
              <a:t>‹N›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933503-83C1-447B-A0D0-F4CDE868C605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6019800" cy="10668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FROM THE VICTORIAN </a:t>
            </a:r>
            <a:r>
              <a:rPr lang="it-IT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 TO </a:t>
            </a:r>
            <a:r>
              <a:rPr lang="it-IT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MODERNISM</a:t>
            </a:r>
            <a:endPara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1219200"/>
            <a:ext cx="7391400" cy="411479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better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understand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dynamics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allowed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passage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from the Victorian Age to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Modernism</a:t>
            </a: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have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more complete panorama of the last part of the 19th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century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the first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decades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the 20th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WHY DID I CHOOSE THIS PATH?</a:t>
            </a:r>
            <a:endPara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2400"/>
            <a:ext cx="8153400" cy="3581399"/>
          </a:xfrm>
        </p:spPr>
        <p:txBody>
          <a:bodyPr/>
          <a:lstStyle/>
          <a:p>
            <a:pPr marL="0" indent="0">
              <a:buNone/>
            </a:pP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it-IT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it-IT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Which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 the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reasons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brought</a:t>
            </a:r>
            <a:r>
              <a:rPr lang="it-IT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doubts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insecurity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sense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isolation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loneliness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the human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being’s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life?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1676400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 OF THE PATH</a:t>
            </a:r>
            <a:endPara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2" name="Picture 4" descr="http://www.deviantart.com/download/101289499/Loneliness_by_Aex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2" y="5715000"/>
            <a:ext cx="892613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t-IT" sz="2600" b="1" dirty="0" smtClean="0">
                <a:solidFill>
                  <a:srgbClr val="5F5F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FIRST PART OF THE </a:t>
            </a:r>
            <a:r>
              <a:rPr lang="it-IT" sz="2600" b="1" dirty="0" err="1" smtClean="0">
                <a:solidFill>
                  <a:srgbClr val="5F5F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it-IT" sz="2600" b="1" dirty="0" smtClean="0">
                <a:solidFill>
                  <a:srgbClr val="5F5F5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VICTORIAN AGE    (1837-1860)</a:t>
            </a:r>
            <a:endParaRPr lang="it-IT" sz="2600" b="1" dirty="0">
              <a:solidFill>
                <a:srgbClr val="5F5F5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444534" y="1987843"/>
            <a:ext cx="4608512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it-IT" sz="1400" dirty="0" err="1" smtClean="0">
                <a:latin typeface="Verdana" pitchFamily="34" charset="0"/>
              </a:rPr>
              <a:t>Optimism</a:t>
            </a:r>
            <a:endParaRPr lang="it-IT" sz="14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it-IT" sz="1400" dirty="0">
                <a:latin typeface="Verdana" pitchFamily="34" charset="0"/>
              </a:rPr>
              <a:t> </a:t>
            </a:r>
            <a:r>
              <a:rPr lang="it-IT" sz="1400" dirty="0" err="1">
                <a:latin typeface="Verdana" pitchFamily="34" charset="0"/>
              </a:rPr>
              <a:t>Moralism</a:t>
            </a:r>
            <a:endParaRPr lang="it-IT" sz="14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it-IT" sz="1400" dirty="0">
                <a:latin typeface="Verdana" pitchFamily="34" charset="0"/>
              </a:rPr>
              <a:t> </a:t>
            </a:r>
            <a:r>
              <a:rPr lang="it-IT" sz="1400" dirty="0" err="1">
                <a:latin typeface="Verdana" pitchFamily="34" charset="0"/>
              </a:rPr>
              <a:t>Faith</a:t>
            </a:r>
            <a:r>
              <a:rPr lang="it-IT" sz="1400" dirty="0">
                <a:latin typeface="Verdana" pitchFamily="34" charset="0"/>
              </a:rPr>
              <a:t> in progress</a:t>
            </a:r>
          </a:p>
          <a:p>
            <a:pPr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Ø"/>
            </a:pPr>
            <a:endParaRPr lang="it-IT" sz="1400" dirty="0">
              <a:latin typeface="Verdana" pitchFamily="34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50825" y="2924175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dirty="0">
                <a:solidFill>
                  <a:srgbClr val="5F5F5F"/>
                </a:solidFill>
                <a:latin typeface="Verdana" pitchFamily="34" charset="0"/>
              </a:rPr>
              <a:t>LITERATURE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125015" y="4191000"/>
            <a:ext cx="460851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endParaRPr lang="en-US" sz="14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Verdana" pitchFamily="34" charset="0"/>
              </a:rPr>
              <a:t> </a:t>
            </a:r>
            <a:r>
              <a:rPr lang="en-US" sz="1400" dirty="0">
                <a:latin typeface="Verdana" pitchFamily="34" charset="0"/>
              </a:rPr>
              <a:t>Omniscient intrusive third person narrator (Comments of the author)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Realistic novel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Happy end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To give a moral judgment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Linear chronological concept of time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Logical connections in a linear way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5867400" y="4419600"/>
            <a:ext cx="208915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5F5F5F"/>
                </a:solidFill>
                <a:latin typeface="Verdana" pitchFamily="34" charset="0"/>
              </a:rPr>
              <a:t>The reader is conditioned by the narrator’s filter</a:t>
            </a: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4733527" y="4784725"/>
            <a:ext cx="792162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2176246" y="1442514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latin typeface="Calibri" pitchFamily="34" charset="0"/>
                <a:cs typeface="Calibri" pitchFamily="34" charset="0"/>
              </a:rPr>
              <a:t>Industrialization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and the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Britsih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Empire </a:t>
            </a:r>
            <a:r>
              <a:rPr lang="it-IT" dirty="0" err="1" smtClean="0">
                <a:latin typeface="Calibri" pitchFamily="34" charset="0"/>
                <a:cs typeface="Calibri" pitchFamily="34" charset="0"/>
              </a:rPr>
              <a:t>brought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0824" y="3265116"/>
            <a:ext cx="487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Major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literary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genre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</a:t>
            </a:r>
            <a:r>
              <a:rPr lang="it-IT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NOVEL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2169319" y="3810000"/>
            <a:ext cx="0" cy="609600"/>
          </a:xfrm>
          <a:prstGeom prst="straightConnector1">
            <a:avLst/>
          </a:prstGeom>
          <a:ln>
            <a:solidFill>
              <a:srgbClr val="5F5F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1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55650" y="188913"/>
            <a:ext cx="734536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600" b="1" dirty="0" smtClean="0">
                <a:solidFill>
                  <a:srgbClr val="5F5F5F"/>
                </a:solidFill>
                <a:latin typeface="Verdana" pitchFamily="34" charset="0"/>
              </a:rPr>
              <a:t>SECOND PART OF THE VICTORIA AGE (1860-1890)</a:t>
            </a:r>
            <a:endParaRPr lang="it-IT" sz="2600" b="1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27088" y="1412875"/>
            <a:ext cx="2519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dirty="0" smtClean="0">
                <a:solidFill>
                  <a:srgbClr val="5F5F5F"/>
                </a:solidFill>
                <a:latin typeface="Verdana" pitchFamily="34" charset="0"/>
              </a:rPr>
              <a:t>RELIGIOUS </a:t>
            </a:r>
            <a:r>
              <a:rPr lang="it-IT" sz="1600" b="1" dirty="0">
                <a:solidFill>
                  <a:srgbClr val="5F5F5F"/>
                </a:solidFill>
                <a:latin typeface="Verdana" pitchFamily="34" charset="0"/>
              </a:rPr>
              <a:t>CRISIS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2133600"/>
            <a:ext cx="230505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 smtClean="0">
                <a:latin typeface="Verdana" pitchFamily="34" charset="0"/>
              </a:rPr>
              <a:t>Charles </a:t>
            </a:r>
            <a:r>
              <a:rPr lang="it-IT" sz="1400" dirty="0">
                <a:latin typeface="Verdana" pitchFamily="34" charset="0"/>
              </a:rPr>
              <a:t>Darwin </a:t>
            </a:r>
          </a:p>
          <a:p>
            <a:pPr algn="ctr">
              <a:spcBef>
                <a:spcPct val="50000"/>
              </a:spcBef>
            </a:pPr>
            <a:r>
              <a:rPr lang="it-IT" sz="1400" u="sng" dirty="0">
                <a:latin typeface="Verdana" pitchFamily="34" charset="0"/>
              </a:rPr>
              <a:t>The </a:t>
            </a:r>
            <a:r>
              <a:rPr lang="it-IT" sz="1400" u="sng" dirty="0" err="1">
                <a:latin typeface="Verdana" pitchFamily="34" charset="0"/>
              </a:rPr>
              <a:t>Origin</a:t>
            </a:r>
            <a:r>
              <a:rPr lang="it-IT" sz="1400" u="sng" dirty="0">
                <a:latin typeface="Verdana" pitchFamily="34" charset="0"/>
              </a:rPr>
              <a:t> of </a:t>
            </a:r>
            <a:r>
              <a:rPr lang="it-IT" sz="1400" u="sng" dirty="0" err="1">
                <a:latin typeface="Verdana" pitchFamily="34" charset="0"/>
              </a:rPr>
              <a:t>Species</a:t>
            </a:r>
            <a:r>
              <a:rPr lang="it-IT" sz="1400" u="sng" dirty="0">
                <a:latin typeface="Verdana" pitchFamily="34" charset="0"/>
              </a:rPr>
              <a:t> by </a:t>
            </a:r>
            <a:r>
              <a:rPr lang="it-IT" sz="1400" u="sng" dirty="0" err="1">
                <a:latin typeface="Verdana" pitchFamily="34" charset="0"/>
              </a:rPr>
              <a:t>Means</a:t>
            </a:r>
            <a:r>
              <a:rPr lang="it-IT" sz="1400" u="sng" dirty="0">
                <a:latin typeface="Verdana" pitchFamily="34" charset="0"/>
              </a:rPr>
              <a:t> of Natural </a:t>
            </a:r>
            <a:r>
              <a:rPr lang="it-IT" sz="1400" u="sng" dirty="0" err="1">
                <a:latin typeface="Verdana" pitchFamily="34" charset="0"/>
              </a:rPr>
              <a:t>Selection</a:t>
            </a:r>
            <a:r>
              <a:rPr lang="it-IT" sz="1400" dirty="0">
                <a:latin typeface="Verdana" pitchFamily="34" charset="0"/>
              </a:rPr>
              <a:t> (1859)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411413" y="2133600"/>
            <a:ext cx="1944687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>
                <a:latin typeface="Verdana" pitchFamily="34" charset="0"/>
              </a:rPr>
              <a:t>Friedrich Nietzsche </a:t>
            </a:r>
          </a:p>
          <a:p>
            <a:pPr algn="ctr">
              <a:spcBef>
                <a:spcPct val="50000"/>
              </a:spcBef>
            </a:pPr>
            <a:endParaRPr lang="it-IT" sz="1400">
              <a:latin typeface="Verdana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003800" y="1412875"/>
            <a:ext cx="28797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 dirty="0">
                <a:solidFill>
                  <a:srgbClr val="5F5F5F"/>
                </a:solidFill>
                <a:latin typeface="Verdana" pitchFamily="34" charset="0"/>
              </a:rPr>
              <a:t>AESTHETIC MOVEMENT</a:t>
            </a:r>
            <a:r>
              <a:rPr lang="it-IT" sz="1400" dirty="0">
                <a:solidFill>
                  <a:srgbClr val="5F5F5F"/>
                </a:solidFill>
                <a:latin typeface="Verdana" pitchFamily="34" charset="0"/>
              </a:rPr>
              <a:t> (1880s)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918508" y="2140744"/>
            <a:ext cx="302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latin typeface="Verdana" pitchFamily="34" charset="0"/>
              </a:rPr>
              <a:t>Oscar Wilde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284663" y="2708275"/>
            <a:ext cx="3529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Verdana" pitchFamily="34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829464" y="3806825"/>
            <a:ext cx="31686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>
                <a:solidFill>
                  <a:srgbClr val="5F5F5F"/>
                </a:solidFill>
                <a:latin typeface="Verdana" pitchFamily="34" charset="0"/>
              </a:rPr>
              <a:t>Art </a:t>
            </a:r>
            <a:r>
              <a:rPr lang="it-IT" sz="1600" dirty="0" err="1">
                <a:solidFill>
                  <a:srgbClr val="5F5F5F"/>
                </a:solidFill>
                <a:latin typeface="Verdana" pitchFamily="34" charset="0"/>
              </a:rPr>
              <a:t>should</a:t>
            </a:r>
            <a:r>
              <a:rPr lang="it-IT" sz="1600" dirty="0">
                <a:solidFill>
                  <a:srgbClr val="5F5F5F"/>
                </a:solidFill>
                <a:latin typeface="Verdana" pitchFamily="34" charset="0"/>
              </a:rPr>
              <a:t> </a:t>
            </a:r>
            <a:r>
              <a:rPr lang="it-IT" sz="1600" dirty="0" err="1">
                <a:solidFill>
                  <a:srgbClr val="5F5F5F"/>
                </a:solidFill>
                <a:latin typeface="Verdana" pitchFamily="34" charset="0"/>
              </a:rPr>
              <a:t>not</a:t>
            </a:r>
            <a:r>
              <a:rPr lang="it-IT" sz="1600" dirty="0">
                <a:solidFill>
                  <a:srgbClr val="5F5F5F"/>
                </a:solidFill>
                <a:latin typeface="Verdana" pitchFamily="34" charset="0"/>
              </a:rPr>
              <a:t> </a:t>
            </a:r>
            <a:r>
              <a:rPr lang="it-IT" sz="1600" dirty="0" err="1">
                <a:solidFill>
                  <a:srgbClr val="5F5F5F"/>
                </a:solidFill>
                <a:latin typeface="Verdana" pitchFamily="34" charset="0"/>
              </a:rPr>
              <a:t>have</a:t>
            </a:r>
            <a:r>
              <a:rPr lang="it-IT" sz="1600" dirty="0">
                <a:solidFill>
                  <a:srgbClr val="5F5F5F"/>
                </a:solidFill>
                <a:latin typeface="Verdana" pitchFamily="34" charset="0"/>
              </a:rPr>
              <a:t> </a:t>
            </a:r>
            <a:r>
              <a:rPr lang="it-IT" sz="1600" dirty="0" err="1">
                <a:solidFill>
                  <a:srgbClr val="5F5F5F"/>
                </a:solidFill>
                <a:latin typeface="Verdana" pitchFamily="34" charset="0"/>
              </a:rPr>
              <a:t>any</a:t>
            </a:r>
            <a:r>
              <a:rPr lang="it-IT" sz="1600" dirty="0">
                <a:solidFill>
                  <a:srgbClr val="5F5F5F"/>
                </a:solidFill>
                <a:latin typeface="Verdana" pitchFamily="34" charset="0"/>
              </a:rPr>
              <a:t> moral, social or </a:t>
            </a:r>
            <a:r>
              <a:rPr lang="it-IT" sz="1600" dirty="0" err="1">
                <a:solidFill>
                  <a:srgbClr val="5F5F5F"/>
                </a:solidFill>
                <a:latin typeface="Verdana" pitchFamily="34" charset="0"/>
              </a:rPr>
              <a:t>political</a:t>
            </a:r>
            <a:r>
              <a:rPr lang="it-IT" sz="1600" dirty="0">
                <a:solidFill>
                  <a:srgbClr val="5F5F5F"/>
                </a:solidFill>
                <a:latin typeface="Verdana" pitchFamily="34" charset="0"/>
              </a:rPr>
              <a:t> </a:t>
            </a:r>
            <a:r>
              <a:rPr lang="it-IT" sz="1600" dirty="0" err="1">
                <a:solidFill>
                  <a:srgbClr val="5F5F5F"/>
                </a:solidFill>
                <a:latin typeface="Verdana" pitchFamily="34" charset="0"/>
              </a:rPr>
              <a:t>purpose</a:t>
            </a:r>
            <a:endParaRPr lang="it-IT" sz="1600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79388" y="4051300"/>
            <a:ext cx="1763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dirty="0" err="1">
                <a:solidFill>
                  <a:srgbClr val="5F5F5F"/>
                </a:solidFill>
                <a:latin typeface="Verdana" pitchFamily="34" charset="0"/>
              </a:rPr>
              <a:t>God</a:t>
            </a:r>
            <a:r>
              <a:rPr lang="it-IT" sz="1600" dirty="0">
                <a:solidFill>
                  <a:srgbClr val="5F5F5F"/>
                </a:solidFill>
                <a:latin typeface="Verdana" pitchFamily="34" charset="0"/>
              </a:rPr>
              <a:t> </a:t>
            </a:r>
            <a:r>
              <a:rPr lang="it-IT" sz="1600" dirty="0" err="1">
                <a:solidFill>
                  <a:srgbClr val="5F5F5F"/>
                </a:solidFill>
                <a:latin typeface="Verdana" pitchFamily="34" charset="0"/>
              </a:rPr>
              <a:t>did</a:t>
            </a:r>
            <a:r>
              <a:rPr lang="it-IT" sz="1600" dirty="0">
                <a:solidFill>
                  <a:srgbClr val="5F5F5F"/>
                </a:solidFill>
                <a:latin typeface="Verdana" pitchFamily="34" charset="0"/>
              </a:rPr>
              <a:t> </a:t>
            </a:r>
            <a:r>
              <a:rPr lang="it-IT" sz="1600" dirty="0" err="1">
                <a:solidFill>
                  <a:srgbClr val="5F5F5F"/>
                </a:solidFill>
                <a:latin typeface="Verdana" pitchFamily="34" charset="0"/>
              </a:rPr>
              <a:t>not</a:t>
            </a:r>
            <a:r>
              <a:rPr lang="it-IT" sz="1600" dirty="0">
                <a:solidFill>
                  <a:srgbClr val="5F5F5F"/>
                </a:solidFill>
                <a:latin typeface="Verdana" pitchFamily="34" charset="0"/>
              </a:rPr>
              <a:t> create Men 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268538" y="2420938"/>
            <a:ext cx="23034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Verdana" pitchFamily="34" charset="0"/>
              </a:rPr>
              <a:t>People have to find meaning by themselves, they can no longer refer to God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2771775" y="4051300"/>
            <a:ext cx="1581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5F5F5F"/>
                </a:solidFill>
                <a:latin typeface="Verdana" pitchFamily="34" charset="0"/>
              </a:rPr>
              <a:t>“</a:t>
            </a:r>
            <a:r>
              <a:rPr lang="it-IT" sz="1600" dirty="0" err="1">
                <a:solidFill>
                  <a:srgbClr val="5F5F5F"/>
                </a:solidFill>
                <a:latin typeface="Verdana" pitchFamily="34" charset="0"/>
              </a:rPr>
              <a:t>God</a:t>
            </a:r>
            <a:r>
              <a:rPr lang="it-IT" sz="1600" dirty="0">
                <a:solidFill>
                  <a:srgbClr val="5F5F5F"/>
                </a:solidFill>
                <a:latin typeface="Verdana" pitchFamily="34" charset="0"/>
              </a:rPr>
              <a:t> </a:t>
            </a:r>
            <a:r>
              <a:rPr lang="it-IT" sz="1600" dirty="0" err="1">
                <a:solidFill>
                  <a:srgbClr val="5F5F5F"/>
                </a:solidFill>
                <a:latin typeface="Verdana" pitchFamily="34" charset="0"/>
              </a:rPr>
              <a:t>is</a:t>
            </a:r>
            <a:r>
              <a:rPr lang="it-IT" sz="1600" dirty="0">
                <a:solidFill>
                  <a:srgbClr val="5F5F5F"/>
                </a:solidFill>
                <a:latin typeface="Verdana" pitchFamily="34" charset="0"/>
              </a:rPr>
              <a:t> dead”</a:t>
            </a:r>
            <a:endParaRPr lang="en-GB" sz="1600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5024582" y="2636838"/>
            <a:ext cx="295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u="sng" dirty="0">
                <a:latin typeface="Verdana" pitchFamily="34" charset="0"/>
              </a:rPr>
              <a:t>The Picture of Dorian </a:t>
            </a:r>
            <a:r>
              <a:rPr lang="en-GB" sz="1400" u="sng" dirty="0" err="1">
                <a:latin typeface="Verdana" pitchFamily="34" charset="0"/>
              </a:rPr>
              <a:t>Gray</a:t>
            </a:r>
            <a:endParaRPr lang="en-GB" sz="1400" u="sng" dirty="0">
              <a:latin typeface="Verdana" pitchFamily="34" charset="0"/>
            </a:endParaRPr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1152525" y="3398044"/>
            <a:ext cx="0" cy="503238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3419475" y="3429000"/>
            <a:ext cx="0" cy="574675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6464445" y="3074988"/>
            <a:ext cx="0" cy="574675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0" name="Picture 4" descr="http://i.livescience.com/images/i/000/026/758/iFF/human-evolution.jpg?1335812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9512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i.livescience.com/images/i/000/026/758/iFF/human-evolution.jpg?1335812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95" y="4571999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i.livescience.com/images/i/000/026/758/iFF/human-evolution.jpg?13358125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46"/>
          <a:stretch/>
        </p:blipFill>
        <p:spPr bwMode="auto">
          <a:xfrm>
            <a:off x="7239378" y="4571998"/>
            <a:ext cx="151747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424863" cy="1143000"/>
          </a:xfrm>
        </p:spPr>
        <p:txBody>
          <a:bodyPr/>
          <a:lstStyle/>
          <a:p>
            <a:pPr algn="ctr"/>
            <a:r>
              <a:rPr lang="it-IT" sz="3200" b="1" dirty="0" smtClean="0">
                <a:solidFill>
                  <a:srgbClr val="5F5F5F"/>
                </a:solidFill>
                <a:latin typeface="Verdana" pitchFamily="34" charset="0"/>
              </a:rPr>
              <a:t>MODERNISM (1890-1920)</a:t>
            </a:r>
            <a:endParaRPr lang="it-IT" sz="3200" b="1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987675" y="1341438"/>
            <a:ext cx="3095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 smtClean="0"/>
              <a:t>New </a:t>
            </a:r>
            <a:r>
              <a:rPr lang="it-IT" b="1" dirty="0" err="1"/>
              <a:t>theories</a:t>
            </a:r>
            <a:endParaRPr lang="it-IT" b="1" dirty="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427538" y="2492375"/>
            <a:ext cx="208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solidFill>
                  <a:srgbClr val="5F5F5F"/>
                </a:solidFill>
                <a:latin typeface="Verdana" pitchFamily="34" charset="0"/>
              </a:rPr>
              <a:t>Sigmund Freud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6911975" y="2492375"/>
            <a:ext cx="223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solidFill>
                  <a:srgbClr val="5F5F5F"/>
                </a:solidFill>
                <a:latin typeface="Verdana" pitchFamily="34" charset="0"/>
              </a:rPr>
              <a:t>Carl </a:t>
            </a:r>
            <a:r>
              <a:rPr lang="it-IT" sz="1400" dirty="0" err="1">
                <a:solidFill>
                  <a:srgbClr val="5F5F5F"/>
                </a:solidFill>
                <a:latin typeface="Verdana" pitchFamily="34" charset="0"/>
              </a:rPr>
              <a:t>Jung</a:t>
            </a:r>
            <a:endParaRPr lang="it-IT" sz="1400" dirty="0">
              <a:solidFill>
                <a:srgbClr val="5F5F5F"/>
              </a:solidFill>
              <a:latin typeface="Verdana" pitchFamily="34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2555875" y="2492375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solidFill>
                  <a:srgbClr val="5F5F5F"/>
                </a:solidFill>
                <a:latin typeface="Verdana" pitchFamily="34" charset="0"/>
              </a:rPr>
              <a:t>Albert Einstein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95288" y="2420938"/>
            <a:ext cx="1584325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solidFill>
                  <a:srgbClr val="5F5F5F"/>
                </a:solidFill>
                <a:latin typeface="Verdana" pitchFamily="34" charset="0"/>
              </a:rPr>
              <a:t>Henri </a:t>
            </a:r>
            <a:r>
              <a:rPr lang="it-IT" sz="1400" dirty="0" err="1">
                <a:solidFill>
                  <a:srgbClr val="5F5F5F"/>
                </a:solidFill>
                <a:latin typeface="Verdana" pitchFamily="34" charset="0"/>
              </a:rPr>
              <a:t>Bergson</a:t>
            </a:r>
            <a:r>
              <a:rPr lang="it-IT" sz="1400" dirty="0">
                <a:solidFill>
                  <a:srgbClr val="5F5F5F"/>
                </a:solidFill>
                <a:latin typeface="Verdana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it-IT" sz="1400" dirty="0">
                <a:solidFill>
                  <a:srgbClr val="5F5F5F"/>
                </a:solidFill>
                <a:latin typeface="Verdana" pitchFamily="34" charset="0"/>
              </a:rPr>
              <a:t>William James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4356100" y="2924175"/>
            <a:ext cx="23764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 err="1">
                <a:latin typeface="Verdana" pitchFamily="34" charset="0"/>
              </a:rPr>
              <a:t>People’s</a:t>
            </a:r>
            <a:r>
              <a:rPr lang="it-IT" sz="1400" dirty="0">
                <a:latin typeface="Verdana" pitchFamily="34" charset="0"/>
              </a:rPr>
              <a:t> </a:t>
            </a:r>
            <a:r>
              <a:rPr lang="it-IT" sz="1400" b="1" u="sng" dirty="0" err="1">
                <a:latin typeface="Verdana" pitchFamily="34" charset="0"/>
              </a:rPr>
              <a:t>behaviour</a:t>
            </a:r>
            <a:r>
              <a:rPr lang="it-IT" sz="1400" b="1" u="sng" dirty="0">
                <a:latin typeface="Verdana" pitchFamily="34" charset="0"/>
              </a:rPr>
              <a:t> </a:t>
            </a:r>
            <a:r>
              <a:rPr lang="it-IT" sz="1400" b="1" u="sng" dirty="0" err="1">
                <a:latin typeface="Verdana" pitchFamily="34" charset="0"/>
              </a:rPr>
              <a:t>depends</a:t>
            </a:r>
            <a:r>
              <a:rPr lang="it-IT" sz="1400" b="1" u="sng" dirty="0">
                <a:latin typeface="Verdana" pitchFamily="34" charset="0"/>
              </a:rPr>
              <a:t>  </a:t>
            </a:r>
            <a:r>
              <a:rPr lang="it-IT" sz="1400" b="1" u="sng" dirty="0" err="1">
                <a:latin typeface="Verdana" pitchFamily="34" charset="0"/>
              </a:rPr>
              <a:t>largely</a:t>
            </a:r>
            <a:r>
              <a:rPr lang="it-IT" sz="1400" b="1" u="sng" dirty="0">
                <a:latin typeface="Verdana" pitchFamily="34" charset="0"/>
              </a:rPr>
              <a:t> on the </a:t>
            </a:r>
            <a:r>
              <a:rPr lang="it-IT" sz="1400" b="1" u="sng" dirty="0" err="1">
                <a:latin typeface="Verdana" pitchFamily="34" charset="0"/>
              </a:rPr>
              <a:t>unconscious</a:t>
            </a:r>
            <a:r>
              <a:rPr lang="it-IT" sz="1400" b="1" u="sng" dirty="0">
                <a:latin typeface="Verdana" pitchFamily="34" charset="0"/>
              </a:rPr>
              <a:t> part of </a:t>
            </a:r>
            <a:r>
              <a:rPr lang="it-IT" sz="1400" b="1" u="sng" dirty="0" err="1">
                <a:latin typeface="Verdana" pitchFamily="34" charset="0"/>
              </a:rPr>
              <a:t>their</a:t>
            </a:r>
            <a:r>
              <a:rPr lang="it-IT" sz="1400" b="1" u="sng" dirty="0">
                <a:latin typeface="Verdana" pitchFamily="34" charset="0"/>
              </a:rPr>
              <a:t> </a:t>
            </a:r>
            <a:r>
              <a:rPr lang="it-IT" sz="1400" b="1" u="sng" dirty="0" err="1">
                <a:latin typeface="Verdana" pitchFamily="34" charset="0"/>
              </a:rPr>
              <a:t>minds</a:t>
            </a:r>
            <a:endParaRPr lang="it-IT" sz="1400" b="1" u="sng" dirty="0">
              <a:latin typeface="Verdana" pitchFamily="34" charset="0"/>
            </a:endParaRP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2627313" y="2852738"/>
            <a:ext cx="165576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u="sng" dirty="0">
                <a:latin typeface="Verdana" pitchFamily="34" charset="0"/>
              </a:rPr>
              <a:t>Space and time do </a:t>
            </a:r>
            <a:r>
              <a:rPr lang="it-IT" sz="1400" b="1" u="sng" dirty="0" err="1">
                <a:latin typeface="Verdana" pitchFamily="34" charset="0"/>
              </a:rPr>
              <a:t>not</a:t>
            </a:r>
            <a:r>
              <a:rPr lang="it-IT" sz="1400" b="1" u="sng" dirty="0">
                <a:latin typeface="Verdana" pitchFamily="34" charset="0"/>
              </a:rPr>
              <a:t> </a:t>
            </a:r>
            <a:r>
              <a:rPr lang="it-IT" sz="1400" b="1" u="sng" dirty="0" err="1">
                <a:latin typeface="Verdana" pitchFamily="34" charset="0"/>
              </a:rPr>
              <a:t>exist</a:t>
            </a:r>
            <a:r>
              <a:rPr lang="it-IT" sz="1400" b="1" u="sng" dirty="0">
                <a:latin typeface="Verdana" pitchFamily="34" charset="0"/>
              </a:rPr>
              <a:t> </a:t>
            </a:r>
            <a:r>
              <a:rPr lang="it-IT" sz="1400" b="1" u="sng" dirty="0" err="1">
                <a:latin typeface="Verdana" pitchFamily="34" charset="0"/>
              </a:rPr>
              <a:t>as</a:t>
            </a:r>
            <a:r>
              <a:rPr lang="it-IT" sz="1400" b="1" u="sng" dirty="0">
                <a:latin typeface="Verdana" pitchFamily="34" charset="0"/>
              </a:rPr>
              <a:t> separate </a:t>
            </a:r>
            <a:r>
              <a:rPr lang="it-IT" sz="1400" b="1" u="sng" dirty="0" err="1">
                <a:latin typeface="Verdana" pitchFamily="34" charset="0"/>
              </a:rPr>
              <a:t>phenomena</a:t>
            </a:r>
            <a:endParaRPr lang="it-IT" sz="1400" b="1" u="sng" dirty="0">
              <a:latin typeface="Verdana" pitchFamily="34" charset="0"/>
            </a:endParaRP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6877050" y="2924175"/>
            <a:ext cx="20177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>
                <a:latin typeface="Verdana" pitchFamily="34" charset="0"/>
              </a:rPr>
              <a:t>A </a:t>
            </a:r>
            <a:r>
              <a:rPr lang="it-IT" sz="1400" dirty="0" err="1">
                <a:latin typeface="Verdana" pitchFamily="34" charset="0"/>
              </a:rPr>
              <a:t>basic</a:t>
            </a:r>
            <a:r>
              <a:rPr lang="it-IT" sz="1400" dirty="0">
                <a:latin typeface="Verdana" pitchFamily="34" charset="0"/>
              </a:rPr>
              <a:t> </a:t>
            </a:r>
            <a:r>
              <a:rPr lang="it-IT" sz="1400" dirty="0" err="1">
                <a:latin typeface="Verdana" pitchFamily="34" charset="0"/>
              </a:rPr>
              <a:t>element</a:t>
            </a:r>
            <a:r>
              <a:rPr lang="it-IT" sz="1400" dirty="0">
                <a:latin typeface="Verdana" pitchFamily="34" charset="0"/>
              </a:rPr>
              <a:t> of </a:t>
            </a:r>
            <a:r>
              <a:rPr lang="it-IT" sz="1400" dirty="0" err="1">
                <a:latin typeface="Verdana" pitchFamily="34" charset="0"/>
              </a:rPr>
              <a:t>man’s</a:t>
            </a:r>
            <a:r>
              <a:rPr lang="it-IT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itchFamily="34" charset="0"/>
              </a:rPr>
              <a:t> </a:t>
            </a:r>
            <a:r>
              <a:rPr lang="it-IT" sz="1400" b="1" u="sng" dirty="0" err="1">
                <a:latin typeface="Verdana" pitchFamily="34" charset="0"/>
              </a:rPr>
              <a:t>unconscious</a:t>
            </a:r>
            <a:r>
              <a:rPr lang="it-IT" sz="1400" b="1" u="sng" dirty="0">
                <a:latin typeface="Verdana" pitchFamily="34" charset="0"/>
              </a:rPr>
              <a:t> </a:t>
            </a:r>
            <a:r>
              <a:rPr lang="it-IT" sz="1400" b="1" u="sng" dirty="0" err="1">
                <a:latin typeface="Verdana" pitchFamily="34" charset="0"/>
              </a:rPr>
              <a:t>mind</a:t>
            </a:r>
            <a:r>
              <a:rPr lang="it-IT" sz="1400" b="1" u="sng" dirty="0">
                <a:latin typeface="Verdana" pitchFamily="34" charset="0"/>
              </a:rPr>
              <a:t> </a:t>
            </a:r>
            <a:r>
              <a:rPr lang="it-IT" sz="1400" b="1" u="sng" dirty="0" err="1">
                <a:latin typeface="Verdana" pitchFamily="34" charset="0"/>
              </a:rPr>
              <a:t>is</a:t>
            </a:r>
            <a:r>
              <a:rPr lang="it-IT" sz="1400" b="1" u="sng" dirty="0">
                <a:latin typeface="Verdana" pitchFamily="34" charset="0"/>
              </a:rPr>
              <a:t> </a:t>
            </a:r>
            <a:r>
              <a:rPr lang="it-IT" sz="1400" b="1" u="sng" dirty="0" err="1">
                <a:latin typeface="Verdana" pitchFamily="34" charset="0"/>
              </a:rPr>
              <a:t>formed</a:t>
            </a:r>
            <a:r>
              <a:rPr lang="it-IT" sz="1400" b="1" u="sng" dirty="0">
                <a:latin typeface="Verdana" pitchFamily="34" charset="0"/>
              </a:rPr>
              <a:t> by </a:t>
            </a:r>
            <a:r>
              <a:rPr lang="it-IT" sz="1400" b="1" u="sng" dirty="0" err="1">
                <a:latin typeface="Verdana" pitchFamily="34" charset="0"/>
              </a:rPr>
              <a:t>his</a:t>
            </a:r>
            <a:r>
              <a:rPr lang="it-IT" sz="1400" b="1" u="sng" dirty="0">
                <a:latin typeface="Verdana" pitchFamily="34" charset="0"/>
              </a:rPr>
              <a:t> </a:t>
            </a:r>
            <a:r>
              <a:rPr lang="it-IT" sz="1400" b="1" u="sng" dirty="0" err="1">
                <a:latin typeface="Verdana" pitchFamily="34" charset="0"/>
              </a:rPr>
              <a:t>racial</a:t>
            </a:r>
            <a:r>
              <a:rPr lang="it-IT" sz="1400" b="1" u="sng" dirty="0">
                <a:latin typeface="Verdana" pitchFamily="34" charset="0"/>
              </a:rPr>
              <a:t> </a:t>
            </a:r>
            <a:r>
              <a:rPr lang="it-IT" sz="1400" b="1" u="sng" dirty="0" err="1">
                <a:latin typeface="Verdana" pitchFamily="34" charset="0"/>
              </a:rPr>
              <a:t>memory</a:t>
            </a:r>
            <a:endParaRPr lang="it-IT" sz="1400" b="1" u="sng" dirty="0">
              <a:latin typeface="Verdana" pitchFamily="34" charset="0"/>
            </a:endParaRPr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2627313" y="3860800"/>
            <a:ext cx="19446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sz="1400" u="sng" dirty="0" smtClean="0">
              <a:latin typeface="Verdana" pitchFamily="34" charset="0"/>
            </a:endParaRPr>
          </a:p>
          <a:p>
            <a:r>
              <a:rPr lang="en-GB" sz="1400" u="sng" dirty="0" smtClean="0">
                <a:latin typeface="Verdana" pitchFamily="34" charset="0"/>
              </a:rPr>
              <a:t>General </a:t>
            </a:r>
            <a:r>
              <a:rPr lang="en-GB" sz="1400" u="sng" dirty="0">
                <a:latin typeface="Verdana" pitchFamily="34" charset="0"/>
              </a:rPr>
              <a:t>Theory of Relativity (1905)</a:t>
            </a:r>
          </a:p>
        </p:txBody>
      </p: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4572000" y="4076244"/>
            <a:ext cx="2016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u="sng" dirty="0" smtClean="0">
                <a:latin typeface="Verdana" pitchFamily="34" charset="0"/>
              </a:rPr>
              <a:t>The </a:t>
            </a:r>
            <a:r>
              <a:rPr lang="it-IT" sz="1400" u="sng" dirty="0" err="1">
                <a:latin typeface="Verdana" pitchFamily="34" charset="0"/>
              </a:rPr>
              <a:t>Interpretations</a:t>
            </a:r>
            <a:r>
              <a:rPr lang="it-IT" sz="1400" u="sng" dirty="0">
                <a:latin typeface="Verdana" pitchFamily="34" charset="0"/>
              </a:rPr>
              <a:t> of </a:t>
            </a:r>
            <a:r>
              <a:rPr lang="it-IT" sz="1400" u="sng" dirty="0" err="1">
                <a:latin typeface="Verdana" pitchFamily="34" charset="0"/>
              </a:rPr>
              <a:t>Dreams</a:t>
            </a:r>
            <a:r>
              <a:rPr lang="it-IT" sz="1400" dirty="0">
                <a:latin typeface="Verdana" pitchFamily="34" charset="0"/>
              </a:rPr>
              <a:t> (1899)</a:t>
            </a:r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6877050" y="4076244"/>
            <a:ext cx="22685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u="sng">
                <a:latin typeface="Verdana" pitchFamily="34" charset="0"/>
              </a:rPr>
              <a:t>The Psychology of the Unconscious</a:t>
            </a:r>
            <a:r>
              <a:rPr lang="it-IT" sz="1400">
                <a:latin typeface="Verdana" pitchFamily="34" charset="0"/>
              </a:rPr>
              <a:t> (1916)</a:t>
            </a:r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>
            <a:off x="2339975" y="2205038"/>
            <a:ext cx="0" cy="2232025"/>
          </a:xfrm>
          <a:prstGeom prst="line">
            <a:avLst/>
          </a:prstGeom>
          <a:noFill/>
          <a:ln w="9525">
            <a:solidFill>
              <a:srgbClr val="292929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4427538" y="2205038"/>
            <a:ext cx="0" cy="2232025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6804025" y="2276475"/>
            <a:ext cx="0" cy="2232025"/>
          </a:xfrm>
          <a:prstGeom prst="line">
            <a:avLst/>
          </a:prstGeom>
          <a:noFill/>
          <a:ln w="9525">
            <a:solidFill>
              <a:srgbClr val="292929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323850" y="3141663"/>
            <a:ext cx="18002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dirty="0" err="1">
                <a:latin typeface="Verdana" pitchFamily="34" charset="0"/>
              </a:rPr>
              <a:t>Past</a:t>
            </a:r>
            <a:r>
              <a:rPr lang="it-IT" sz="1400" dirty="0">
                <a:latin typeface="Verdana" pitchFamily="34" charset="0"/>
              </a:rPr>
              <a:t> and future (</a:t>
            </a:r>
            <a:r>
              <a:rPr lang="it-IT" sz="1400" dirty="0" err="1">
                <a:latin typeface="Verdana" pitchFamily="34" charset="0"/>
              </a:rPr>
              <a:t>as</a:t>
            </a:r>
            <a:r>
              <a:rPr lang="it-IT" sz="1400" dirty="0">
                <a:latin typeface="Verdana" pitchFamily="34" charset="0"/>
              </a:rPr>
              <a:t> </a:t>
            </a:r>
            <a:r>
              <a:rPr lang="it-IT" sz="1400" b="1" u="sng" dirty="0" err="1">
                <a:latin typeface="Verdana" pitchFamily="34" charset="0"/>
              </a:rPr>
              <a:t>memory</a:t>
            </a:r>
            <a:r>
              <a:rPr lang="it-IT" sz="1400" dirty="0">
                <a:latin typeface="Verdana" pitchFamily="34" charset="0"/>
              </a:rPr>
              <a:t> and </a:t>
            </a:r>
            <a:r>
              <a:rPr lang="it-IT" sz="1400" b="1" u="sng" dirty="0" err="1">
                <a:latin typeface="Verdana" pitchFamily="34" charset="0"/>
              </a:rPr>
              <a:t>expectation</a:t>
            </a:r>
            <a:r>
              <a:rPr lang="it-IT" sz="1400" dirty="0">
                <a:latin typeface="Verdana" pitchFamily="34" charset="0"/>
              </a:rPr>
              <a:t>) </a:t>
            </a:r>
            <a:r>
              <a:rPr lang="it-IT" sz="1400" dirty="0" err="1">
                <a:latin typeface="Verdana" pitchFamily="34" charset="0"/>
              </a:rPr>
              <a:t>exist</a:t>
            </a:r>
            <a:r>
              <a:rPr lang="it-IT" sz="1400" dirty="0">
                <a:latin typeface="Verdana" pitchFamily="34" charset="0"/>
              </a:rPr>
              <a:t> </a:t>
            </a:r>
            <a:r>
              <a:rPr lang="it-IT" sz="1400" dirty="0" err="1">
                <a:latin typeface="Verdana" pitchFamily="34" charset="0"/>
              </a:rPr>
              <a:t>together</a:t>
            </a:r>
            <a:r>
              <a:rPr lang="it-IT" sz="1400" dirty="0">
                <a:latin typeface="Verdana" pitchFamily="34" charset="0"/>
              </a:rPr>
              <a:t> with the </a:t>
            </a:r>
            <a:r>
              <a:rPr lang="it-IT" sz="1400" dirty="0" err="1">
                <a:latin typeface="Verdana" pitchFamily="34" charset="0"/>
              </a:rPr>
              <a:t>present</a:t>
            </a:r>
            <a:r>
              <a:rPr lang="it-IT" sz="1400" dirty="0">
                <a:latin typeface="Verdana" pitchFamily="34" charset="0"/>
              </a:rPr>
              <a:t> in </a:t>
            </a:r>
            <a:r>
              <a:rPr lang="it-IT" sz="1400" dirty="0" err="1">
                <a:latin typeface="Verdana" pitchFamily="34" charset="0"/>
              </a:rPr>
              <a:t>people’s</a:t>
            </a:r>
            <a:r>
              <a:rPr lang="it-IT" sz="1400" dirty="0">
                <a:latin typeface="Verdana" pitchFamily="34" charset="0"/>
              </a:rPr>
              <a:t> </a:t>
            </a:r>
            <a:r>
              <a:rPr lang="it-IT" sz="1400" dirty="0" err="1">
                <a:latin typeface="Verdana" pitchFamily="34" charset="0"/>
              </a:rPr>
              <a:t>mind</a:t>
            </a:r>
            <a:endParaRPr lang="it-IT" sz="1400" dirty="0">
              <a:latin typeface="Verdana" pitchFamily="34" charset="0"/>
            </a:endParaRPr>
          </a:p>
        </p:txBody>
      </p:sp>
      <p:pic>
        <p:nvPicPr>
          <p:cNvPr id="1032" name="Picture 8" descr="http://t0.gstatic.com/images?q=tbn:ANd9GcQu418CqZ-Hw_fg74exZ5oHYbJj0Nwz7tWJb7OODgEuSAf2Wh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014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4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-249237"/>
            <a:ext cx="9220200" cy="2022475"/>
          </a:xfrm>
        </p:spPr>
        <p:txBody>
          <a:bodyPr/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Verdana" pitchFamily="34" charset="0"/>
              </a:rPr>
              <a:t>MODERNISM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076825" y="1773238"/>
            <a:ext cx="2808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The quest for truth.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900113" y="1773238"/>
            <a:ext cx="2952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Rejected the old Victorian standards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971550" y="2852738"/>
            <a:ext cx="2160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Innovation in </a:t>
            </a:r>
            <a:r>
              <a:rPr lang="en-US" sz="1400" b="1">
                <a:latin typeface="Verdana" pitchFamily="34" charset="0"/>
              </a:rPr>
              <a:t>LITERATURE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68313" y="3644900"/>
            <a:ext cx="489585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it-IT" sz="1400" dirty="0">
                <a:latin typeface="Verdana" pitchFamily="34" charset="0"/>
              </a:rPr>
              <a:t> Minimum plot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it-IT" sz="1400" dirty="0">
                <a:latin typeface="Verdana" pitchFamily="34" charset="0"/>
              </a:rPr>
              <a:t> </a:t>
            </a:r>
            <a:r>
              <a:rPr lang="it-IT" sz="1400" dirty="0" err="1">
                <a:latin typeface="Verdana" pitchFamily="34" charset="0"/>
              </a:rPr>
              <a:t>Poetical</a:t>
            </a:r>
            <a:r>
              <a:rPr lang="it-IT" sz="1400" dirty="0">
                <a:latin typeface="Verdana" pitchFamily="34" charset="0"/>
              </a:rPr>
              <a:t> </a:t>
            </a:r>
            <a:r>
              <a:rPr lang="it-IT" sz="1400" dirty="0" err="1">
                <a:latin typeface="Verdana" pitchFamily="34" charset="0"/>
              </a:rPr>
              <a:t>language</a:t>
            </a:r>
            <a:r>
              <a:rPr lang="it-IT" sz="1400" dirty="0">
                <a:latin typeface="Verdana" pitchFamily="34" charset="0"/>
              </a:rPr>
              <a:t> 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it-IT" sz="1400" dirty="0">
                <a:latin typeface="Verdana" pitchFamily="34" charset="0"/>
              </a:rPr>
              <a:t> How to express reality (</a:t>
            </a:r>
            <a:r>
              <a:rPr lang="it-IT" sz="1400" dirty="0" err="1">
                <a:latin typeface="Verdana" pitchFamily="34" charset="0"/>
              </a:rPr>
              <a:t>form</a:t>
            </a:r>
            <a:r>
              <a:rPr lang="it-IT" sz="1400" dirty="0">
                <a:latin typeface="Verdana" pitchFamily="34" charset="0"/>
              </a:rPr>
              <a:t>)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it-IT" sz="1400" dirty="0">
                <a:latin typeface="Verdana" pitchFamily="34" charset="0"/>
              </a:rPr>
              <a:t>The </a:t>
            </a:r>
            <a:r>
              <a:rPr lang="it-IT" sz="1400" dirty="0" err="1">
                <a:latin typeface="Verdana" pitchFamily="34" charset="0"/>
              </a:rPr>
              <a:t>eclipse</a:t>
            </a:r>
            <a:r>
              <a:rPr lang="it-IT" sz="1400" dirty="0">
                <a:latin typeface="Verdana" pitchFamily="34" charset="0"/>
              </a:rPr>
              <a:t> of the narrator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it-IT" sz="1400" dirty="0">
                <a:latin typeface="Verdana" pitchFamily="34" charset="0"/>
              </a:rPr>
              <a:t> The </a:t>
            </a:r>
            <a:r>
              <a:rPr lang="it-IT" sz="1400" dirty="0" err="1">
                <a:latin typeface="Verdana" pitchFamily="34" charset="0"/>
              </a:rPr>
              <a:t>shift</a:t>
            </a:r>
            <a:r>
              <a:rPr lang="it-IT" sz="1400" dirty="0">
                <a:latin typeface="Verdana" pitchFamily="34" charset="0"/>
              </a:rPr>
              <a:t> of the </a:t>
            </a:r>
            <a:r>
              <a:rPr lang="it-IT" sz="1400" dirty="0" err="1">
                <a:latin typeface="Verdana" pitchFamily="34" charset="0"/>
              </a:rPr>
              <a:t>point</a:t>
            </a:r>
            <a:r>
              <a:rPr lang="it-IT" sz="1400" dirty="0">
                <a:latin typeface="Verdana" pitchFamily="34" charset="0"/>
              </a:rPr>
              <a:t> of </a:t>
            </a:r>
            <a:r>
              <a:rPr lang="it-IT" sz="1400" dirty="0" err="1">
                <a:latin typeface="Verdana" pitchFamily="34" charset="0"/>
              </a:rPr>
              <a:t>view</a:t>
            </a:r>
            <a:endParaRPr lang="it-IT" sz="14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it-IT" sz="1400" dirty="0">
                <a:latin typeface="Verdana" pitchFamily="34" charset="0"/>
              </a:rPr>
              <a:t> The </a:t>
            </a:r>
            <a:r>
              <a:rPr lang="it-IT" sz="1400" dirty="0" err="1">
                <a:latin typeface="Verdana" pitchFamily="34" charset="0"/>
              </a:rPr>
              <a:t>stream</a:t>
            </a:r>
            <a:r>
              <a:rPr lang="it-IT" sz="1400" dirty="0">
                <a:latin typeface="Verdana" pitchFamily="34" charset="0"/>
              </a:rPr>
              <a:t> of </a:t>
            </a:r>
            <a:r>
              <a:rPr lang="it-IT" sz="1400" dirty="0" err="1">
                <a:latin typeface="Verdana" pitchFamily="34" charset="0"/>
              </a:rPr>
              <a:t>consciousness</a:t>
            </a:r>
            <a:r>
              <a:rPr lang="it-IT" sz="1400" dirty="0">
                <a:latin typeface="Verdana" pitchFamily="34" charset="0"/>
              </a:rPr>
              <a:t> </a:t>
            </a:r>
            <a:r>
              <a:rPr lang="it-IT" sz="1400" dirty="0" err="1">
                <a:latin typeface="Verdana" pitchFamily="34" charset="0"/>
              </a:rPr>
              <a:t>technique</a:t>
            </a:r>
            <a:endParaRPr lang="it-IT" sz="14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it-IT" sz="1400" dirty="0">
                <a:latin typeface="Verdana" pitchFamily="34" charset="0"/>
              </a:rPr>
              <a:t> Focus on </a:t>
            </a:r>
            <a:r>
              <a:rPr lang="it-IT" sz="1400" dirty="0" err="1">
                <a:latin typeface="Verdana" pitchFamily="34" charset="0"/>
              </a:rPr>
              <a:t>psychology</a:t>
            </a:r>
            <a:endParaRPr lang="it-IT" sz="14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it-IT" sz="1400" dirty="0">
                <a:latin typeface="Verdana" pitchFamily="34" charset="0"/>
              </a:rPr>
              <a:t> </a:t>
            </a:r>
            <a:r>
              <a:rPr lang="it-IT" sz="1400" dirty="0" err="1">
                <a:latin typeface="Verdana" pitchFamily="34" charset="0"/>
              </a:rPr>
              <a:t>Simultaneous</a:t>
            </a:r>
            <a:r>
              <a:rPr lang="it-IT" sz="1400" dirty="0">
                <a:latin typeface="Verdana" pitchFamily="34" charset="0"/>
              </a:rPr>
              <a:t> </a:t>
            </a:r>
            <a:r>
              <a:rPr lang="it-IT" sz="1400" dirty="0" err="1">
                <a:latin typeface="Verdana" pitchFamily="34" charset="0"/>
              </a:rPr>
              <a:t>concept</a:t>
            </a:r>
            <a:r>
              <a:rPr lang="it-IT" sz="1400" dirty="0">
                <a:latin typeface="Verdana" pitchFamily="34" charset="0"/>
              </a:rPr>
              <a:t> of time</a:t>
            </a:r>
          </a:p>
          <a:p>
            <a:pPr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Ø"/>
            </a:pPr>
            <a:endParaRPr lang="it-IT" sz="1400" dirty="0">
              <a:latin typeface="Verdana" pitchFamily="34" charset="0"/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5292725" y="1268413"/>
            <a:ext cx="792163" cy="288925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2916238" y="1268413"/>
            <a:ext cx="647700" cy="360362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940425" y="3789363"/>
            <a:ext cx="2519363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5F5F5F"/>
                </a:solidFill>
                <a:latin typeface="Verdana" pitchFamily="34" charset="0"/>
              </a:rPr>
              <a:t>The reader is free to make up her/his own point of view.</a:t>
            </a:r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3563938" y="4149725"/>
            <a:ext cx="1800225" cy="0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algn="ctr"/>
            <a:r>
              <a:rPr lang="it-IT" sz="3200" b="1" dirty="0">
                <a:solidFill>
                  <a:srgbClr val="5F5F5F"/>
                </a:solidFill>
                <a:latin typeface="Verdana" pitchFamily="34" charset="0"/>
              </a:rPr>
              <a:t>VIRGINIA WOOLF</a:t>
            </a:r>
            <a:r>
              <a:rPr lang="it-IT" b="1" dirty="0">
                <a:solidFill>
                  <a:srgbClr val="5F5F5F"/>
                </a:solidFill>
                <a:latin typeface="Verdana" pitchFamily="34" charset="0"/>
              </a:rPr>
              <a:t/>
            </a:r>
            <a:br>
              <a:rPr lang="it-IT" b="1" dirty="0">
                <a:solidFill>
                  <a:srgbClr val="5F5F5F"/>
                </a:solidFill>
                <a:latin typeface="Verdana" pitchFamily="34" charset="0"/>
              </a:rPr>
            </a:br>
            <a:r>
              <a:rPr lang="it-IT" sz="2000" b="1" dirty="0">
                <a:solidFill>
                  <a:srgbClr val="5F5F5F"/>
                </a:solidFill>
                <a:latin typeface="Verdana" pitchFamily="34" charset="0"/>
              </a:rPr>
              <a:t>(1882-1941)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8313" y="1773238"/>
            <a:ext cx="26654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>
                <a:latin typeface="Verdana" pitchFamily="34" charset="0"/>
              </a:rPr>
              <a:t>Developed a new way of expressing reality: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9388" y="2492375"/>
            <a:ext cx="5759450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Interior monologue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Omniscient third person narrator (eclipse of narrator)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The shift of point of view (connectors) 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Minimum plot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Chronological and simultaneous time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Poetical language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50825" y="5661025"/>
            <a:ext cx="2447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Verdana" pitchFamily="34" charset="0"/>
              </a:rPr>
              <a:t>Mrs Dalloway</a:t>
            </a:r>
            <a:r>
              <a:rPr lang="it-IT" sz="1400">
                <a:latin typeface="Verdana" pitchFamily="34" charset="0"/>
              </a:rPr>
              <a:t> (1925)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1042988" y="4508500"/>
            <a:ext cx="0" cy="1008063"/>
          </a:xfrm>
          <a:prstGeom prst="line">
            <a:avLst/>
          </a:prstGeom>
          <a:noFill/>
          <a:ln w="9525">
            <a:solidFill>
              <a:srgbClr val="29292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http://fc02.deviantart.net/fs71/i/2012/002/0/4/unconscious_mind_by_appleplusskeleton-d4l1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077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5F5F5F"/>
                </a:solidFill>
                <a:latin typeface="Verdana" pitchFamily="34" charset="0"/>
              </a:rPr>
              <a:t>JAMES JOYCE</a:t>
            </a:r>
            <a:br>
              <a:rPr lang="it-IT" sz="3600" b="1" dirty="0">
                <a:solidFill>
                  <a:srgbClr val="5F5F5F"/>
                </a:solidFill>
                <a:latin typeface="Verdana" pitchFamily="34" charset="0"/>
              </a:rPr>
            </a:br>
            <a:r>
              <a:rPr lang="it-IT" sz="2000" b="1" dirty="0">
                <a:solidFill>
                  <a:srgbClr val="5F5F5F"/>
                </a:solidFill>
                <a:latin typeface="Verdana" pitchFamily="34" charset="0"/>
              </a:rPr>
              <a:t>(1882-1941)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50" y="1628775"/>
            <a:ext cx="2303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Verdana" pitchFamily="34" charset="0"/>
              </a:rPr>
              <a:t>The most important Modernist writer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795963" y="2480830"/>
            <a:ext cx="2089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latin typeface="Verdana" pitchFamily="34" charset="0"/>
              </a:rPr>
              <a:t>Ulysses</a:t>
            </a:r>
            <a:r>
              <a:rPr lang="it-IT" sz="1400">
                <a:latin typeface="Verdana" pitchFamily="34" charset="0"/>
              </a:rPr>
              <a:t> (1922)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219700" y="3068638"/>
            <a:ext cx="3455988" cy="2867025"/>
          </a:xfrm>
          <a:prstGeom prst="rect">
            <a:avLst/>
          </a:prstGeom>
          <a:noFill/>
          <a:ln w="9525">
            <a:solidFill>
              <a:schemeClr val="accent5">
                <a:lumMod val="40000"/>
                <a:lumOff val="60000"/>
              </a:schemeClr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Verdana" pitchFamily="34" charset="0"/>
              </a:rPr>
              <a:t>Setting: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Verdana" pitchFamily="34" charset="0"/>
              </a:rPr>
              <a:t>Dublin, 16 June 1904 (a single day)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Verdana" pitchFamily="34" charset="0"/>
              </a:rPr>
              <a:t>Characters: Leopold, Molly Bloom, Stephen</a:t>
            </a:r>
          </a:p>
          <a:p>
            <a:pPr>
              <a:spcBef>
                <a:spcPct val="50000"/>
              </a:spcBef>
            </a:pPr>
            <a:r>
              <a:rPr lang="en-US" sz="1400" b="1" dirty="0">
                <a:latin typeface="Verdana" pitchFamily="34" charset="0"/>
              </a:rPr>
              <a:t>Structure</a:t>
            </a:r>
            <a:r>
              <a:rPr lang="en-US" sz="1400" dirty="0">
                <a:latin typeface="Verdana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Verdana" pitchFamily="34" charset="0"/>
              </a:rPr>
              <a:t>18 chapters have titles derived from the episodes in the Odyssey by Homer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Verdana" pitchFamily="34" charset="0"/>
              </a:rPr>
              <a:t>Leopold = Ulysses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Verdana" pitchFamily="34" charset="0"/>
              </a:rPr>
              <a:t>Molly = Penelope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95288" y="3068638"/>
            <a:ext cx="4464050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it-IT" sz="1400" dirty="0">
                <a:latin typeface="Verdana" pitchFamily="34" charset="0"/>
              </a:rPr>
              <a:t> </a:t>
            </a:r>
            <a:r>
              <a:rPr lang="it-IT" sz="1400" dirty="0" err="1" smtClean="0">
                <a:latin typeface="Verdana" pitchFamily="34" charset="0"/>
              </a:rPr>
              <a:t>Importance</a:t>
            </a:r>
            <a:r>
              <a:rPr lang="it-IT" sz="1400" dirty="0" smtClean="0">
                <a:latin typeface="Verdana" pitchFamily="34" charset="0"/>
              </a:rPr>
              <a:t> of </a:t>
            </a:r>
            <a:r>
              <a:rPr lang="it-IT" sz="1400" dirty="0" err="1" smtClean="0">
                <a:latin typeface="Verdana" pitchFamily="34" charset="0"/>
              </a:rPr>
              <a:t>formal</a:t>
            </a:r>
            <a:r>
              <a:rPr lang="it-IT" sz="1400" dirty="0" smtClean="0">
                <a:latin typeface="Verdana" pitchFamily="34" charset="0"/>
              </a:rPr>
              <a:t> </a:t>
            </a:r>
            <a:r>
              <a:rPr lang="it-IT" sz="1400" dirty="0" err="1" smtClean="0">
                <a:latin typeface="Verdana" pitchFamily="34" charset="0"/>
              </a:rPr>
              <a:t>aspect</a:t>
            </a:r>
            <a:endParaRPr lang="en-US" sz="1400" dirty="0">
              <a:latin typeface="Verdana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Eclipse of the narrator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</a:t>
            </a:r>
            <a:r>
              <a:rPr lang="en-US" sz="1400" b="1" dirty="0">
                <a:latin typeface="Verdana" pitchFamily="34" charset="0"/>
              </a:rPr>
              <a:t>Stream of consciousness</a:t>
            </a:r>
            <a:r>
              <a:rPr lang="en-US" sz="1400" dirty="0">
                <a:latin typeface="Verdana" pitchFamily="34" charset="0"/>
              </a:rPr>
              <a:t> 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No logical connectors (association)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No punctuation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Simultaneous concept of time</a:t>
            </a:r>
          </a:p>
          <a:p>
            <a:pPr marL="285750" indent="-28575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v"/>
            </a:pPr>
            <a:r>
              <a:rPr lang="en-US" sz="1400" dirty="0">
                <a:latin typeface="Verdana" pitchFamily="34" charset="0"/>
              </a:rPr>
              <a:t> Demands a lot to the reader</a:t>
            </a:r>
          </a:p>
          <a:p>
            <a:pPr>
              <a:spcBef>
                <a:spcPct val="50000"/>
              </a:spcBef>
              <a:buClr>
                <a:srgbClr val="3399FF"/>
              </a:buClr>
              <a:buFont typeface="Wingdings" pitchFamily="2" charset="2"/>
              <a:buChar char="Ø"/>
            </a:pPr>
            <a:endParaRPr lang="en-US" sz="1400" dirty="0">
              <a:latin typeface="Verdana" pitchFamily="34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68313" y="2492375"/>
            <a:ext cx="2951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Verdana" pitchFamily="34" charset="0"/>
              </a:rPr>
              <a:t>Characteristics:</a:t>
            </a:r>
          </a:p>
        </p:txBody>
      </p:sp>
    </p:spTree>
    <p:extLst>
      <p:ext uri="{BB962C8B-B14F-4D97-AF65-F5344CB8AC3E}">
        <p14:creationId xmlns:p14="http://schemas.microsoft.com/office/powerpoint/2010/main" val="30345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o">
  <a:themeElements>
    <a:clrScheme name="Composi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104</TotalTime>
  <Words>523</Words>
  <Application>Microsoft Office PowerPoint</Application>
  <PresentationFormat>Presentazione su schermo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Composito</vt:lpstr>
      <vt:lpstr>FROM THE VICTORIAN AGE TO MODERNISM</vt:lpstr>
      <vt:lpstr>WHY DID I CHOOSE THIS PATH?</vt:lpstr>
      <vt:lpstr>OBJECTIVE OF THE PATH</vt:lpstr>
      <vt:lpstr>FIRST PART OF THE THE VICTORIAN AGE    (1837-1860)</vt:lpstr>
      <vt:lpstr>Presentazione standard di PowerPoint</vt:lpstr>
      <vt:lpstr>MODERNISM (1890-1920)</vt:lpstr>
      <vt:lpstr>MODERNISM</vt:lpstr>
      <vt:lpstr>VIRGINIA WOOLF (1882-1941)</vt:lpstr>
      <vt:lpstr>JAMES JOYCE (1882-1941)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Cliente</dc:creator>
  <cp:lastModifiedBy>Cliente</cp:lastModifiedBy>
  <cp:revision>13</cp:revision>
  <dcterms:created xsi:type="dcterms:W3CDTF">2013-03-26T19:43:38Z</dcterms:created>
  <dcterms:modified xsi:type="dcterms:W3CDTF">2013-03-26T21:29:15Z</dcterms:modified>
</cp:coreProperties>
</file>