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1" r:id="rId3"/>
    <p:sldId id="272" r:id="rId4"/>
    <p:sldId id="276" r:id="rId5"/>
    <p:sldId id="279" r:id="rId6"/>
    <p:sldId id="282" r:id="rId7"/>
    <p:sldId id="280" r:id="rId8"/>
    <p:sldId id="268" r:id="rId9"/>
    <p:sldId id="264" r:id="rId10"/>
    <p:sldId id="265" r:id="rId11"/>
    <p:sldId id="266" r:id="rId12"/>
    <p:sldId id="274" r:id="rId13"/>
    <p:sldId id="275" r:id="rId14"/>
    <p:sldId id="267" r:id="rId15"/>
    <p:sldId id="269" r:id="rId16"/>
    <p:sldId id="270" r:id="rId17"/>
    <p:sldId id="278" r:id="rId18"/>
    <p:sldId id="283" r:id="rId19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F9F44B-63D3-4423-BEE5-90E61FAC5012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9F44B-63D3-4423-BEE5-90E61FAC5012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DE6FE0-2D0B-43DC-B6E1-DEBA8FC20B01}" type="slidenum">
              <a:rPr lang="it-IT"/>
              <a:pPr/>
              <a:t>10</a:t>
            </a:fld>
            <a:endParaRPr lang="it-IT"/>
          </a:p>
        </p:txBody>
      </p:sp>
      <p:sp>
        <p:nvSpPr>
          <p:cNvPr id="21506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21507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CABD6E-4C57-4BE6-923A-2CBB438F9D7E}" type="slidenum">
              <a:rPr lang="it-IT"/>
              <a:pPr/>
              <a:t>11</a:t>
            </a:fld>
            <a:endParaRPr lang="it-IT"/>
          </a:p>
        </p:txBody>
      </p:sp>
      <p:sp>
        <p:nvSpPr>
          <p:cNvPr id="23554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23555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9F44B-63D3-4423-BEE5-90E61FAC5012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9F44B-63D3-4423-BEE5-90E61FAC5012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8FB362-9B3B-459E-95C9-BAA65C5B2A95}" type="slidenum">
              <a:rPr lang="it-IT"/>
              <a:pPr/>
              <a:t>14</a:t>
            </a:fld>
            <a:endParaRPr lang="it-IT"/>
          </a:p>
        </p:txBody>
      </p:sp>
      <p:sp>
        <p:nvSpPr>
          <p:cNvPr id="25602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25603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38BAE-8EAE-4508-85F3-6814F545445D}" type="slidenum">
              <a:rPr lang="it-IT"/>
              <a:pPr/>
              <a:t>15</a:t>
            </a:fld>
            <a:endParaRPr lang="it-IT"/>
          </a:p>
        </p:txBody>
      </p:sp>
      <p:sp>
        <p:nvSpPr>
          <p:cNvPr id="29698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29699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10BDA9-0ED6-4C9B-A85F-90BEFAA08A64}" type="slidenum">
              <a:rPr lang="it-IT"/>
              <a:pPr/>
              <a:t>16</a:t>
            </a:fld>
            <a:endParaRPr lang="it-IT"/>
          </a:p>
        </p:txBody>
      </p:sp>
      <p:sp>
        <p:nvSpPr>
          <p:cNvPr id="31746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31747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B8A2B3-1727-42A2-ACA7-5282B764E54F}" type="slidenum">
              <a:rPr lang="it-IT"/>
              <a:pPr/>
              <a:t>17</a:t>
            </a:fld>
            <a:endParaRPr lang="it-IT"/>
          </a:p>
        </p:txBody>
      </p:sp>
      <p:sp>
        <p:nvSpPr>
          <p:cNvPr id="46082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46083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9F44B-63D3-4423-BEE5-90E61FAC5012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9F44B-63D3-4423-BEE5-90E61FAC5012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9F44B-63D3-4423-BEE5-90E61FAC5012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9F44B-63D3-4423-BEE5-90E61FAC5012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9F44B-63D3-4423-BEE5-90E61FAC5012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9F44B-63D3-4423-BEE5-90E61FAC5012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AAC20E-A3B2-4A25-8227-FF672A960E7C}" type="slidenum">
              <a:rPr lang="it-IT"/>
              <a:pPr/>
              <a:t>7</a:t>
            </a:fld>
            <a:endParaRPr lang="it-IT"/>
          </a:p>
        </p:txBody>
      </p:sp>
      <p:sp>
        <p:nvSpPr>
          <p:cNvPr id="52226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ln/>
        </p:spPr>
      </p:sp>
      <p:sp>
        <p:nvSpPr>
          <p:cNvPr id="52227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000">
              <a:cs typeface="Arial" charset="0"/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 anchor="b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6A29859D-07C0-4E74-B4AF-B8F18F044122}" type="slidenum">
              <a:rPr lang="en-US">
                <a:solidFill>
                  <a:srgbClr val="000000"/>
                </a:solidFill>
                <a:latin typeface="+mn-lt" charset="0"/>
                <a:ea typeface="+mn-ea" charset="0"/>
                <a:cs typeface="+mn-ea" charset="0"/>
              </a:rPr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7</a:t>
            </a:fld>
            <a:endParaRPr lang="en-US">
              <a:solidFill>
                <a:srgbClr val="000000"/>
              </a:solidFill>
              <a:latin typeface="+mn-lt" charset="0"/>
              <a:ea typeface="+mn-ea" charset="0"/>
              <a:cs typeface="+mn-ea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80AE76-D14E-4CA0-9D7A-EFAE98597CCD}" type="slidenum">
              <a:rPr lang="it-IT"/>
              <a:pPr/>
              <a:t>8</a:t>
            </a:fld>
            <a:endParaRPr lang="it-IT"/>
          </a:p>
        </p:txBody>
      </p:sp>
      <p:sp>
        <p:nvSpPr>
          <p:cNvPr id="27650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27651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D85F92-353B-495F-A1B8-23970CD77FA2}" type="slidenum">
              <a:rPr lang="it-IT"/>
              <a:pPr/>
              <a:t>9</a:t>
            </a:fld>
            <a:endParaRPr lang="it-IT"/>
          </a:p>
        </p:txBody>
      </p:sp>
      <p:sp>
        <p:nvSpPr>
          <p:cNvPr id="19458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ln/>
        </p:spPr>
      </p:sp>
      <p:sp>
        <p:nvSpPr>
          <p:cNvPr id="19459" name="Rectangle 3"/>
          <p:cNvSpPr txBox="1">
            <a:spLocks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3F5FA-C493-4BA8-8DF2-4229DCB51A1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3866A-3D29-496E-9F5B-2847604C180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D67A8-941D-4A46-91DE-23592AAF54B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040F2EA-5707-43D7-9A69-0358F78B577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012D40-546A-48E0-94B0-DC0D97F40DC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2B60C-F899-4B94-A5AD-30884880E1C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42558-6AD1-4472-8C4C-9DDC2F5AE59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865EF-9477-49E7-8B06-45EA3BADFC5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F4B23-5208-4830-84C6-885FDB2BA6E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0A7D71-CC78-47EB-A300-EC73F92ABF1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66191B-FA77-4019-9DB7-B8C03E0D546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990D9B-1F37-4980-904D-EC399482277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E7C07F0-95DD-492A-B1DB-355B28A21B46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773238"/>
            <a:ext cx="7847012" cy="1730375"/>
          </a:xfrm>
          <a:solidFill>
            <a:schemeClr val="bg1"/>
          </a:solidFill>
          <a:ln w="19050" cap="flat">
            <a:solidFill>
              <a:schemeClr val="bg2"/>
            </a:solidFill>
            <a:prstDash val="sysDot"/>
          </a:ln>
        </p:spPr>
        <p:txBody>
          <a:bodyPr/>
          <a:lstStyle/>
          <a:p>
            <a:r>
              <a:rPr lang="it-IT" sz="6600"/>
              <a:t>L</a:t>
            </a:r>
            <a:r>
              <a:rPr lang="it-IT" sz="5400">
                <a:solidFill>
                  <a:schemeClr val="bg2"/>
                </a:solidFill>
              </a:rPr>
              <a:t>inguistics</a:t>
            </a:r>
            <a:r>
              <a:rPr lang="it-IT" sz="5400"/>
              <a:t>:</a:t>
            </a:r>
            <a:br>
              <a:rPr lang="it-IT" sz="5400"/>
            </a:br>
            <a:r>
              <a:rPr lang="it-IT" sz="4000"/>
              <a:t> </a:t>
            </a:r>
            <a:r>
              <a:rPr lang="it-IT" sz="3600" i="1"/>
              <a:t>M</a:t>
            </a:r>
            <a:r>
              <a:rPr lang="it-IT" sz="3600" i="1">
                <a:solidFill>
                  <a:schemeClr val="tx1"/>
                </a:solidFill>
              </a:rPr>
              <a:t>odernism</a:t>
            </a:r>
            <a:r>
              <a:rPr lang="it-IT" sz="3600" i="1"/>
              <a:t> and P</a:t>
            </a:r>
            <a:r>
              <a:rPr lang="it-IT" sz="3600" i="1">
                <a:solidFill>
                  <a:schemeClr val="tx1"/>
                </a:solidFill>
              </a:rPr>
              <a:t>ostmodernism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437063"/>
            <a:ext cx="6697663" cy="1008062"/>
          </a:xfrm>
          <a:solidFill>
            <a:schemeClr val="bg1"/>
          </a:solidFill>
          <a:ln w="19050">
            <a:solidFill>
              <a:schemeClr val="bg2"/>
            </a:solidFill>
          </a:ln>
        </p:spPr>
        <p:txBody>
          <a:bodyPr/>
          <a:lstStyle/>
          <a:p>
            <a:r>
              <a:rPr lang="it-IT" sz="3600" i="1" u="sng"/>
              <a:t>A study of human language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 w="19050" cap="flat">
            <a:solidFill>
              <a:schemeClr val="bg2"/>
            </a:solidFill>
            <a:prstDash val="sysDot"/>
            <a:round/>
          </a:ln>
        </p:spPr>
        <p:txBody>
          <a:bodyPr lIns="90000" tIns="45000" rIns="90000" bIns="45000"/>
          <a:lstStyle/>
          <a:p>
            <a:pPr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/>
              <a:t>Valentin Voloshinov (1895-1936)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557338"/>
            <a:ext cx="5832475" cy="1150937"/>
          </a:xfrm>
          <a:solidFill>
            <a:schemeClr val="bg1"/>
          </a:solidFill>
          <a:ln w="19050">
            <a:solidFill>
              <a:schemeClr val="bg2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rgbClr val="000000"/>
                </a:solidFill>
              </a:rPr>
              <a:t>Signs = intersection of subject( human psyche and consciousness) and object (social world)</a:t>
            </a:r>
          </a:p>
        </p:txBody>
      </p:sp>
      <p:sp>
        <p:nvSpPr>
          <p:cNvPr id="20491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395288" y="4724400"/>
            <a:ext cx="5903912" cy="1989138"/>
          </a:xfrm>
          <a:solidFill>
            <a:schemeClr val="bg1"/>
          </a:solidFill>
          <a:ln w="19050">
            <a:solidFill>
              <a:schemeClr val="bg2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rgbClr val="000000"/>
                </a:solidFill>
              </a:rPr>
              <a:t>Language use not determined by class struggle</a:t>
            </a:r>
            <a:r>
              <a:rPr lang="en-US" sz="2400">
                <a:solidFill>
                  <a:srgbClr val="000000"/>
                </a:solidFill>
                <a:sym typeface="Wingdings" pitchFamily="2" charset="2"/>
              </a:rPr>
              <a:t></a:t>
            </a:r>
            <a:r>
              <a:rPr lang="en-US" sz="2400">
                <a:solidFill>
                  <a:srgbClr val="000000"/>
                </a:solidFill>
              </a:rPr>
              <a:t> same language used by different social classes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000000"/>
                </a:solidFill>
              </a:rPr>
              <a:t>Ideology = how society enters people’s mind through signs</a:t>
            </a:r>
            <a:endParaRPr lang="it-IT"/>
          </a:p>
          <a:p>
            <a:pPr>
              <a:lnSpc>
                <a:spcPct val="90000"/>
              </a:lnSpc>
            </a:pPr>
            <a:endParaRPr lang="it-IT" sz="240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95288" y="3429000"/>
            <a:ext cx="5473700" cy="1152525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 sz="2400">
                <a:solidFill>
                  <a:srgbClr val="000000"/>
                </a:solidFill>
                <a:latin typeface="Calibri" charset="0"/>
                <a:cs typeface="Arial" charset="0"/>
              </a:rPr>
              <a:t>sign connects the subject-object totality, the individual psyche and the social context</a:t>
            </a: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3203575" y="27813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pic>
        <p:nvPicPr>
          <p:cNvPr id="20489" name="Picture 9" descr="Voloshino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688" y="1844675"/>
            <a:ext cx="2408237" cy="3817938"/>
          </a:xfrm>
          <a:prstGeom prst="rect">
            <a:avLst/>
          </a:prstGeom>
          <a:noFill/>
          <a:ln w="254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 w="19050" cap="flat">
            <a:solidFill>
              <a:schemeClr val="bg2"/>
            </a:solidFill>
            <a:prstDash val="sysDot"/>
            <a:round/>
          </a:ln>
        </p:spPr>
        <p:txBody>
          <a:bodyPr lIns="90000" tIns="45000" rIns="90000" bIns="45000"/>
          <a:lstStyle/>
          <a:p>
            <a:pPr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/>
              <a:t>György Lukács (1885–1971)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410200" cy="2405063"/>
          </a:xfrm>
          <a:solidFill>
            <a:schemeClr val="bg1"/>
          </a:solidFill>
          <a:ln w="19050">
            <a:solidFill>
              <a:schemeClr val="bg2"/>
            </a:solidFill>
          </a:ln>
        </p:spPr>
        <p:txBody>
          <a:bodyPr/>
          <a:lstStyle/>
          <a:p>
            <a:r>
              <a:rPr lang="en-US" sz="2400">
                <a:solidFill>
                  <a:srgbClr val="000000"/>
                </a:solidFill>
              </a:rPr>
              <a:t>Opposite approach to Voloshinov’s one: language as tool of class rule</a:t>
            </a:r>
          </a:p>
          <a:p>
            <a:r>
              <a:rPr lang="en-US" sz="2400">
                <a:solidFill>
                  <a:srgbClr val="000000"/>
                </a:solidFill>
              </a:rPr>
              <a:t>Destruction of the subject-object totality of an humanized world by capitalism </a:t>
            </a:r>
            <a:r>
              <a:rPr lang="en-US" sz="240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sz="2400">
                <a:solidFill>
                  <a:srgbClr val="000000"/>
                </a:solidFill>
              </a:rPr>
              <a:t>people on the same level of material things</a:t>
            </a:r>
          </a:p>
          <a:p>
            <a:endParaRPr lang="en-US" sz="240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it-IT" sz="2400"/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323850" y="5229225"/>
            <a:ext cx="5832475" cy="1008063"/>
          </a:xfrm>
          <a:solidFill>
            <a:schemeClr val="bg1"/>
          </a:solidFill>
          <a:ln w="19050">
            <a:solidFill>
              <a:schemeClr val="bg2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Alienation of low social class</a:t>
            </a:r>
            <a:r>
              <a:rPr lang="en-US" sz="2400">
                <a:sym typeface="Wingdings" pitchFamily="2" charset="2"/>
              </a:rPr>
              <a:t></a:t>
            </a:r>
            <a:r>
              <a:rPr lang="en-US" sz="2400"/>
              <a:t> specific language in every social class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endParaRPr lang="it-IT" sz="2400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2987675" y="4076700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pic>
        <p:nvPicPr>
          <p:cNvPr id="22536" name="Picture 8" descr="File:Lukács Györg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688" y="1916113"/>
            <a:ext cx="2320925" cy="2808287"/>
          </a:xfrm>
          <a:prstGeom prst="rect">
            <a:avLst/>
          </a:prstGeom>
          <a:noFill/>
          <a:ln w="254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 w="19050" cap="flat">
            <a:solidFill>
              <a:schemeClr val="bg2"/>
            </a:solidFill>
            <a:prstDash val="sysDot"/>
          </a:ln>
        </p:spPr>
        <p:txBody>
          <a:bodyPr/>
          <a:lstStyle/>
          <a:p>
            <a:r>
              <a:rPr lang="it-IT"/>
              <a:t>Postmodernism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4402137" cy="3989388"/>
          </a:xfrm>
          <a:solidFill>
            <a:schemeClr val="bg1"/>
          </a:solidFill>
          <a:ln w="19050">
            <a:solidFill>
              <a:schemeClr val="bg2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Name given to the period of literary criticism that is now in full bloom. </a:t>
            </a:r>
          </a:p>
          <a:p>
            <a:pPr>
              <a:lnSpc>
                <a:spcPct val="90000"/>
              </a:lnSpc>
            </a:pPr>
            <a:r>
              <a:rPr lang="en-GB" sz="2400"/>
              <a:t>Way of being, a sensibility, </a:t>
            </a:r>
            <a:r>
              <a:rPr lang="en-GB" sz="2400">
                <a:sym typeface="Wingdings" pitchFamily="2" charset="2"/>
              </a:rPr>
              <a:t></a:t>
            </a:r>
            <a:r>
              <a:rPr lang="en-GB" sz="2400"/>
              <a:t> difficult to decide in which period it started </a:t>
            </a:r>
            <a:r>
              <a:rPr lang="en-GB" sz="2400">
                <a:sym typeface="Wingdings" pitchFamily="2" charset="2"/>
              </a:rPr>
              <a:t></a:t>
            </a:r>
            <a:r>
              <a:rPr lang="en-GB" sz="2400"/>
              <a:t> post-World War II era (1950s).</a:t>
            </a:r>
          </a:p>
          <a:p>
            <a:pPr>
              <a:lnSpc>
                <a:spcPct val="90000"/>
              </a:lnSpc>
            </a:pPr>
            <a:r>
              <a:rPr lang="en-GB" sz="2400"/>
              <a:t>Reaction of its practitioners to the rational, scientific and historical aspects of the modern age. </a:t>
            </a:r>
            <a:endParaRPr lang="it-IT" sz="2400"/>
          </a:p>
        </p:txBody>
      </p:sp>
      <p:pic>
        <p:nvPicPr>
          <p:cNvPr id="35845" name="Picture 5" descr="ANd9GcRPQsROL-DE84ILUKeCH0DE9KnO5V03L0o1Xy0aQ_gWlKxgwS_uCHSHU2VBx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2492375"/>
            <a:ext cx="3598863" cy="2085975"/>
          </a:xfrm>
          <a:prstGeom prst="rect">
            <a:avLst/>
          </a:prstGeom>
          <a:noFill/>
          <a:ln w="254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 w="19050" cap="flat">
            <a:solidFill>
              <a:schemeClr val="bg2"/>
            </a:solidFill>
            <a:prstDash val="sysDot"/>
          </a:ln>
        </p:spPr>
        <p:txBody>
          <a:bodyPr/>
          <a:lstStyle/>
          <a:p>
            <a:r>
              <a:rPr lang="it-IT" sz="4000"/>
              <a:t>Postmodernism and Literature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1468438"/>
          </a:xfrm>
          <a:solidFill>
            <a:schemeClr val="bg1"/>
          </a:solidFill>
          <a:ln w="19050">
            <a:solidFill>
              <a:schemeClr val="bg2"/>
            </a:solidFill>
          </a:ln>
        </p:spPr>
        <p:txBody>
          <a:bodyPr/>
          <a:lstStyle/>
          <a:p>
            <a:r>
              <a:rPr lang="en-GB" sz="2800"/>
              <a:t>Postmodernism is concerned with imprecision and unreliability of language and with epistemology (the study of what knowledge is)</a:t>
            </a:r>
          </a:p>
        </p:txBody>
      </p:sp>
      <p:graphicFrame>
        <p:nvGraphicFramePr>
          <p:cNvPr id="36903" name="Group 39"/>
          <p:cNvGraphicFramePr>
            <a:graphicFrameLocks noGrp="1"/>
          </p:cNvGraphicFramePr>
          <p:nvPr>
            <p:ph sz="half" idx="2"/>
          </p:nvPr>
        </p:nvGraphicFramePr>
        <p:xfrm>
          <a:off x="827088" y="3284538"/>
          <a:ext cx="7570787" cy="2736850"/>
        </p:xfrm>
        <a:graphic>
          <a:graphicData uri="http://schemas.openxmlformats.org/drawingml/2006/table">
            <a:tbl>
              <a:tblPr/>
              <a:tblGrid>
                <a:gridCol w="3673475"/>
                <a:gridCol w="3897312"/>
              </a:tblGrid>
              <a:tr h="273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</a:t>
                      </a:r>
                      <a:r>
                        <a:rPr kumimoji="0" lang="en-GB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modernist</a:t>
                      </a: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philosophy believed in the truth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</a:t>
                      </a:r>
                      <a:r>
                        <a:rPr kumimoji="0" lang="en-GB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postmodernist</a:t>
                      </a:r>
                      <a:r>
                        <a:rPr kumimoji="0" lang="en-GB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philosophic paradigm can be expressed in the following way: </a:t>
                      </a:r>
                      <a:r>
                        <a:rPr kumimoji="0" lang="en-GB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there is no identifiable truth.</a:t>
                      </a:r>
                      <a:endParaRPr kumimoji="0" lang="it-IT" sz="28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 w="19050" cap="flat">
            <a:solidFill>
              <a:schemeClr val="bg2"/>
            </a:solidFill>
            <a:prstDash val="sysDot"/>
            <a:round/>
          </a:ln>
        </p:spPr>
        <p:txBody>
          <a:bodyPr lIns="90000" tIns="45000" rIns="90000" bIns="45000"/>
          <a:lstStyle/>
          <a:p>
            <a:pPr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/>
              <a:t>Ferruccio Rossi-Landi (1921–1985)</a:t>
            </a:r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762500" cy="2044700"/>
          </a:xfrm>
          <a:solidFill>
            <a:schemeClr val="bg1"/>
          </a:solidFill>
          <a:ln w="19050">
            <a:solidFill>
              <a:schemeClr val="bg2"/>
            </a:solidFill>
          </a:ln>
        </p:spPr>
        <p:txBody>
          <a:bodyPr/>
          <a:lstStyle/>
          <a:p>
            <a:r>
              <a:rPr lang="en-US" sz="2400">
                <a:solidFill>
                  <a:srgbClr val="000000"/>
                </a:solidFill>
              </a:rPr>
              <a:t>Humans are social beings </a:t>
            </a:r>
            <a:r>
              <a:rPr lang="en-US" sz="2400">
                <a:solidFill>
                  <a:srgbClr val="000000"/>
                </a:solidFill>
                <a:sym typeface="Wingdings" pitchFamily="2" charset="2"/>
              </a:rPr>
              <a:t></a:t>
            </a:r>
            <a:r>
              <a:rPr lang="en-US" sz="2400">
                <a:solidFill>
                  <a:srgbClr val="000000"/>
                </a:solidFill>
              </a:rPr>
              <a:t>need to exchange ideas and thoughts through signs</a:t>
            </a:r>
          </a:p>
          <a:p>
            <a:r>
              <a:rPr lang="en-US" sz="2400">
                <a:solidFill>
                  <a:srgbClr val="000000"/>
                </a:solidFill>
              </a:rPr>
              <a:t>Control of signs systems </a:t>
            </a:r>
            <a:r>
              <a:rPr lang="en-US" sz="2400">
                <a:solidFill>
                  <a:srgbClr val="000000"/>
                </a:solidFill>
                <a:sym typeface="Wingdings" pitchFamily="2" charset="2"/>
              </a:rPr>
              <a:t></a:t>
            </a:r>
            <a:r>
              <a:rPr lang="en-US" sz="2400">
                <a:solidFill>
                  <a:srgbClr val="000000"/>
                </a:solidFill>
              </a:rPr>
              <a:t> control of people</a:t>
            </a:r>
          </a:p>
          <a:p>
            <a:endParaRPr lang="en-US">
              <a:solidFill>
                <a:srgbClr val="000000"/>
              </a:solidFill>
            </a:endParaRPr>
          </a:p>
          <a:p>
            <a:endParaRPr lang="it-IT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23850" y="5229225"/>
            <a:ext cx="5688013" cy="1223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 sz="2400">
                <a:solidFill>
                  <a:srgbClr val="000000"/>
                </a:solidFill>
                <a:latin typeface="Calibri" charset="0"/>
                <a:cs typeface="Arial" charset="0"/>
              </a:rPr>
              <a:t>Capitalism affects how and what people are able to communicate </a:t>
            </a:r>
            <a:r>
              <a:rPr lang="en-US" sz="2400">
                <a:solidFill>
                  <a:srgbClr val="000000"/>
                </a:solidFill>
                <a:latin typeface="Calibri" charset="0"/>
                <a:cs typeface="Arial" charset="0"/>
                <a:sym typeface="Wingdings" pitchFamily="2" charset="2"/>
              </a:rPr>
              <a:t></a:t>
            </a:r>
            <a:r>
              <a:rPr lang="en-US" sz="2400">
                <a:solidFill>
                  <a:srgbClr val="000000"/>
                </a:solidFill>
                <a:latin typeface="Calibri" charset="0"/>
                <a:cs typeface="Arial" charset="0"/>
              </a:rPr>
              <a:t> linguistic alienation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2771775" y="3789363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pic>
        <p:nvPicPr>
          <p:cNvPr id="24586" name="Picture 10" descr="08-we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37313" y="1773238"/>
            <a:ext cx="2297112" cy="3168650"/>
          </a:xfrm>
          <a:prstGeom prst="rect">
            <a:avLst/>
          </a:prstGeom>
          <a:noFill/>
          <a:ln w="1905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31188" cy="1144587"/>
          </a:xfrm>
          <a:solidFill>
            <a:schemeClr val="bg1"/>
          </a:solidFill>
          <a:ln w="19050" cap="flat">
            <a:solidFill>
              <a:schemeClr val="bg2"/>
            </a:solidFill>
            <a:prstDash val="sysDot"/>
            <a:round/>
          </a:ln>
        </p:spPr>
        <p:txBody>
          <a:bodyPr lIns="90000" tIns="45000" rIns="90000" bIns="45000"/>
          <a:lstStyle/>
          <a:p>
            <a:pPr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/>
              <a:t>Jacques Derrida(1930-2004)</a:t>
            </a: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1916113"/>
            <a:ext cx="2554287" cy="3167062"/>
          </a:xfrm>
          <a:prstGeom prst="rect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/>
        </p:spPr>
      </p:pic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971550" y="3573463"/>
            <a:ext cx="3095625" cy="71755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90000" tIns="45000" rIns="90000" bIns="4500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2000">
                <a:solidFill>
                  <a:srgbClr val="000000"/>
                </a:solidFill>
                <a:latin typeface="Calibri" charset="0"/>
                <a:cs typeface="Arial" charset="0"/>
              </a:rPr>
              <a:t>Meaning  is unstable and </a:t>
            </a:r>
          </a:p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2000">
                <a:solidFill>
                  <a:srgbClr val="000000"/>
                </a:solidFill>
                <a:latin typeface="Calibri" charset="0"/>
                <a:cs typeface="Arial" charset="0"/>
              </a:rPr>
              <a:t>relative, not absolute</a:t>
            </a:r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body" sz="half" idx="1"/>
          </p:nvPr>
        </p:nvSpPr>
        <p:spPr>
          <a:xfrm flipH="1">
            <a:off x="611188" y="1628775"/>
            <a:ext cx="4032250" cy="1152525"/>
          </a:xfrm>
          <a:solidFill>
            <a:schemeClr val="bg1"/>
          </a:solidFill>
          <a:ln w="19050">
            <a:solidFill>
              <a:schemeClr val="bg2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Founder of “deconstruction”: communication is uncertain because of not definite link between signifier and signified</a:t>
            </a:r>
          </a:p>
          <a:p>
            <a:pPr>
              <a:lnSpc>
                <a:spcPct val="90000"/>
              </a:lnSpc>
              <a:spcBef>
                <a:spcPts val="638"/>
              </a:spcBef>
            </a:pPr>
            <a:endParaRPr lang="en-US" sz="2000"/>
          </a:p>
          <a:p>
            <a:pPr>
              <a:lnSpc>
                <a:spcPct val="90000"/>
              </a:lnSpc>
              <a:spcBef>
                <a:spcPts val="638"/>
              </a:spcBef>
              <a:buSzPct val="45000"/>
            </a:pPr>
            <a:endParaRPr lang="it-IT" sz="2000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2484438" y="2852738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4868863"/>
            <a:ext cx="4824413" cy="1081087"/>
          </a:xfrm>
          <a:solidFill>
            <a:schemeClr val="bg1"/>
          </a:solidFill>
          <a:ln w="19050">
            <a:solidFill>
              <a:schemeClr val="bg2"/>
            </a:solidFill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638"/>
              </a:spcBef>
            </a:pPr>
            <a:r>
              <a:rPr lang="en-US" sz="2000"/>
              <a:t>Concept of “differance”( to differ and to defer)to describe how meaning is produced</a:t>
            </a:r>
            <a:endParaRPr lang="it-IT" sz="20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 w="19050" cap="flat">
            <a:solidFill>
              <a:schemeClr val="bg2"/>
            </a:solidFill>
            <a:prstDash val="sysDot"/>
            <a:round/>
          </a:ln>
        </p:spPr>
        <p:txBody>
          <a:bodyPr lIns="90000" tIns="45000" rIns="90000" bIns="45000"/>
          <a:lstStyle/>
          <a:p>
            <a:pPr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/>
              <a:t>Other semioticians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86238" cy="2260600"/>
          </a:xfrm>
          <a:solidFill>
            <a:schemeClr val="bg1"/>
          </a:solidFill>
          <a:ln w="19050">
            <a:solidFill>
              <a:schemeClr val="bg2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>
                <a:solidFill>
                  <a:srgbClr val="000000"/>
                </a:solidFill>
              </a:rPr>
              <a:t>Louis Althusser</a:t>
            </a:r>
            <a:r>
              <a:rPr lang="en-US" sz="2400">
                <a:solidFill>
                  <a:srgbClr val="000000"/>
                </a:solidFill>
              </a:rPr>
              <a:t> (1918-1990): no one on one relationship between class and language</a:t>
            </a:r>
            <a:r>
              <a:rPr lang="en-US" sz="240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sz="2400">
                <a:solidFill>
                  <a:srgbClr val="000000"/>
                </a:solidFill>
              </a:rPr>
              <a:t>human thoughts formed independent of given economic conditions.</a:t>
            </a:r>
            <a:endParaRPr lang="it-IT" sz="2400"/>
          </a:p>
        </p:txBody>
      </p:sp>
      <p:pic>
        <p:nvPicPr>
          <p:cNvPr id="30726" name="Picture 6" descr="File:Althuss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3663" y="1557338"/>
            <a:ext cx="1724025" cy="2449512"/>
          </a:xfrm>
          <a:prstGeom prst="rect">
            <a:avLst/>
          </a:prstGeom>
          <a:noFill/>
          <a:ln w="25400">
            <a:solidFill>
              <a:schemeClr val="bg2"/>
            </a:solidFill>
            <a:miter lim="800000"/>
            <a:headEnd/>
            <a:tailEnd/>
          </a:ln>
        </p:spPr>
      </p:pic>
      <p:pic>
        <p:nvPicPr>
          <p:cNvPr id="30728" name="Picture 8" descr="Foucault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43663" y="4149725"/>
            <a:ext cx="1724025" cy="2292350"/>
          </a:xfrm>
          <a:prstGeom prst="rect">
            <a:avLst/>
          </a:prstGeom>
          <a:noFill/>
          <a:ln w="25400">
            <a:solidFill>
              <a:schemeClr val="bg2"/>
            </a:solidFill>
            <a:miter lim="800000"/>
            <a:headEnd/>
            <a:tailEnd/>
          </a:ln>
        </p:spPr>
      </p:pic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468313" y="4292600"/>
            <a:ext cx="4186237" cy="165576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b="1">
                <a:solidFill>
                  <a:srgbClr val="000000"/>
                </a:solidFill>
              </a:rPr>
              <a:t>Michel Foucault</a:t>
            </a:r>
            <a:r>
              <a:rPr lang="en-US" sz="2400">
                <a:solidFill>
                  <a:srgbClr val="000000"/>
                </a:solidFill>
              </a:rPr>
              <a:t> (1926-1984): discourse regulated what can be said, what can be thought and what is considered true /false.</a:t>
            </a:r>
          </a:p>
          <a:p>
            <a:pPr marL="342900" indent="-342900">
              <a:lnSpc>
                <a:spcPct val="80000"/>
              </a:lnSpc>
              <a:spcBef>
                <a:spcPts val="638"/>
              </a:spcBef>
              <a:buClr>
                <a:srgbClr val="000000"/>
              </a:buClr>
              <a:buSzPct val="45000"/>
              <a:buFontTx/>
              <a:buChar char="•"/>
            </a:pPr>
            <a:endParaRPr lang="it-IT" sz="24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 w="19050">
            <a:solidFill>
              <a:schemeClr val="bg2"/>
            </a:solidFill>
            <a:round/>
          </a:ln>
        </p:spPr>
        <p:txBody>
          <a:bodyPr lIns="90000" tIns="45000" rIns="90000" bIns="45000"/>
          <a:lstStyle/>
          <a:p>
            <a:pPr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/>
              <a:t>Other semioticians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86238" cy="1323975"/>
          </a:xfrm>
          <a:solidFill>
            <a:schemeClr val="bg1"/>
          </a:solidFill>
          <a:ln w="19050">
            <a:solidFill>
              <a:schemeClr val="bg2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>
                <a:solidFill>
                  <a:srgbClr val="000000"/>
                </a:solidFill>
              </a:rPr>
              <a:t>Roland Barthes</a:t>
            </a:r>
            <a:r>
              <a:rPr lang="en-US" sz="2400">
                <a:solidFill>
                  <a:srgbClr val="000000"/>
                </a:solidFill>
              </a:rPr>
              <a:t> (1915-1980): the death of the author </a:t>
            </a:r>
            <a:r>
              <a:rPr lang="en-US" sz="240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sz="2400">
                <a:solidFill>
                  <a:srgbClr val="000000"/>
                </a:solidFill>
              </a:rPr>
              <a:t>the supremacy of the reader</a:t>
            </a:r>
            <a:endParaRPr lang="it-IT" sz="240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342900" indent="-341313" defTabSz="457200">
              <a:spcBef>
                <a:spcPts val="638"/>
              </a:spcBef>
              <a:buClr>
                <a:srgbClr val="000000"/>
              </a:buClr>
              <a:buSzPct val="45000"/>
              <a:buFont typeface="Aria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400">
              <a:solidFill>
                <a:srgbClr val="000000"/>
              </a:solidFill>
              <a:latin typeface="Calibri" charset="0"/>
              <a:cs typeface="Arial" charset="0"/>
            </a:endParaRPr>
          </a:p>
        </p:txBody>
      </p:sp>
      <p:pic>
        <p:nvPicPr>
          <p:cNvPr id="45063" name="Picture 7" descr="RolandBarth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1541463"/>
            <a:ext cx="2900363" cy="2352675"/>
          </a:xfrm>
          <a:prstGeom prst="rect">
            <a:avLst/>
          </a:prstGeom>
          <a:noFill/>
          <a:ln w="25400">
            <a:solidFill>
              <a:schemeClr val="bg2"/>
            </a:solidFill>
            <a:miter lim="800000"/>
            <a:headEnd/>
            <a:tailEnd/>
          </a:ln>
        </p:spPr>
      </p:pic>
      <p:pic>
        <p:nvPicPr>
          <p:cNvPr id="45064" name="Picture 8" descr="File:Lacan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51500" y="4057650"/>
            <a:ext cx="2901950" cy="2116138"/>
          </a:xfrm>
          <a:prstGeom prst="rect">
            <a:avLst/>
          </a:prstGeom>
          <a:noFill/>
          <a:ln w="25400">
            <a:solidFill>
              <a:schemeClr val="bg2"/>
            </a:solidFill>
            <a:miter lim="800000"/>
            <a:headEnd/>
            <a:tailEnd/>
          </a:ln>
        </p:spPr>
      </p:pic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39750" y="4149725"/>
            <a:ext cx="4186238" cy="172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b="1">
                <a:solidFill>
                  <a:srgbClr val="000000"/>
                </a:solidFill>
              </a:rPr>
              <a:t>Jacques Lacan</a:t>
            </a:r>
            <a:r>
              <a:rPr lang="en-US" sz="2400">
                <a:solidFill>
                  <a:srgbClr val="000000"/>
                </a:solidFill>
              </a:rPr>
              <a:t> (1901-1981): Saussurean ideas applied to psychoanalysis </a:t>
            </a:r>
            <a:r>
              <a:rPr lang="en-US" sz="240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sz="2400">
                <a:solidFill>
                  <a:srgbClr val="000000"/>
                </a:solidFill>
              </a:rPr>
              <a:t>unconscious is structured like a language</a:t>
            </a:r>
          </a:p>
          <a:p>
            <a:pPr marL="342900" indent="-342900">
              <a:lnSpc>
                <a:spcPct val="80000"/>
              </a:lnSpc>
              <a:spcBef>
                <a:spcPts val="638"/>
              </a:spcBef>
              <a:buClr>
                <a:srgbClr val="000000"/>
              </a:buClr>
              <a:buSzPct val="45000"/>
              <a:buFontTx/>
              <a:buChar char="•"/>
            </a:pPr>
            <a:endParaRPr lang="it-IT" sz="24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1412875"/>
            <a:ext cx="7772400" cy="1470025"/>
          </a:xfrm>
          <a:solidFill>
            <a:schemeClr val="bg1"/>
          </a:solidFill>
          <a:ln w="19050" cap="flat">
            <a:solidFill>
              <a:schemeClr val="bg2"/>
            </a:solidFill>
            <a:prstDash val="sysDot"/>
          </a:ln>
        </p:spPr>
        <p:txBody>
          <a:bodyPr/>
          <a:lstStyle/>
          <a:p>
            <a:r>
              <a:rPr lang="it-IT"/>
              <a:t>WORK BY</a:t>
            </a: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0438"/>
            <a:ext cx="6400800" cy="2138362"/>
          </a:xfrm>
          <a:solidFill>
            <a:schemeClr val="bg1"/>
          </a:solidFill>
          <a:ln w="19050">
            <a:solidFill>
              <a:schemeClr val="bg2"/>
            </a:solidFill>
          </a:ln>
        </p:spPr>
        <p:txBody>
          <a:bodyPr/>
          <a:lstStyle/>
          <a:p>
            <a:r>
              <a:rPr lang="it-IT" sz="2800"/>
              <a:t>BALDIN </a:t>
            </a:r>
            <a:r>
              <a:rPr lang="it-IT" sz="2800">
                <a:solidFill>
                  <a:schemeClr val="bg2"/>
                </a:solidFill>
              </a:rPr>
              <a:t>Ruben</a:t>
            </a:r>
          </a:p>
          <a:p>
            <a:r>
              <a:rPr lang="it-IT" sz="2800"/>
              <a:t>BUCCOLO </a:t>
            </a:r>
            <a:r>
              <a:rPr lang="it-IT" sz="2800">
                <a:solidFill>
                  <a:schemeClr val="bg2"/>
                </a:solidFill>
              </a:rPr>
              <a:t>Nicola</a:t>
            </a:r>
          </a:p>
          <a:p>
            <a:r>
              <a:rPr lang="it-IT" sz="2800"/>
              <a:t>CHIESA </a:t>
            </a:r>
            <a:r>
              <a:rPr lang="it-IT" sz="2800">
                <a:solidFill>
                  <a:schemeClr val="bg2"/>
                </a:solidFill>
              </a:rPr>
              <a:t>Francesco</a:t>
            </a:r>
          </a:p>
          <a:p>
            <a:r>
              <a:rPr lang="it-IT" sz="2800"/>
              <a:t>NOACCO </a:t>
            </a:r>
            <a:r>
              <a:rPr lang="it-IT" sz="2800">
                <a:solidFill>
                  <a:schemeClr val="bg2"/>
                </a:solidFill>
              </a:rPr>
              <a:t>Amedeo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 w="19050" cap="flat">
            <a:solidFill>
              <a:schemeClr val="bg2"/>
            </a:solidFill>
            <a:prstDash val="sysDot"/>
          </a:ln>
        </p:spPr>
        <p:txBody>
          <a:bodyPr/>
          <a:lstStyle/>
          <a:p>
            <a:r>
              <a:rPr lang="it-IT"/>
              <a:t>Our Work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1323975"/>
          </a:xfrm>
          <a:solidFill>
            <a:schemeClr val="bg1"/>
          </a:solidFill>
          <a:ln w="19050">
            <a:solidFill>
              <a:schemeClr val="bg2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2400"/>
              <a:t>Task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it-IT" sz="2400"/>
              <a:t>Analyse linguistics during Modernism and Postmodernism.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it-IT" sz="240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3284538"/>
            <a:ext cx="8280400" cy="2665412"/>
          </a:xfrm>
          <a:solidFill>
            <a:schemeClr val="bg1"/>
          </a:solidFill>
          <a:ln w="19050">
            <a:solidFill>
              <a:schemeClr val="bg2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2400"/>
              <a:t>Objectives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it-IT" sz="2400"/>
              <a:t>Comprehend the relationship between language and context;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it-IT" sz="2400"/>
              <a:t>Understand the changes introduced by philosophers;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it-IT" sz="2400"/>
              <a:t>Understand the importance of linguistics as a key to better comprehend the way human-beings think.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t-IT" sz="2400"/>
              <a:t>   </a:t>
            </a:r>
          </a:p>
          <a:p>
            <a:pPr>
              <a:lnSpc>
                <a:spcPct val="80000"/>
              </a:lnSpc>
              <a:buFontTx/>
              <a:buNone/>
            </a:pPr>
            <a:endParaRPr lang="it-IT" sz="2400"/>
          </a:p>
          <a:p>
            <a:pPr>
              <a:lnSpc>
                <a:spcPct val="80000"/>
              </a:lnSpc>
            </a:pPr>
            <a:endParaRPr lang="it-IT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chemeClr val="bg1"/>
          </a:solidFill>
          <a:ln w="19050" cap="flat">
            <a:solidFill>
              <a:schemeClr val="bg2"/>
            </a:solidFill>
            <a:prstDash val="sysDot"/>
          </a:ln>
        </p:spPr>
        <p:txBody>
          <a:bodyPr/>
          <a:lstStyle/>
          <a:p>
            <a:r>
              <a:rPr lang="it-IT"/>
              <a:t>Time line</a:t>
            </a:r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323850" y="3716338"/>
            <a:ext cx="85693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4427538" y="1341438"/>
            <a:ext cx="0" cy="48958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539750" y="1341438"/>
            <a:ext cx="1439863" cy="38576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Modernism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5003800" y="1341438"/>
            <a:ext cx="1800225" cy="38576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Postmodernism</a:t>
            </a: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V="1">
            <a:off x="827088" y="3141663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V="1">
            <a:off x="1835150" y="3716338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V="1">
            <a:off x="2700338" y="3141663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pic>
        <p:nvPicPr>
          <p:cNvPr id="33804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1989138"/>
            <a:ext cx="820737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971550" y="2205038"/>
            <a:ext cx="1512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F. Saussure</a:t>
            </a:r>
          </a:p>
        </p:txBody>
      </p:sp>
      <p:pic>
        <p:nvPicPr>
          <p:cNvPr id="33806" name="Picture 14" descr="Voloshinov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1550" y="4365625"/>
            <a:ext cx="725488" cy="1152525"/>
          </a:xfrm>
          <a:prstGeom prst="rect">
            <a:avLst/>
          </a:prstGeom>
          <a:noFill/>
        </p:spPr>
      </p:pic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1763713" y="4821238"/>
            <a:ext cx="1423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tx2"/>
                </a:solidFill>
              </a:rPr>
              <a:t>V. Voloshinov</a:t>
            </a:r>
            <a:endParaRPr lang="it-IT" sz="1600">
              <a:solidFill>
                <a:schemeClr val="tx2"/>
              </a:solidFill>
            </a:endParaRPr>
          </a:p>
        </p:txBody>
      </p:sp>
      <p:pic>
        <p:nvPicPr>
          <p:cNvPr id="33808" name="Picture 16" descr="File:Lukács György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39975" y="1989138"/>
            <a:ext cx="831850" cy="1008062"/>
          </a:xfrm>
          <a:prstGeom prst="rect">
            <a:avLst/>
          </a:prstGeom>
          <a:noFill/>
        </p:spPr>
      </p:pic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3276600" y="2205038"/>
            <a:ext cx="1100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tx2"/>
                </a:solidFill>
              </a:rPr>
              <a:t>G. Lukács</a:t>
            </a:r>
            <a:endParaRPr lang="it-IT" sz="1600">
              <a:solidFill>
                <a:schemeClr val="tx2"/>
              </a:solidFill>
            </a:endParaRPr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V="1">
            <a:off x="5148263" y="3141663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6227763" y="3716338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 flipV="1">
            <a:off x="6948488" y="3141663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pic>
        <p:nvPicPr>
          <p:cNvPr id="33813" name="Picture 21" descr="08-web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1989138"/>
            <a:ext cx="731838" cy="1008062"/>
          </a:xfrm>
          <a:prstGeom prst="rect">
            <a:avLst/>
          </a:prstGeom>
          <a:noFill/>
        </p:spPr>
      </p:pic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5292725" y="2205038"/>
            <a:ext cx="1492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tx2"/>
                </a:solidFill>
              </a:rPr>
              <a:t>F. Rossi-Landi</a:t>
            </a:r>
            <a:endParaRPr lang="it-IT" sz="1600">
              <a:solidFill>
                <a:schemeClr val="tx2"/>
              </a:solidFill>
            </a:endParaRPr>
          </a:p>
        </p:txBody>
      </p:sp>
      <p:pic>
        <p:nvPicPr>
          <p:cNvPr id="33816" name="Picture 2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19700" y="4508500"/>
            <a:ext cx="766763" cy="950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6156325" y="4797425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J.Derrida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 w="19050">
            <a:solidFill>
              <a:schemeClr val="bg2"/>
            </a:solidFill>
          </a:ln>
        </p:spPr>
        <p:txBody>
          <a:bodyPr/>
          <a:lstStyle/>
          <a:p>
            <a:r>
              <a:rPr lang="it-IT"/>
              <a:t>What is Linguistics??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chemeClr val="bg1"/>
          </a:solidFill>
          <a:ln w="15875">
            <a:solidFill>
              <a:schemeClr val="bg2"/>
            </a:solidFill>
          </a:ln>
        </p:spPr>
        <p:txBody>
          <a:bodyPr/>
          <a:lstStyle/>
          <a:p>
            <a:r>
              <a:rPr lang="it-IT" sz="2400"/>
              <a:t>The scientific study of human language.</a:t>
            </a:r>
          </a:p>
          <a:p>
            <a:endParaRPr lang="it-IT" sz="2400"/>
          </a:p>
          <a:p>
            <a:r>
              <a:rPr lang="it-IT" sz="2400"/>
              <a:t>Three categories or subfields of study:</a:t>
            </a:r>
          </a:p>
          <a:p>
            <a:pPr>
              <a:buFontTx/>
              <a:buNone/>
            </a:pPr>
            <a:r>
              <a:rPr lang="it-IT" sz="2400"/>
              <a:t>   - language form, </a:t>
            </a:r>
          </a:p>
          <a:p>
            <a:pPr>
              <a:buFontTx/>
              <a:buNone/>
            </a:pPr>
            <a:r>
              <a:rPr lang="it-IT" sz="2400"/>
              <a:t>   - language meaning, </a:t>
            </a:r>
          </a:p>
          <a:p>
            <a:pPr>
              <a:buFontTx/>
              <a:buNone/>
            </a:pPr>
            <a:r>
              <a:rPr lang="it-IT" sz="2400"/>
              <a:t>   - language in context. </a:t>
            </a:r>
          </a:p>
          <a:p>
            <a:endParaRPr lang="it-IT" sz="2400"/>
          </a:p>
          <a:p>
            <a:r>
              <a:rPr lang="it-IT" sz="2400"/>
              <a:t>Holds other different disciplines such as Semiotics </a:t>
            </a:r>
            <a:r>
              <a:rPr lang="it-IT" sz="2400">
                <a:sym typeface="Wingdings" pitchFamily="2" charset="2"/>
              </a:rPr>
              <a:t> science studying the role of signs as part of social life  social psychology which investigates the nature of signs and the laws governing them. 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chemeClr val="bg1"/>
          </a:solidFill>
          <a:ln w="19050" cap="flat">
            <a:solidFill>
              <a:schemeClr val="bg2"/>
            </a:solidFill>
            <a:prstDash val="sysDot"/>
          </a:ln>
        </p:spPr>
        <p:txBody>
          <a:bodyPr/>
          <a:lstStyle/>
          <a:p>
            <a:r>
              <a:rPr lang="it-IT" sz="4000"/>
              <a:t>Why did Linguistics develop in this period?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2116137"/>
          </a:xfrm>
          <a:solidFill>
            <a:schemeClr val="bg1"/>
          </a:solidFill>
          <a:ln w="19050">
            <a:solidFill>
              <a:schemeClr val="bg2"/>
            </a:solidFill>
          </a:ln>
        </p:spPr>
        <p:txBody>
          <a:bodyPr/>
          <a:lstStyle/>
          <a:p>
            <a:r>
              <a:rPr lang="it-IT"/>
              <a:t>Friedrich Nietzsche </a:t>
            </a:r>
            <a:r>
              <a:rPr lang="it-IT">
                <a:sym typeface="Wingdings" pitchFamily="2" charset="2"/>
              </a:rPr>
              <a:t> “</a:t>
            </a:r>
            <a:r>
              <a:rPr lang="it-IT" i="1">
                <a:sym typeface="Wingdings" pitchFamily="2" charset="2"/>
              </a:rPr>
              <a:t>God is dead</a:t>
            </a:r>
            <a:r>
              <a:rPr lang="it-IT">
                <a:sym typeface="Wingdings" pitchFamily="2" charset="2"/>
              </a:rPr>
              <a:t>” (</a:t>
            </a:r>
            <a:r>
              <a:rPr lang="it-IT" i="1" u="sng">
                <a:sym typeface="Wingdings" pitchFamily="2" charset="2"/>
              </a:rPr>
              <a:t>The Gay Science</a:t>
            </a:r>
            <a:r>
              <a:rPr lang="it-IT">
                <a:sym typeface="Wingdings" pitchFamily="2" charset="2"/>
              </a:rPr>
              <a:t>, 1882)  it underlines the fall of human’s certainties  spread of studies about human beings’ nature</a:t>
            </a:r>
          </a:p>
          <a:p>
            <a:endParaRPr lang="it-IT"/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4572000" y="3860800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23850" y="5013325"/>
            <a:ext cx="8640763" cy="1425575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3200">
                <a:sym typeface="Wingdings" pitchFamily="2" charset="2"/>
              </a:rPr>
              <a:t>Linguistics, studying human language, became one of the ways to study human beings’ nature.</a:t>
            </a:r>
            <a:endParaRPr lang="it-IT" sz="3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 w="19050" cap="flat">
            <a:solidFill>
              <a:schemeClr val="bg2"/>
            </a:solidFill>
            <a:prstDash val="sysDot"/>
          </a:ln>
        </p:spPr>
        <p:txBody>
          <a:bodyPr/>
          <a:lstStyle/>
          <a:p>
            <a:r>
              <a:rPr lang="it-IT"/>
              <a:t>Modernism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3629025"/>
          </a:xfrm>
          <a:solidFill>
            <a:schemeClr val="bg1"/>
          </a:solidFill>
          <a:ln w="19050">
            <a:solidFill>
              <a:schemeClr val="bg2"/>
            </a:solidFill>
          </a:ln>
        </p:spPr>
        <p:txBody>
          <a:bodyPr/>
          <a:lstStyle/>
          <a:p>
            <a:r>
              <a:rPr lang="it-IT"/>
              <a:t>Movement in the arts, its set of cultural tendencies and associated cultural movements, originally arising in the late 19th and early 20th centuries. </a:t>
            </a:r>
          </a:p>
          <a:p>
            <a:r>
              <a:rPr lang="it-IT"/>
              <a:t>Radical shift in aesthetic and cultural sensibilities evident in the art and literature.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 w="19050" cap="flat">
            <a:solidFill>
              <a:schemeClr val="bg2"/>
            </a:solidFill>
            <a:prstDash val="sysDot"/>
            <a:round/>
          </a:ln>
        </p:spPr>
        <p:txBody>
          <a:bodyPr lIns="90000" tIns="45000" rIns="90000" bIns="45000"/>
          <a:lstStyle/>
          <a:p>
            <a:pPr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/>
              <a:t>Modernism and Literature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122863" cy="4781550"/>
          </a:xfrm>
          <a:solidFill>
            <a:schemeClr val="bg1"/>
          </a:solidFill>
          <a:ln w="19050">
            <a:solidFill>
              <a:schemeClr val="bg2"/>
            </a:solidFill>
          </a:ln>
        </p:spPr>
        <p:txBody>
          <a:bodyPr/>
          <a:lstStyle/>
          <a:p>
            <a:r>
              <a:rPr lang="en-US" sz="2400">
                <a:solidFill>
                  <a:srgbClr val="000000"/>
                </a:solidFill>
              </a:rPr>
              <a:t>New narrative tecniques to create a different kind of novel </a:t>
            </a:r>
            <a:r>
              <a:rPr lang="en-US" sz="2400">
                <a:solidFill>
                  <a:srgbClr val="000000"/>
                </a:solidFill>
                <a:sym typeface="Wingdings" pitchFamily="2" charset="2"/>
              </a:rPr>
              <a:t> realist novel</a:t>
            </a:r>
            <a:endParaRPr lang="en-US" sz="2400">
              <a:solidFill>
                <a:srgbClr val="000000"/>
              </a:solidFill>
            </a:endParaRPr>
          </a:p>
          <a:p>
            <a:r>
              <a:rPr lang="en-US" sz="2400">
                <a:solidFill>
                  <a:srgbClr val="000000"/>
                </a:solidFill>
              </a:rPr>
              <a:t>Abolition of lineary plot </a:t>
            </a:r>
            <a:r>
              <a:rPr lang="en-US" sz="2400">
                <a:solidFill>
                  <a:srgbClr val="000000"/>
                </a:solidFill>
                <a:sym typeface="Wingdings" pitchFamily="2" charset="2"/>
              </a:rPr>
              <a:t></a:t>
            </a:r>
            <a:r>
              <a:rPr lang="en-US" sz="2400">
                <a:solidFill>
                  <a:srgbClr val="000000"/>
                </a:solidFill>
              </a:rPr>
              <a:t>flashback, flash-forward, citations </a:t>
            </a:r>
            <a:r>
              <a:rPr lang="en-US" sz="2400">
                <a:solidFill>
                  <a:srgbClr val="000000"/>
                </a:solidFill>
                <a:sym typeface="Wingdings" pitchFamily="2" charset="2"/>
              </a:rPr>
              <a:t> lose of the classic concept of space</a:t>
            </a:r>
            <a:endParaRPr lang="en-US" sz="2400">
              <a:solidFill>
                <a:srgbClr val="000000"/>
              </a:solidFill>
            </a:endParaRPr>
          </a:p>
          <a:p>
            <a:r>
              <a:rPr lang="en-US" sz="2400">
                <a:solidFill>
                  <a:srgbClr val="000000"/>
                </a:solidFill>
              </a:rPr>
              <a:t>Themes previously considered taboo (sexuality..)</a:t>
            </a:r>
          </a:p>
          <a:p>
            <a:r>
              <a:rPr lang="en-US" sz="2400">
                <a:solidFill>
                  <a:srgbClr val="000000"/>
                </a:solidFill>
              </a:rPr>
              <a:t>Work isn’t a subjective but an objective expression </a:t>
            </a:r>
            <a:r>
              <a:rPr lang="en-US" sz="2400">
                <a:solidFill>
                  <a:srgbClr val="000000"/>
                </a:solidFill>
                <a:sym typeface="Wingdings" pitchFamily="2" charset="2"/>
              </a:rPr>
              <a:t></a:t>
            </a:r>
            <a:r>
              <a:rPr lang="en-US" sz="2400">
                <a:solidFill>
                  <a:srgbClr val="000000"/>
                </a:solidFill>
              </a:rPr>
              <a:t>Need of a specific and objective language</a:t>
            </a:r>
          </a:p>
        </p:txBody>
      </p:sp>
      <p:sp>
        <p:nvSpPr>
          <p:cNvPr id="51206" name="AutoShape 6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it-IT"/>
          </a:p>
        </p:txBody>
      </p:sp>
      <p:sp>
        <p:nvSpPr>
          <p:cNvPr id="51208" name="AutoShape 8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it-IT"/>
          </a:p>
        </p:txBody>
      </p:sp>
      <p:pic>
        <p:nvPicPr>
          <p:cNvPr id="51210" name="Picture 10" descr="bookClu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1863" y="2420938"/>
            <a:ext cx="2776537" cy="2879725"/>
          </a:xfrm>
          <a:prstGeom prst="rect">
            <a:avLst/>
          </a:prstGeom>
          <a:noFill/>
          <a:ln w="254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 w="19050" cap="flat">
            <a:solidFill>
              <a:schemeClr val="bg2"/>
            </a:solidFill>
            <a:prstDash val="sysDot"/>
            <a:round/>
          </a:ln>
        </p:spPr>
        <p:txBody>
          <a:bodyPr lIns="90000" tIns="45000" rIns="90000" bIns="45000"/>
          <a:lstStyle/>
          <a:p>
            <a:pPr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/>
              <a:t>Ferdinand de Saussure(1857-1913)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1863" y="1916113"/>
            <a:ext cx="2630487" cy="3233737"/>
          </a:xfrm>
          <a:prstGeom prst="rect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/>
        </p:spPr>
      </p:pic>
      <p:sp>
        <p:nvSpPr>
          <p:cNvPr id="266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5194300" cy="3168650"/>
          </a:xfrm>
          <a:solidFill>
            <a:schemeClr val="bg1"/>
          </a:solidFill>
          <a:ln w="19050">
            <a:solidFill>
              <a:schemeClr val="bg2"/>
            </a:solidFill>
          </a:ln>
        </p:spPr>
        <p:txBody>
          <a:bodyPr/>
          <a:lstStyle/>
          <a:p>
            <a:r>
              <a:rPr lang="en-US" sz="2400"/>
              <a:t>Theory of synchronic language: relationship signifier-signified is arbitrary </a:t>
            </a:r>
            <a:r>
              <a:rPr lang="en-US" sz="2400">
                <a:sym typeface="Wingdings" pitchFamily="2" charset="2"/>
              </a:rPr>
              <a:t></a:t>
            </a:r>
            <a:r>
              <a:rPr lang="en-US" sz="2400"/>
              <a:t> meaning produced by signs(signifier and signified union) relationship </a:t>
            </a:r>
          </a:p>
          <a:p>
            <a:r>
              <a:rPr lang="en-US" sz="2400"/>
              <a:t>Meaning  built up on differences and binary pairs (eg.  true/false)</a:t>
            </a:r>
          </a:p>
          <a:p>
            <a:pPr>
              <a:spcBef>
                <a:spcPts val="638"/>
              </a:spcBef>
              <a:buSzPct val="45000"/>
            </a:pPr>
            <a:endParaRPr lang="it-IT" sz="28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 w="19050" cap="flat">
            <a:solidFill>
              <a:schemeClr val="bg2"/>
            </a:solidFill>
            <a:prstDash val="sysDot"/>
            <a:round/>
          </a:ln>
        </p:spPr>
        <p:txBody>
          <a:bodyPr lIns="90000" tIns="45000" rIns="90000" bIns="45000"/>
          <a:lstStyle/>
          <a:p>
            <a:pPr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/>
              <a:t>Semiotic Materialism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554663" cy="4525963"/>
          </a:xfrm>
          <a:solidFill>
            <a:schemeClr val="bg1"/>
          </a:solidFill>
          <a:ln w="19050">
            <a:solidFill>
              <a:schemeClr val="bg2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</a:rPr>
              <a:t>Inspired by Karl Marx’s materialism </a:t>
            </a:r>
            <a:r>
              <a:rPr lang="en-US" sz="2400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sz="2400">
                <a:solidFill>
                  <a:srgbClr val="000000"/>
                </a:solidFill>
              </a:rPr>
              <a:t>analysis started from a realistic (not idealistic) element</a:t>
            </a:r>
          </a:p>
          <a:p>
            <a:pPr>
              <a:lnSpc>
                <a:spcPct val="80000"/>
              </a:lnSpc>
            </a:pPr>
            <a:endParaRPr lang="en-US" sz="240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	Explicit the relationship text-context</a:t>
            </a:r>
          </a:p>
          <a:p>
            <a:pPr>
              <a:lnSpc>
                <a:spcPct val="80000"/>
              </a:lnSpc>
            </a:pPr>
            <a:endParaRPr lang="en-US" sz="240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en-US" sz="240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</a:rPr>
              <a:t>A set of theoretical approaches to signs production and communication </a:t>
            </a:r>
            <a:r>
              <a:rPr lang="en-US" sz="2400">
                <a:solidFill>
                  <a:srgbClr val="000000"/>
                </a:solidFill>
                <a:sym typeface="Wingdings" pitchFamily="2" charset="2"/>
              </a:rPr>
              <a:t></a:t>
            </a:r>
            <a:r>
              <a:rPr lang="en-US" sz="2400">
                <a:solidFill>
                  <a:srgbClr val="000000"/>
                </a:solidFill>
              </a:rPr>
              <a:t> study how socioeconomic and signs systems affect each other</a:t>
            </a:r>
          </a:p>
          <a:p>
            <a:pPr>
              <a:lnSpc>
                <a:spcPct val="80000"/>
              </a:lnSpc>
            </a:pPr>
            <a:endParaRPr lang="it-IT" sz="1600"/>
          </a:p>
        </p:txBody>
      </p:sp>
      <p:cxnSp>
        <p:nvCxnSpPr>
          <p:cNvPr id="18436" name="AutoShape 4"/>
          <p:cNvCxnSpPr>
            <a:cxnSpLocks noChangeShapeType="1"/>
          </p:cNvCxnSpPr>
          <p:nvPr/>
        </p:nvCxnSpPr>
        <p:spPr bwMode="auto">
          <a:xfrm flipH="1">
            <a:off x="3203575" y="2565400"/>
            <a:ext cx="1588" cy="642938"/>
          </a:xfrm>
          <a:prstGeom prst="bentConnector3">
            <a:avLst>
              <a:gd name="adj1" fmla="val 50000"/>
            </a:avLst>
          </a:prstGeom>
          <a:noFill/>
          <a:ln w="9398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pic>
        <p:nvPicPr>
          <p:cNvPr id="18440" name="Picture 8" descr="ClearingU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1773238"/>
            <a:ext cx="2732087" cy="3529012"/>
          </a:xfrm>
          <a:prstGeom prst="rect">
            <a:avLst/>
          </a:prstGeom>
          <a:noFill/>
          <a:ln w="254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692</Words>
  <Application>Microsoft Office PowerPoint</Application>
  <PresentationFormat>Presentazione su schermo (4:3)</PresentationFormat>
  <Paragraphs>110</Paragraphs>
  <Slides>18</Slides>
  <Notes>18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5" baseType="lpstr">
      <vt:lpstr>Arial</vt:lpstr>
      <vt:lpstr>Wingdings</vt:lpstr>
      <vt:lpstr>Calibri</vt:lpstr>
      <vt:lpstr>Times New Roman</vt:lpstr>
      <vt:lpstr>+mn-lt</vt:lpstr>
      <vt:lpstr>+mn-ea</vt:lpstr>
      <vt:lpstr>Struttura predefinita</vt:lpstr>
      <vt:lpstr>Linguistics:  Modernism and Postmodernism</vt:lpstr>
      <vt:lpstr>Our Work</vt:lpstr>
      <vt:lpstr>Time line</vt:lpstr>
      <vt:lpstr>What is Linguistics??</vt:lpstr>
      <vt:lpstr>Why did Linguistics develop in this period?</vt:lpstr>
      <vt:lpstr>Modernism</vt:lpstr>
      <vt:lpstr>Modernism and Literature</vt:lpstr>
      <vt:lpstr>Ferdinand de Saussure(1857-1913)</vt:lpstr>
      <vt:lpstr>Semiotic Materialism</vt:lpstr>
      <vt:lpstr>Valentin Voloshinov (1895-1936)</vt:lpstr>
      <vt:lpstr>György Lukács (1885–1971)</vt:lpstr>
      <vt:lpstr>Postmodernism</vt:lpstr>
      <vt:lpstr>Postmodernism and Literature</vt:lpstr>
      <vt:lpstr>Ferruccio Rossi-Landi (1921–1985)</vt:lpstr>
      <vt:lpstr>Jacques Derrida(1930-2004)</vt:lpstr>
      <vt:lpstr>Other semioticians</vt:lpstr>
      <vt:lpstr>Other semioticians</vt:lpstr>
      <vt:lpstr>WORK BY</vt:lpstr>
    </vt:vector>
  </TitlesOfParts>
  <Company>HP Notebook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Amedeo Noacco</dc:creator>
  <cp:lastModifiedBy>giulia</cp:lastModifiedBy>
  <cp:revision>9</cp:revision>
  <dcterms:created xsi:type="dcterms:W3CDTF">2012-12-29T17:41:29Z</dcterms:created>
  <dcterms:modified xsi:type="dcterms:W3CDTF">2013-01-06T19:20:44Z</dcterms:modified>
</cp:coreProperties>
</file>