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60" r:id="rId5"/>
    <p:sldId id="261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FE6"/>
    <a:srgbClr val="656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B2C38-DDD0-436A-A25D-2445FB4566BB}" type="datetimeFigureOut">
              <a:rPr lang="en-GB" smtClean="0"/>
              <a:t>14/04/2013</a:t>
            </a:fld>
            <a:endParaRPr lang="en-GB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C91D6-9B63-4660-A09D-37B2A82DFC3F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156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C91D6-9B63-4660-A09D-37B2A82DFC3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34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02C-59BE-451D-BC52-6610A3260737}" type="datetimeFigureOut">
              <a:rPr lang="en-GB" smtClean="0"/>
              <a:t>14/04/2013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F018-0D8A-40C6-8456-DE51B37B82B4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2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02C-59BE-451D-BC52-6610A3260737}" type="datetimeFigureOut">
              <a:rPr lang="en-GB" smtClean="0"/>
              <a:t>14/04/2013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F018-0D8A-40C6-8456-DE51B37B82B4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89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02C-59BE-451D-BC52-6610A3260737}" type="datetimeFigureOut">
              <a:rPr lang="en-GB" smtClean="0"/>
              <a:t>14/04/2013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F018-0D8A-40C6-8456-DE51B37B82B4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44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02C-59BE-451D-BC52-6610A3260737}" type="datetimeFigureOut">
              <a:rPr lang="en-GB" smtClean="0"/>
              <a:t>14/04/2013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F018-0D8A-40C6-8456-DE51B37B82B4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94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02C-59BE-451D-BC52-6610A3260737}" type="datetimeFigureOut">
              <a:rPr lang="en-GB" smtClean="0"/>
              <a:t>14/04/2013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F018-0D8A-40C6-8456-DE51B37B82B4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12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02C-59BE-451D-BC52-6610A3260737}" type="datetimeFigureOut">
              <a:rPr lang="en-GB" smtClean="0"/>
              <a:t>14/04/2013</a:t>
            </a:fld>
            <a:endParaRPr lang="en-GB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F018-0D8A-40C6-8456-DE51B37B82B4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02C-59BE-451D-BC52-6610A3260737}" type="datetimeFigureOut">
              <a:rPr lang="en-GB" smtClean="0"/>
              <a:t>14/04/2013</a:t>
            </a:fld>
            <a:endParaRPr lang="en-GB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F018-0D8A-40C6-8456-DE51B37B82B4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6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02C-59BE-451D-BC52-6610A3260737}" type="datetimeFigureOut">
              <a:rPr lang="en-GB" smtClean="0"/>
              <a:t>14/04/2013</a:t>
            </a:fld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F018-0D8A-40C6-8456-DE51B37B82B4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86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02C-59BE-451D-BC52-6610A3260737}" type="datetimeFigureOut">
              <a:rPr lang="en-GB" smtClean="0"/>
              <a:t>14/04/2013</a:t>
            </a:fld>
            <a:endParaRPr lang="en-GB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F018-0D8A-40C6-8456-DE51B37B82B4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95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02C-59BE-451D-BC52-6610A3260737}" type="datetimeFigureOut">
              <a:rPr lang="en-GB" smtClean="0"/>
              <a:t>14/04/2013</a:t>
            </a:fld>
            <a:endParaRPr lang="en-GB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F018-0D8A-40C6-8456-DE51B37B82B4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11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2A02C-59BE-451D-BC52-6610A3260737}" type="datetimeFigureOut">
              <a:rPr lang="en-GB" smtClean="0"/>
              <a:t>14/04/2013</a:t>
            </a:fld>
            <a:endParaRPr lang="en-GB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F018-0D8A-40C6-8456-DE51B37B82B4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40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2A02C-59BE-451D-BC52-6610A3260737}" type="datetimeFigureOut">
              <a:rPr lang="en-GB" smtClean="0"/>
              <a:t>14/04/2013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1F018-0D8A-40C6-8456-DE51B37B82B4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00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lindo-correia.com/02060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genome.duke.edu/genomelife/wp-content/uploads/2011/03/to_be_or_not-640x42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brightnessContrast bright="-3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01" r="2594"/>
          <a:stretch/>
        </p:blipFill>
        <p:spPr bwMode="auto">
          <a:xfrm>
            <a:off x="-36512" y="-27384"/>
            <a:ext cx="9396000" cy="688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136904" cy="1728192"/>
          </a:xfrm>
        </p:spPr>
        <p:txBody>
          <a:bodyPr>
            <a:noAutofit/>
          </a:bodyPr>
          <a:lstStyle/>
          <a:p>
            <a:r>
              <a:rPr lang="it-IT" sz="6600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Why Did T.S. Eliot Use Hamlet’s Figure?</a:t>
            </a:r>
            <a:endParaRPr lang="en-GB" sz="6600" b="1" cap="small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14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442512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</a:rPr>
              <a:t>T.S. ELIOT about HAMLET’S FIGURE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5328592" cy="4669979"/>
          </a:xfrm>
        </p:spPr>
        <p:txBody>
          <a:bodyPr>
            <a:normAutofit/>
          </a:bodyPr>
          <a:lstStyle/>
          <a:p>
            <a:pPr marL="2684463" indent="-2684463" algn="ctr">
              <a:buNone/>
            </a:pPr>
            <a:r>
              <a:rPr lang="it-IT" sz="2400" i="1" dirty="0" smtClean="0"/>
              <a:t>It is </a:t>
            </a:r>
            <a:r>
              <a:rPr lang="en-GB" sz="2400" i="1" dirty="0" smtClean="0"/>
              <a:t>the</a:t>
            </a:r>
            <a:r>
              <a:rPr lang="en-GB" sz="2400" i="1" dirty="0"/>
              <a:t> Mona Lisa of </a:t>
            </a:r>
            <a:r>
              <a:rPr lang="en-GB" sz="2400" i="1" dirty="0" smtClean="0"/>
              <a:t>literature. (</a:t>
            </a:r>
            <a:r>
              <a:rPr lang="en-GB" sz="2400" i="1" u="sng" dirty="0" smtClean="0"/>
              <a:t>Hamlet</a:t>
            </a:r>
            <a:r>
              <a:rPr lang="en-GB" sz="2400" i="1" dirty="0" smtClean="0"/>
              <a:t>)</a:t>
            </a:r>
          </a:p>
          <a:p>
            <a:pPr marL="0" indent="0">
              <a:buNone/>
            </a:pPr>
            <a:endParaRPr lang="en-GB" sz="2000" i="1" dirty="0" smtClean="0"/>
          </a:p>
          <a:p>
            <a:r>
              <a:rPr lang="en-GB" sz="2000" dirty="0" smtClean="0"/>
              <a:t>ambiguity</a:t>
            </a:r>
            <a:r>
              <a:rPr lang="it-IT" sz="2000" dirty="0" smtClean="0"/>
              <a:t> of Hamlet’s figure/Mona Lisa’s figure</a:t>
            </a:r>
          </a:p>
          <a:p>
            <a:r>
              <a:rPr lang="it-IT" sz="2000" dirty="0" err="1" smtClean="0"/>
              <a:t>According</a:t>
            </a:r>
            <a:r>
              <a:rPr lang="it-IT" sz="2000" dirty="0" smtClean="0"/>
              <a:t> to Bernard </a:t>
            </a:r>
            <a:r>
              <a:rPr lang="it-IT" sz="2000" dirty="0" err="1" smtClean="0"/>
              <a:t>Berenson</a:t>
            </a:r>
            <a:r>
              <a:rPr lang="it-IT" sz="2000" dirty="0"/>
              <a:t>,</a:t>
            </a:r>
            <a:r>
              <a:rPr lang="en-GB" sz="2000" dirty="0"/>
              <a:t> </a:t>
            </a:r>
            <a:r>
              <a:rPr lang="en-GB" sz="2000" dirty="0" smtClean="0"/>
              <a:t>T.S. Eliot criticised the subjective </a:t>
            </a:r>
            <a:r>
              <a:rPr lang="en-GB" sz="2000" dirty="0"/>
              <a:t>interpretations and second-rate </a:t>
            </a:r>
            <a:r>
              <a:rPr lang="en-GB" sz="2000" dirty="0" smtClean="0"/>
              <a:t>theories:</a:t>
            </a:r>
          </a:p>
          <a:p>
            <a:pPr marL="361950" indent="0">
              <a:buNone/>
            </a:pPr>
            <a:r>
              <a:rPr lang="en-GB" sz="2000" dirty="0" smtClean="0"/>
              <a:t>"</a:t>
            </a:r>
            <a:r>
              <a:rPr lang="en-GB" sz="2000" dirty="0"/>
              <a:t>the picture becomes more wonderful to us than it really is, and reveals to us a secret of which, in truth, it knows </a:t>
            </a:r>
            <a:r>
              <a:rPr lang="en-GB" sz="2000" dirty="0" smtClean="0"/>
              <a:t>nothing”</a:t>
            </a:r>
          </a:p>
          <a:p>
            <a:pPr marL="361950" indent="0">
              <a:buNone/>
            </a:pPr>
            <a:r>
              <a:rPr lang="en-GB" sz="2000" dirty="0" smtClean="0"/>
              <a:t>(Oscar Wilde, </a:t>
            </a:r>
            <a:r>
              <a:rPr lang="en-GB" sz="2000" i="1" u="sng" dirty="0" smtClean="0"/>
              <a:t>The Critic as Artist</a:t>
            </a:r>
            <a:r>
              <a:rPr lang="en-GB" sz="2000" dirty="0" smtClean="0"/>
              <a:t>, 1891) </a:t>
            </a:r>
          </a:p>
          <a:p>
            <a:pPr marL="0" indent="0">
              <a:buNone/>
            </a:pPr>
            <a:r>
              <a:rPr lang="it-IT" sz="2000" dirty="0" smtClean="0"/>
              <a:t>	</a:t>
            </a:r>
            <a:r>
              <a:rPr lang="it-IT" sz="1100" dirty="0">
                <a:latin typeface="Agency FB" pitchFamily="34" charset="0"/>
                <a:sym typeface="Wingdings" pitchFamily="2" charset="2"/>
              </a:rPr>
              <a:t> </a:t>
            </a:r>
            <a:r>
              <a:rPr lang="it-IT" sz="1100" dirty="0" smtClean="0">
                <a:latin typeface="Agency FB" pitchFamily="34" charset="0"/>
                <a:sym typeface="Wingdings" pitchFamily="2" charset="2"/>
              </a:rPr>
              <a:t>            </a:t>
            </a:r>
          </a:p>
          <a:p>
            <a:pPr marL="0" indent="0" algn="ctr">
              <a:buNone/>
            </a:pPr>
            <a:r>
              <a:rPr lang="it-IT" sz="2000" dirty="0" smtClean="0"/>
              <a:t>Art has meaning in itself: </a:t>
            </a:r>
            <a:r>
              <a:rPr lang="it-IT" sz="2000" b="1" i="1" dirty="0" smtClean="0">
                <a:sym typeface="Wingdings" pitchFamily="2" charset="2"/>
              </a:rPr>
              <a:t>art for art’s sake</a:t>
            </a:r>
            <a:r>
              <a:rPr lang="it-IT" sz="2000" dirty="0">
                <a:sym typeface="Wingdings" pitchFamily="2" charset="2"/>
              </a:rPr>
              <a:t>.</a:t>
            </a:r>
            <a:endParaRPr lang="en-GB" sz="2000" dirty="0"/>
          </a:p>
        </p:txBody>
      </p:sp>
      <p:pic>
        <p:nvPicPr>
          <p:cNvPr id="2050" name="Picture 2" descr="http://www.arlindo-correia.com/mona_lisa_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419" y="1340768"/>
            <a:ext cx="2920181" cy="453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2 4"/>
          <p:cNvCxnSpPr/>
          <p:nvPr/>
        </p:nvCxnSpPr>
        <p:spPr>
          <a:xfrm>
            <a:off x="2843808" y="52292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5796136" y="6093296"/>
            <a:ext cx="31035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dirty="0"/>
              <a:t> </a:t>
            </a:r>
            <a:r>
              <a:rPr lang="en-GB" sz="1500" dirty="0" smtClean="0"/>
              <a:t>L. Da Vinci, </a:t>
            </a:r>
            <a:r>
              <a:rPr lang="en-GB" sz="1500" i="1" u="sng" dirty="0" smtClean="0"/>
              <a:t>Mona </a:t>
            </a:r>
            <a:r>
              <a:rPr lang="en-GB" sz="1500" i="1" u="sng" dirty="0"/>
              <a:t>Lisa </a:t>
            </a:r>
            <a:r>
              <a:rPr lang="en-GB" sz="1500" dirty="0"/>
              <a:t>(1479-1528</a:t>
            </a:r>
            <a:r>
              <a:rPr lang="en-GB" sz="1500" dirty="0" smtClean="0"/>
              <a:t>), Museè </a:t>
            </a:r>
            <a:r>
              <a:rPr lang="en-GB" sz="1500" dirty="0"/>
              <a:t>du Louvre, Paris</a:t>
            </a:r>
          </a:p>
        </p:txBody>
      </p:sp>
    </p:spTree>
    <p:extLst>
      <p:ext uri="{BB962C8B-B14F-4D97-AF65-F5344CB8AC3E}">
        <p14:creationId xmlns:p14="http://schemas.microsoft.com/office/powerpoint/2010/main" val="230849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  <a:latin typeface="Cambria" pitchFamily="18" charset="0"/>
              </a:rPr>
              <a:t>SHAKESPEARE’S HAMLET</a:t>
            </a:r>
            <a:endParaRPr lang="en-GB" b="1" dirty="0">
              <a:solidFill>
                <a:schemeClr val="accent5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sz="2400" b="1" dirty="0" smtClean="0"/>
              <a:t>The story</a:t>
            </a:r>
          </a:p>
          <a:p>
            <a:r>
              <a:rPr lang="it-IT" sz="2400" dirty="0" smtClean="0"/>
              <a:t>The </a:t>
            </a:r>
            <a:r>
              <a:rPr lang="en-GB" sz="2400" dirty="0" smtClean="0"/>
              <a:t>prince</a:t>
            </a:r>
            <a:r>
              <a:rPr lang="it-IT" sz="2400" dirty="0" smtClean="0"/>
              <a:t> of </a:t>
            </a:r>
            <a:r>
              <a:rPr lang="en-GB" sz="2400" dirty="0" smtClean="0"/>
              <a:t>Denmark</a:t>
            </a:r>
          </a:p>
          <a:p>
            <a:r>
              <a:rPr lang="it-IT" sz="2400" dirty="0" smtClean="0"/>
              <a:t>Desire of </a:t>
            </a:r>
            <a:r>
              <a:rPr lang="en-GB" sz="2400" dirty="0" smtClean="0"/>
              <a:t>revenging</a:t>
            </a:r>
            <a:r>
              <a:rPr lang="it-IT" sz="2400" dirty="0" smtClean="0"/>
              <a:t> his father’s death</a:t>
            </a:r>
          </a:p>
          <a:p>
            <a:endParaRPr lang="it-IT" sz="800" dirty="0" smtClean="0"/>
          </a:p>
          <a:p>
            <a:pPr marL="0" indent="0">
              <a:buNone/>
            </a:pPr>
            <a:r>
              <a:rPr lang="it-IT" sz="2400" b="1" dirty="0" smtClean="0"/>
              <a:t>The true essence of the tragedy</a:t>
            </a:r>
            <a:endParaRPr lang="en-GB" sz="2400" b="1" dirty="0" smtClean="0"/>
          </a:p>
          <a:p>
            <a:r>
              <a:rPr lang="en-GB" sz="2400" dirty="0" smtClean="0"/>
              <a:t>Edipic</a:t>
            </a:r>
            <a:r>
              <a:rPr lang="it-IT" sz="2400" dirty="0" smtClean="0"/>
              <a:t> complex</a:t>
            </a:r>
          </a:p>
          <a:p>
            <a:r>
              <a:rPr lang="it-IT" sz="2400" dirty="0" smtClean="0"/>
              <a:t>Reflection on </a:t>
            </a:r>
            <a:r>
              <a:rPr lang="en-GB" sz="2400" dirty="0" err="1" smtClean="0"/>
              <a:t>existance</a:t>
            </a:r>
            <a:endParaRPr lang="en-GB" sz="2400" u="sng" dirty="0" smtClean="0"/>
          </a:p>
          <a:p>
            <a:r>
              <a:rPr lang="it-IT" sz="2400" dirty="0" err="1" smtClean="0"/>
              <a:t>awareness</a:t>
            </a:r>
            <a:r>
              <a:rPr lang="it-IT" sz="2400" dirty="0" smtClean="0"/>
              <a:t> of his condition</a:t>
            </a:r>
          </a:p>
          <a:p>
            <a:pPr marL="354013" indent="-354013">
              <a:buNone/>
            </a:pPr>
            <a:r>
              <a:rPr lang="it-IT" sz="2400" dirty="0" smtClean="0"/>
              <a:t>	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u="sng" dirty="0" smtClean="0"/>
              <a:t>inaction</a:t>
            </a:r>
            <a:r>
              <a:rPr lang="it-IT" sz="2400" dirty="0" smtClean="0"/>
              <a:t>: </a:t>
            </a:r>
            <a:r>
              <a:rPr lang="it-IT" sz="2400" b="1" dirty="0" smtClean="0">
                <a:solidFill>
                  <a:srgbClr val="C00000"/>
                </a:solidFill>
              </a:rPr>
              <a:t>moral values </a:t>
            </a:r>
            <a:r>
              <a:rPr lang="it-IT" sz="2400" dirty="0" smtClean="0"/>
              <a:t>VS </a:t>
            </a:r>
            <a:r>
              <a:rPr lang="it-IT" sz="2400" b="1" dirty="0" smtClean="0">
                <a:solidFill>
                  <a:schemeClr val="tx2">
                    <a:lumMod val="50000"/>
                  </a:schemeClr>
                </a:solidFill>
              </a:rPr>
              <a:t>ancient values</a:t>
            </a:r>
            <a:endParaRPr lang="it-IT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defTabSz="327025">
              <a:buNone/>
            </a:pPr>
            <a:r>
              <a:rPr lang="it-IT" sz="2400" dirty="0" smtClean="0"/>
              <a:t>							</a:t>
            </a:r>
            <a:r>
              <a:rPr lang="it-IT" sz="2400" dirty="0"/>
              <a:t>	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C00000"/>
                </a:solidFill>
              </a:rPr>
              <a:t>  </a:t>
            </a:r>
            <a:r>
              <a:rPr lang="it-IT" sz="2400" b="1" dirty="0" smtClean="0">
                <a:solidFill>
                  <a:srgbClr val="C00000"/>
                </a:solidFill>
              </a:rPr>
              <a:t>Io </a:t>
            </a:r>
            <a:r>
              <a:rPr lang="it-IT" sz="2400" dirty="0" smtClean="0"/>
              <a:t>VS </a:t>
            </a:r>
            <a:r>
              <a:rPr lang="it-IT" sz="2400" b="1" dirty="0" smtClean="0">
                <a:solidFill>
                  <a:schemeClr val="tx2">
                    <a:lumMod val="50000"/>
                  </a:schemeClr>
                </a:solidFill>
              </a:rPr>
              <a:t>Super-Io</a:t>
            </a:r>
          </a:p>
          <a:p>
            <a:pPr marL="0" indent="0" algn="ctr">
              <a:buNone/>
            </a:pPr>
            <a:endParaRPr lang="it-IT" sz="2400" i="1" dirty="0"/>
          </a:p>
          <a:p>
            <a:pPr marL="0" indent="0" algn="ctr">
              <a:buNone/>
            </a:pPr>
            <a:r>
              <a:rPr lang="it-IT" sz="2400" i="1" dirty="0" smtClean="0"/>
              <a:t>«to be or not to be», act or no act</a:t>
            </a:r>
            <a:r>
              <a:rPr lang="it-IT" sz="2400" dirty="0" smtClean="0"/>
              <a:t> (procrastination/paralysis) </a:t>
            </a:r>
            <a:endParaRPr lang="it-IT" sz="2400" i="1" dirty="0" smtClean="0"/>
          </a:p>
          <a:p>
            <a:pPr marL="0" indent="0" algn="ctr">
              <a:buNone/>
            </a:pPr>
            <a:r>
              <a:rPr lang="it-IT" sz="2400" b="1" dirty="0" smtClean="0"/>
              <a:t>Hamlet is a modern anti-hero</a:t>
            </a:r>
            <a:r>
              <a:rPr lang="it-IT" sz="2400" b="1" dirty="0"/>
              <a:t> </a:t>
            </a:r>
            <a:r>
              <a:rPr lang="it-IT" sz="2400" b="1" dirty="0" smtClean="0">
                <a:sym typeface="Wingdings" pitchFamily="2" charset="2"/>
              </a:rPr>
              <a:t> human condition</a:t>
            </a:r>
          </a:p>
          <a:p>
            <a:pPr marL="0" indent="0" algn="ctr">
              <a:buNone/>
            </a:pPr>
            <a:endParaRPr lang="it-IT" sz="2400" b="1" dirty="0" smtClean="0"/>
          </a:p>
          <a:p>
            <a:pPr marL="0" indent="0" algn="ctr">
              <a:buNone/>
            </a:pPr>
            <a:endParaRPr lang="it-IT" sz="2400" b="1" dirty="0" smtClean="0"/>
          </a:p>
          <a:p>
            <a:pPr marL="0" indent="0" algn="ctr">
              <a:buNone/>
            </a:pPr>
            <a:r>
              <a:rPr lang="it-IT" sz="2400" b="1" dirty="0" smtClean="0"/>
              <a:t>Alfred Prufrock</a:t>
            </a:r>
          </a:p>
          <a:p>
            <a:pPr marL="0" indent="0" algn="ctr">
              <a:buNone/>
            </a:pPr>
            <a:endParaRPr lang="it-IT" sz="2400" b="1" dirty="0" smtClean="0"/>
          </a:p>
          <a:p>
            <a:pPr marL="0" indent="0">
              <a:buNone/>
              <a:tabLst>
                <a:tab pos="354013" algn="l"/>
              </a:tabLst>
            </a:pPr>
            <a:endParaRPr lang="it-IT" sz="2400" b="1" dirty="0" smtClean="0"/>
          </a:p>
        </p:txBody>
      </p:sp>
      <p:cxnSp>
        <p:nvCxnSpPr>
          <p:cNvPr id="5" name="Connettore 2 4"/>
          <p:cNvCxnSpPr/>
          <p:nvPr/>
        </p:nvCxnSpPr>
        <p:spPr>
          <a:xfrm>
            <a:off x="4572000" y="53732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19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Autofit/>
          </a:bodyPr>
          <a:lstStyle/>
          <a:p>
            <a:pPr defTabSz="1473200">
              <a:tabLst>
                <a:tab pos="4216400" algn="l"/>
              </a:tabLst>
            </a:pPr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</a:rPr>
              <a:t>PRUFROCK LIKE HAMLET</a:t>
            </a:r>
            <a:r>
              <a:rPr lang="it-IT" sz="4000" b="1" dirty="0" smtClean="0"/>
              <a:t/>
            </a:r>
            <a:br>
              <a:rPr lang="it-IT" sz="4000" b="1" dirty="0" smtClean="0"/>
            </a:br>
            <a:r>
              <a:rPr lang="it-IT" sz="24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«N</a:t>
            </a:r>
            <a:r>
              <a:rPr lang="en-US" sz="2400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o! I am not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cs typeface="Times New Roman" pitchFamily="18" charset="0"/>
              </a:rPr>
              <a:t>Prince Hamlet, nor was meant to be</a:t>
            </a:r>
            <a:r>
              <a:rPr lang="it-IT" sz="24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»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cs typeface="Times New Roman" pitchFamily="18" charset="0"/>
              </a:rPr>
              <a:t>(l. 111)</a:t>
            </a:r>
            <a:r>
              <a:rPr lang="en-US" sz="24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	</a:t>
            </a:r>
            <a:r>
              <a:rPr lang="en-US" sz="2400" i="1" u="sng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	</a:t>
            </a:r>
            <a:r>
              <a:rPr lang="en-US" sz="1800" i="1" u="sng" dirty="0" smtClean="0">
                <a:latin typeface="Georgia" pitchFamily="18" charset="0"/>
                <a:cs typeface="Times New Roman" pitchFamily="18" charset="0"/>
              </a:rPr>
              <a:t>The </a:t>
            </a:r>
            <a:r>
              <a:rPr kumimoji="0" lang="en-US" sz="1800" i="1" u="sng" strike="noStrike" cap="none" normalizeH="0" baseline="0" dirty="0" smtClean="0">
                <a:ln>
                  <a:noFill/>
                </a:ln>
                <a:effectLst/>
                <a:latin typeface="Georgia" pitchFamily="18" charset="0"/>
                <a:cs typeface="Times New Roman" pitchFamily="18" charset="0"/>
              </a:rPr>
              <a:t>Love Song of J. Alfred Prufrock</a:t>
            </a:r>
            <a:endParaRPr lang="en-GB" sz="2000" i="1" u="sng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07504" y="1772816"/>
            <a:ext cx="4104456" cy="4525963"/>
          </a:xfrm>
        </p:spPr>
        <p:txBody>
          <a:bodyPr>
            <a:normAutofit/>
          </a:bodyPr>
          <a:lstStyle/>
          <a:p>
            <a:pPr marL="173038" indent="-173038">
              <a:buClr>
                <a:srgbClr val="00B050"/>
              </a:buClr>
            </a:pPr>
            <a:r>
              <a:rPr lang="en-GB" sz="1800" dirty="0"/>
              <a:t>Prufrock </a:t>
            </a:r>
            <a:r>
              <a:rPr lang="en-GB" sz="1800" dirty="0" smtClean="0"/>
              <a:t>is oppressed by an unknown “overwhelming </a:t>
            </a:r>
            <a:r>
              <a:rPr lang="en-GB" sz="1800" dirty="0"/>
              <a:t>question” </a:t>
            </a:r>
            <a:endParaRPr lang="en-GB" sz="1800" dirty="0" smtClean="0"/>
          </a:p>
          <a:p>
            <a:pPr marL="173038" indent="-173038"/>
            <a:endParaRPr lang="it-IT" sz="2200" dirty="0" smtClean="0"/>
          </a:p>
          <a:p>
            <a:pPr marL="0" indent="0">
              <a:buNone/>
            </a:pPr>
            <a:endParaRPr lang="en-GB" sz="1800" dirty="0" smtClean="0"/>
          </a:p>
          <a:p>
            <a:pPr marL="173038" indent="-173038">
              <a:buClr>
                <a:srgbClr val="0070C0"/>
              </a:buClr>
            </a:pPr>
            <a:r>
              <a:rPr lang="en-GB" sz="1800" dirty="0" smtClean="0"/>
              <a:t>“</a:t>
            </a:r>
            <a:r>
              <a:rPr lang="en-GB" sz="1800" u="sng" dirty="0" smtClean="0"/>
              <a:t>To </a:t>
            </a:r>
            <a:r>
              <a:rPr lang="en-GB" sz="1800" u="sng" dirty="0"/>
              <a:t>prepare a face</a:t>
            </a:r>
            <a:r>
              <a:rPr lang="en-GB" sz="1800" dirty="0"/>
              <a:t> to meet the faces that </a:t>
            </a:r>
            <a:r>
              <a:rPr lang="en-GB" sz="1800" dirty="0" smtClean="0"/>
              <a:t>you meet”</a:t>
            </a:r>
            <a:r>
              <a:rPr lang="en-GB" sz="1800" dirty="0"/>
              <a:t> </a:t>
            </a:r>
            <a:endParaRPr lang="en-GB" sz="1800" dirty="0" smtClean="0"/>
          </a:p>
          <a:p>
            <a:pPr marL="173038" indent="-173038"/>
            <a:endParaRPr lang="it-IT" sz="1800" dirty="0"/>
          </a:p>
          <a:p>
            <a:pPr marL="173038" indent="-173038"/>
            <a:endParaRPr lang="it-IT" sz="1800" dirty="0" smtClean="0"/>
          </a:p>
          <a:p>
            <a:pPr marL="173038" indent="-173038"/>
            <a:endParaRPr lang="it-IT" sz="1800" dirty="0"/>
          </a:p>
          <a:p>
            <a:pPr marL="0" indent="0">
              <a:buNone/>
            </a:pPr>
            <a:endParaRPr lang="it-IT" sz="1800" dirty="0" smtClean="0"/>
          </a:p>
          <a:p>
            <a:pPr marL="173038" indent="-173038">
              <a:buClr>
                <a:srgbClr val="C00000"/>
              </a:buClr>
            </a:pPr>
            <a:r>
              <a:rPr lang="en-GB" sz="1800" dirty="0" smtClean="0"/>
              <a:t>“There </a:t>
            </a:r>
            <a:r>
              <a:rPr lang="en-GB" sz="1800" dirty="0"/>
              <a:t>will be time, there will be </a:t>
            </a:r>
            <a:r>
              <a:rPr lang="en-GB" sz="1800" dirty="0" smtClean="0"/>
              <a:t>time”</a:t>
            </a:r>
            <a:endParaRPr lang="it-IT" sz="1800" dirty="0"/>
          </a:p>
        </p:txBody>
      </p:sp>
      <p:sp>
        <p:nvSpPr>
          <p:cNvPr id="6" name="Segnaposto contenuto 4"/>
          <p:cNvSpPr txBox="1">
            <a:spLocks/>
          </p:cNvSpPr>
          <p:nvPr/>
        </p:nvSpPr>
        <p:spPr>
          <a:xfrm>
            <a:off x="4292617" y="1827191"/>
            <a:ext cx="4680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Clr>
                <a:srgbClr val="00B050"/>
              </a:buClr>
              <a:buSzPct val="109000"/>
            </a:pPr>
            <a:r>
              <a:rPr lang="it-IT" sz="1800" dirty="0" smtClean="0"/>
              <a:t>Hamlet is oppressed by doubts and indecision</a:t>
            </a:r>
          </a:p>
          <a:p>
            <a:pPr marL="173038" indent="-173038"/>
            <a:endParaRPr lang="it-IT" sz="1800" dirty="0" smtClean="0"/>
          </a:p>
          <a:p>
            <a:pPr marL="0" indent="0">
              <a:buNone/>
            </a:pPr>
            <a:endParaRPr lang="it-IT" sz="1800" dirty="0"/>
          </a:p>
          <a:p>
            <a:pPr marL="173038" indent="-173038">
              <a:buClr>
                <a:srgbClr val="0070C0"/>
              </a:buClr>
            </a:pPr>
            <a:endParaRPr lang="it-IT" sz="1600" dirty="0" smtClean="0"/>
          </a:p>
          <a:p>
            <a:pPr marL="173038" indent="-173038">
              <a:buClr>
                <a:srgbClr val="0070C0"/>
              </a:buClr>
            </a:pPr>
            <a:r>
              <a:rPr lang="it-IT" sz="1800" dirty="0" smtClean="0"/>
              <a:t>Hamlet makes</a:t>
            </a:r>
            <a:r>
              <a:rPr lang="it-IT" sz="1800" dirty="0"/>
              <a:t> </a:t>
            </a:r>
            <a:r>
              <a:rPr lang="it-IT" sz="1800" dirty="0" smtClean="0"/>
              <a:t>believe to be mad</a:t>
            </a:r>
            <a:endParaRPr lang="it-IT" sz="1800" dirty="0"/>
          </a:p>
          <a:p>
            <a:pPr marL="173037" indent="0" defTabSz="268288">
              <a:buNone/>
            </a:pPr>
            <a:r>
              <a:rPr lang="it-IT" sz="1800" dirty="0" smtClean="0">
                <a:sym typeface="Wingdings" pitchFamily="2" charset="2"/>
              </a:rPr>
              <a:t>		he has to </a:t>
            </a:r>
            <a:r>
              <a:rPr lang="en-GB" sz="1800" u="sng" dirty="0" smtClean="0">
                <a:sym typeface="Wingdings" pitchFamily="2" charset="2"/>
              </a:rPr>
              <a:t>appeare</a:t>
            </a:r>
            <a:r>
              <a:rPr lang="it-IT" sz="1800" dirty="0" smtClean="0">
                <a:sym typeface="Wingdings" pitchFamily="2" charset="2"/>
              </a:rPr>
              <a:t> mad </a:t>
            </a:r>
            <a:r>
              <a:rPr lang="it-IT" sz="1800" u="sng" dirty="0" smtClean="0">
                <a:sym typeface="Wingdings" pitchFamily="2" charset="2"/>
              </a:rPr>
              <a:t>to others </a:t>
            </a:r>
            <a:r>
              <a:rPr lang="it-IT" sz="1800" dirty="0" smtClean="0">
                <a:sym typeface="Wingdings" pitchFamily="2" charset="2"/>
              </a:rPr>
              <a:t>to 				</a:t>
            </a:r>
            <a:r>
              <a:rPr lang="it-IT" sz="1800" dirty="0" err="1" smtClean="0">
                <a:sym typeface="Wingdings" pitchFamily="2" charset="2"/>
              </a:rPr>
              <a:t>prepare</a:t>
            </a:r>
            <a:r>
              <a:rPr lang="it-IT" sz="1800" dirty="0" smtClean="0">
                <a:sym typeface="Wingdings" pitchFamily="2" charset="2"/>
              </a:rPr>
              <a:t>  his plan </a:t>
            </a:r>
          </a:p>
          <a:p>
            <a:pPr marL="458787" indent="-285750" defTabSz="268288">
              <a:buFont typeface="Wingdings" pitchFamily="2" charset="2"/>
              <a:buChar char="à"/>
            </a:pPr>
            <a:endParaRPr lang="it-IT" sz="1800" dirty="0">
              <a:sym typeface="Wingdings" pitchFamily="2" charset="2"/>
            </a:endParaRPr>
          </a:p>
          <a:p>
            <a:pPr marL="173037" indent="0" defTabSz="268288">
              <a:buNone/>
            </a:pPr>
            <a:endParaRPr lang="it-IT" sz="1800" dirty="0" smtClean="0">
              <a:sym typeface="Wingdings" pitchFamily="2" charset="2"/>
            </a:endParaRPr>
          </a:p>
          <a:p>
            <a:pPr marL="171450" indent="-171450" defTabSz="268288">
              <a:buNone/>
            </a:pPr>
            <a:endParaRPr lang="it-IT" sz="1800" dirty="0">
              <a:sym typeface="Wingdings" pitchFamily="2" charset="2"/>
            </a:endParaRPr>
          </a:p>
          <a:p>
            <a:pPr marL="171450" indent="-171450" defTabSz="268288">
              <a:buClr>
                <a:srgbClr val="C00000"/>
              </a:buClr>
              <a:tabLst>
                <a:tab pos="173038" algn="l"/>
              </a:tabLst>
            </a:pPr>
            <a:r>
              <a:rPr lang="en-GB" sz="1800" dirty="0" smtClean="0"/>
              <a:t>“Thus conscience does make cowards of us all”</a:t>
            </a:r>
            <a:endParaRPr lang="it-IT" sz="1800" dirty="0" smtClean="0">
              <a:sym typeface="Wingdings" pitchFamily="2" charset="2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763688" y="2319258"/>
            <a:ext cx="511256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68288"/>
            <a:r>
              <a:rPr lang="en-GB" dirty="0">
                <a:sym typeface="Wingdings" pitchFamily="2" charset="2"/>
              </a:rPr>
              <a:t>existential </a:t>
            </a:r>
            <a:r>
              <a:rPr lang="en-GB" dirty="0" smtClean="0">
                <a:sym typeface="Wingdings" pitchFamily="2" charset="2"/>
              </a:rPr>
              <a:t>questions</a:t>
            </a:r>
            <a:endParaRPr lang="it-IT" dirty="0" smtClean="0"/>
          </a:p>
          <a:p>
            <a:pPr algn="ctr" defTabSz="268288"/>
            <a:endParaRPr lang="it-IT" dirty="0" smtClean="0"/>
          </a:p>
          <a:p>
            <a:pPr algn="ctr" defTabSz="268288"/>
            <a:endParaRPr lang="it-IT" dirty="0"/>
          </a:p>
          <a:p>
            <a:pPr algn="ctr" defTabSz="268288"/>
            <a:endParaRPr lang="it-IT" dirty="0" smtClean="0"/>
          </a:p>
          <a:p>
            <a:pPr algn="ctr" defTabSz="268288"/>
            <a:endParaRPr lang="it-IT" dirty="0" smtClean="0"/>
          </a:p>
          <a:p>
            <a:pPr algn="ctr" defTabSz="268288"/>
            <a:endParaRPr lang="it-IT" dirty="0"/>
          </a:p>
          <a:p>
            <a:pPr algn="ctr" defTabSz="268288"/>
            <a:r>
              <a:rPr lang="it-IT" dirty="0" smtClean="0"/>
              <a:t>To prepare/appeare or </a:t>
            </a:r>
            <a:r>
              <a:rPr lang="it-IT" dirty="0"/>
              <a:t>to be ? </a:t>
            </a:r>
          </a:p>
          <a:p>
            <a:pPr algn="ctr" defTabSz="268288"/>
            <a:r>
              <a:rPr lang="it-IT" dirty="0"/>
              <a:t>Appearence VS Reality (</a:t>
            </a:r>
            <a:r>
              <a:rPr lang="it-IT" i="1" dirty="0"/>
              <a:t>to be or not to </a:t>
            </a:r>
            <a:r>
              <a:rPr lang="it-IT" i="1" dirty="0" smtClean="0"/>
              <a:t>be</a:t>
            </a:r>
            <a:r>
              <a:rPr lang="it-IT" dirty="0" smtClean="0"/>
              <a:t>)</a:t>
            </a:r>
          </a:p>
          <a:p>
            <a:pPr algn="ctr" defTabSz="268288"/>
            <a:endParaRPr lang="it-IT" dirty="0"/>
          </a:p>
          <a:p>
            <a:pPr algn="ctr" defTabSz="268288"/>
            <a:endParaRPr lang="it-IT" dirty="0" smtClean="0"/>
          </a:p>
          <a:p>
            <a:pPr algn="ctr" defTabSz="268288"/>
            <a:endParaRPr lang="it-IT" dirty="0"/>
          </a:p>
          <a:p>
            <a:pPr algn="ctr" defTabSz="268288"/>
            <a:endParaRPr lang="it-IT" dirty="0" smtClean="0"/>
          </a:p>
          <a:p>
            <a:pPr algn="ctr" defTabSz="268288"/>
            <a:r>
              <a:rPr lang="it-IT" dirty="0" smtClean="0"/>
              <a:t>Procrastination/inaction</a:t>
            </a:r>
          </a:p>
          <a:p>
            <a:pPr algn="ctr" defTabSz="268288"/>
            <a:endParaRPr lang="it-IT" dirty="0" smtClean="0"/>
          </a:p>
          <a:p>
            <a:pPr algn="ctr" defTabSz="268288"/>
            <a:endParaRPr lang="it-IT" dirty="0"/>
          </a:p>
          <a:p>
            <a:pPr algn="ctr" defTabSz="268288"/>
            <a:r>
              <a:rPr lang="it-IT" sz="2000" b="1" u="sng" dirty="0" smtClean="0">
                <a:solidFill>
                  <a:srgbClr val="002060"/>
                </a:solidFill>
              </a:rPr>
              <a:t>AND THE QUOTATION FROM THE LOVE SONG?</a:t>
            </a:r>
            <a:endParaRPr lang="en-GB" sz="2000" b="1" u="sng" dirty="0">
              <a:solidFill>
                <a:srgbClr val="00206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059832" y="2348880"/>
            <a:ext cx="2448272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195112" y="4005064"/>
            <a:ext cx="4177088" cy="5760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ttangolo 12"/>
          <p:cNvSpPr/>
          <p:nvPr/>
        </p:nvSpPr>
        <p:spPr>
          <a:xfrm>
            <a:off x="3131840" y="5589240"/>
            <a:ext cx="2448272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4572000" y="360515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92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«N</a:t>
            </a:r>
            <a:r>
              <a:rPr lang="en-US" sz="32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o! I am not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eorgia" pitchFamily="18" charset="0"/>
                <a:cs typeface="Times New Roman" pitchFamily="18" charset="0"/>
              </a:rPr>
              <a:t>Prince Hamlet, nor was meant to be</a:t>
            </a:r>
            <a:r>
              <a:rPr lang="it-IT" sz="32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»</a:t>
            </a:r>
            <a:endParaRPr lang="en-GB" sz="3200" dirty="0">
              <a:latin typeface="Georgia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 fontAlgn="ctr">
              <a:spcBef>
                <a:spcPts val="0"/>
              </a:spcBef>
              <a:buNone/>
            </a:pPr>
            <a:r>
              <a:rPr lang="en-GB" sz="2000" i="1" dirty="0"/>
              <a:t>No! I am not Prince Hamlet, nor was meant to be;</a:t>
            </a:r>
          </a:p>
          <a:p>
            <a:pPr marL="0" indent="0" algn="ctr" fontAlgn="ctr">
              <a:spcBef>
                <a:spcPts val="0"/>
              </a:spcBef>
              <a:buNone/>
            </a:pPr>
            <a:r>
              <a:rPr lang="en-GB" sz="2000" i="1" dirty="0" smtClean="0"/>
              <a:t>…</a:t>
            </a:r>
            <a:endParaRPr lang="en-GB" sz="2000" i="1" dirty="0"/>
          </a:p>
          <a:p>
            <a:pPr marL="0" indent="0" algn="ctr" fontAlgn="ctr">
              <a:spcBef>
                <a:spcPts val="0"/>
              </a:spcBef>
              <a:buNone/>
            </a:pPr>
            <a:r>
              <a:rPr lang="en-GB" sz="2000" i="1" dirty="0"/>
              <a:t>Politic, cautious, and meticulous;</a:t>
            </a:r>
          </a:p>
          <a:p>
            <a:pPr marL="0" indent="0" algn="ctr" fontAlgn="ctr">
              <a:spcBef>
                <a:spcPts val="0"/>
              </a:spcBef>
              <a:buNone/>
            </a:pPr>
            <a:r>
              <a:rPr lang="en-GB" sz="2000" i="1" dirty="0"/>
              <a:t>Full of high sentence, but a bit obtuse;</a:t>
            </a:r>
          </a:p>
          <a:p>
            <a:pPr marL="0" indent="0" algn="ctr" fontAlgn="ctr">
              <a:spcBef>
                <a:spcPts val="0"/>
              </a:spcBef>
              <a:buNone/>
            </a:pPr>
            <a:r>
              <a:rPr lang="en-GB" sz="2000" i="1" dirty="0"/>
              <a:t>At times, indeed, almost ridiculous—</a:t>
            </a:r>
          </a:p>
          <a:p>
            <a:pPr marL="0" indent="0" algn="ctr" fontAlgn="ctr">
              <a:spcBef>
                <a:spcPts val="0"/>
              </a:spcBef>
              <a:buNone/>
            </a:pPr>
            <a:r>
              <a:rPr lang="en-GB" sz="2000" i="1" dirty="0"/>
              <a:t>Almost, at times, the Fool</a:t>
            </a:r>
            <a:r>
              <a:rPr lang="en-GB" sz="2000" i="1" dirty="0" smtClean="0"/>
              <a:t>.</a:t>
            </a:r>
          </a:p>
          <a:p>
            <a:pPr marL="0" indent="0" fontAlgn="ctr">
              <a:spcBef>
                <a:spcPts val="0"/>
              </a:spcBef>
              <a:buNone/>
            </a:pPr>
            <a:endParaRPr lang="en-GB" sz="2000" i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it-IT" sz="2000" u="sng" dirty="0" smtClean="0"/>
              <a:t>A. </a:t>
            </a:r>
            <a:r>
              <a:rPr lang="it-IT" sz="2000" u="sng" dirty="0" err="1" smtClean="0"/>
              <a:t>Prufrok</a:t>
            </a:r>
            <a:r>
              <a:rPr lang="it-IT" sz="2000" u="sng" dirty="0" smtClean="0"/>
              <a:t> </a:t>
            </a:r>
            <a:r>
              <a:rPr lang="it-IT" sz="2000" dirty="0" err="1" smtClean="0"/>
              <a:t>cannot</a:t>
            </a:r>
            <a:r>
              <a:rPr lang="it-IT" sz="2000" dirty="0" smtClean="0"/>
              <a:t> compare </a:t>
            </a:r>
            <a:r>
              <a:rPr lang="it-IT" sz="2000" dirty="0" err="1" smtClean="0"/>
              <a:t>himself</a:t>
            </a:r>
            <a:r>
              <a:rPr lang="it-IT" sz="2000" dirty="0" smtClean="0"/>
              <a:t> to </a:t>
            </a:r>
            <a:r>
              <a:rPr lang="it-IT" sz="2000" dirty="0" err="1" smtClean="0"/>
              <a:t>Hamlet</a:t>
            </a:r>
            <a:r>
              <a:rPr lang="it-IT" sz="2000" dirty="0" smtClean="0"/>
              <a:t> (</a:t>
            </a:r>
            <a:r>
              <a:rPr lang="it-IT" sz="2000" dirty="0" err="1" smtClean="0"/>
              <a:t>at</a:t>
            </a:r>
            <a:r>
              <a:rPr lang="it-IT" sz="2000" dirty="0" smtClean="0"/>
              <a:t> the end he </a:t>
            </a:r>
            <a:r>
              <a:rPr lang="en-GB" sz="2000" dirty="0" smtClean="0"/>
              <a:t>kills</a:t>
            </a:r>
            <a:r>
              <a:rPr lang="it-IT" sz="2000" dirty="0" smtClean="0"/>
              <a:t> Claudio)</a:t>
            </a:r>
          </a:p>
          <a:p>
            <a:pPr marL="0" indent="0" algn="ctr">
              <a:spcBef>
                <a:spcPts val="0"/>
              </a:spcBef>
              <a:buNone/>
            </a:pPr>
            <a:endParaRPr lang="it-IT" sz="2000" dirty="0" smtClean="0">
              <a:sym typeface="Wingdings" pitchFamily="2" charset="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it-IT" sz="2000" dirty="0" err="1" smtClean="0">
                <a:sym typeface="Wingdings" pitchFamily="2" charset="2"/>
              </a:rPr>
              <a:t>awareness</a:t>
            </a:r>
            <a:r>
              <a:rPr lang="it-IT" sz="2000" dirty="0" smtClean="0">
                <a:sym typeface="Wingdings" pitchFamily="2" charset="2"/>
              </a:rPr>
              <a:t> of </a:t>
            </a:r>
            <a:r>
              <a:rPr lang="it-IT" sz="2000" dirty="0" err="1" smtClean="0">
                <a:sym typeface="Wingdings" pitchFamily="2" charset="2"/>
              </a:rPr>
              <a:t>modern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>
                <a:sym typeface="Wingdings" pitchFamily="2" charset="2"/>
              </a:rPr>
              <a:t>human </a:t>
            </a:r>
            <a:r>
              <a:rPr lang="it-IT" sz="2000" dirty="0" err="1">
                <a:sym typeface="Wingdings" pitchFamily="2" charset="2"/>
              </a:rPr>
              <a:t>condition</a:t>
            </a:r>
            <a:r>
              <a:rPr lang="it-IT" sz="2000" dirty="0" smtClean="0">
                <a:sym typeface="Wingdings" pitchFamily="2" charset="2"/>
              </a:rPr>
              <a:t>: </a:t>
            </a:r>
            <a:r>
              <a:rPr lang="it-IT" sz="2000" i="1" dirty="0" smtClean="0">
                <a:sym typeface="Wingdings" pitchFamily="2" charset="2"/>
              </a:rPr>
              <a:t>Like </a:t>
            </a:r>
            <a:r>
              <a:rPr lang="it-IT" sz="2000" i="1" dirty="0">
                <a:sym typeface="Wingdings" pitchFamily="2" charset="2"/>
              </a:rPr>
              <a:t>a </a:t>
            </a:r>
            <a:r>
              <a:rPr lang="it-IT" sz="2000" i="1" dirty="0" err="1">
                <a:sym typeface="Wingdings" pitchFamily="2" charset="2"/>
              </a:rPr>
              <a:t>patient</a:t>
            </a:r>
            <a:r>
              <a:rPr lang="it-IT" sz="2000" i="1" dirty="0">
                <a:sym typeface="Wingdings" pitchFamily="2" charset="2"/>
              </a:rPr>
              <a:t> </a:t>
            </a:r>
            <a:r>
              <a:rPr lang="it-IT" sz="2000" i="1" dirty="0" err="1" smtClean="0">
                <a:sym typeface="Wingdings" pitchFamily="2" charset="2"/>
              </a:rPr>
              <a:t>etherized</a:t>
            </a:r>
            <a:r>
              <a:rPr lang="it-IT" sz="2000" i="1" dirty="0" smtClean="0">
                <a:sym typeface="Wingdings" pitchFamily="2" charset="2"/>
              </a:rPr>
              <a:t> </a:t>
            </a:r>
            <a:r>
              <a:rPr lang="it-IT" sz="2000" dirty="0" smtClean="0">
                <a:sym typeface="Wingdings" pitchFamily="2" charset="2"/>
              </a:rPr>
              <a:t>or a </a:t>
            </a:r>
            <a:r>
              <a:rPr lang="it-IT" sz="2000" i="1" dirty="0" err="1" smtClean="0">
                <a:sym typeface="Wingdings" pitchFamily="2" charset="2"/>
              </a:rPr>
              <a:t>Fool</a:t>
            </a:r>
            <a:r>
              <a:rPr lang="it-IT" sz="2000" i="1" dirty="0" smtClean="0">
                <a:sym typeface="Wingdings" pitchFamily="2" charset="2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2000" dirty="0">
                <a:sym typeface="Wingdings" pitchFamily="2" charset="2"/>
              </a:rPr>
              <a:t>H</a:t>
            </a:r>
            <a:r>
              <a:rPr lang="it-IT" sz="2000" dirty="0" smtClean="0">
                <a:sym typeface="Wingdings" pitchFamily="2" charset="2"/>
              </a:rPr>
              <a:t>uman </a:t>
            </a:r>
            <a:r>
              <a:rPr lang="it-IT" sz="2000" dirty="0" err="1" smtClean="0">
                <a:sym typeface="Wingdings" pitchFamily="2" charset="2"/>
              </a:rPr>
              <a:t>beings</a:t>
            </a:r>
            <a:r>
              <a:rPr lang="it-IT" sz="2000" dirty="0" smtClean="0">
                <a:sym typeface="Wingdings" pitchFamily="2" charset="2"/>
              </a:rPr>
              <a:t> are ‘‘dead’’ </a:t>
            </a:r>
            <a:r>
              <a:rPr lang="it-IT" sz="2000" dirty="0" err="1" smtClean="0">
                <a:sym typeface="Wingdings" pitchFamily="2" charset="2"/>
              </a:rPr>
              <a:t>like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Dublin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inhabitant</a:t>
            </a:r>
            <a:r>
              <a:rPr lang="it-IT" sz="2000" dirty="0" smtClean="0">
                <a:sym typeface="Wingdings" pitchFamily="2" charset="2"/>
              </a:rPr>
              <a:t> of </a:t>
            </a:r>
            <a:r>
              <a:rPr lang="it-IT" sz="2000" dirty="0" err="1" smtClean="0">
                <a:sym typeface="Wingdings" pitchFamily="2" charset="2"/>
              </a:rPr>
              <a:t>Joyce’s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Dubliners</a:t>
            </a:r>
            <a:endParaRPr lang="it-IT" sz="2000" dirty="0" smtClean="0">
              <a:sym typeface="Wingdings" pitchFamily="2" charset="2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it-IT" sz="2000" dirty="0" err="1" smtClean="0">
                <a:sym typeface="Wingdings" pitchFamily="2" charset="2"/>
              </a:rPr>
              <a:t>Every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attempts</a:t>
            </a:r>
            <a:r>
              <a:rPr lang="it-IT" sz="2000" dirty="0" smtClean="0">
                <a:sym typeface="Wingdings" pitchFamily="2" charset="2"/>
              </a:rPr>
              <a:t> of </a:t>
            </a:r>
            <a:r>
              <a:rPr lang="it-IT" sz="2000" dirty="0" err="1" smtClean="0">
                <a:sym typeface="Wingdings" pitchFamily="2" charset="2"/>
              </a:rPr>
              <a:t>acting</a:t>
            </a:r>
            <a:r>
              <a:rPr lang="it-IT" sz="2000" dirty="0" smtClean="0">
                <a:sym typeface="Wingdings" pitchFamily="2" charset="2"/>
              </a:rPr>
              <a:t>, of </a:t>
            </a:r>
            <a:r>
              <a:rPr lang="it-IT" sz="2000" dirty="0" err="1" smtClean="0">
                <a:sym typeface="Wingdings" pitchFamily="2" charset="2"/>
              </a:rPr>
              <a:t>change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their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condition</a:t>
            </a:r>
            <a:r>
              <a:rPr lang="it-IT" sz="2000" dirty="0" smtClean="0">
                <a:sym typeface="Wingdings" pitchFamily="2" charset="2"/>
              </a:rPr>
              <a:t>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2000" dirty="0" err="1" smtClean="0">
                <a:sym typeface="Wingdings" pitchFamily="2" charset="2"/>
              </a:rPr>
              <a:t>rigeneration</a:t>
            </a:r>
            <a:r>
              <a:rPr lang="it-IT" sz="2000" dirty="0" smtClean="0">
                <a:sym typeface="Wingdings" pitchFamily="2" charset="2"/>
              </a:rPr>
              <a:t> (</a:t>
            </a:r>
            <a:r>
              <a:rPr lang="it-IT" sz="2000" dirty="0" err="1" smtClean="0">
                <a:sym typeface="Wingdings" pitchFamily="2" charset="2"/>
              </a:rPr>
              <a:t>spring</a:t>
            </a:r>
            <a:r>
              <a:rPr lang="it-IT" sz="2000" dirty="0" smtClean="0">
                <a:sym typeface="Wingdings" pitchFamily="2" charset="2"/>
              </a:rPr>
              <a:t>: </a:t>
            </a:r>
            <a:r>
              <a:rPr lang="it-IT" sz="2000" i="1" dirty="0" err="1" smtClean="0">
                <a:sym typeface="Wingdings" pitchFamily="2" charset="2"/>
              </a:rPr>
              <a:t>april</a:t>
            </a:r>
            <a:r>
              <a:rPr lang="it-IT" sz="2000" i="1" dirty="0" smtClean="0">
                <a:sym typeface="Wingdings" pitchFamily="2" charset="2"/>
              </a:rPr>
              <a:t> </a:t>
            </a:r>
            <a:r>
              <a:rPr lang="it-IT" sz="2000" i="1" dirty="0" err="1" smtClean="0">
                <a:sym typeface="Wingdings" pitchFamily="2" charset="2"/>
              </a:rPr>
              <a:t>is</a:t>
            </a:r>
            <a:r>
              <a:rPr lang="it-IT" sz="2000" i="1" dirty="0" smtClean="0">
                <a:sym typeface="Wingdings" pitchFamily="2" charset="2"/>
              </a:rPr>
              <a:t> the </a:t>
            </a:r>
            <a:r>
              <a:rPr lang="it-IT" sz="2000" i="1" dirty="0" err="1" smtClean="0">
                <a:sym typeface="Wingdings" pitchFamily="2" charset="2"/>
              </a:rPr>
              <a:t>cruellest</a:t>
            </a:r>
            <a:r>
              <a:rPr lang="it-IT" sz="2000" i="1" dirty="0" smtClean="0">
                <a:sym typeface="Wingdings" pitchFamily="2" charset="2"/>
              </a:rPr>
              <a:t> </a:t>
            </a:r>
            <a:r>
              <a:rPr lang="it-IT" sz="2000" i="1" dirty="0" err="1" smtClean="0">
                <a:sym typeface="Wingdings" pitchFamily="2" charset="2"/>
              </a:rPr>
              <a:t>month</a:t>
            </a:r>
            <a:r>
              <a:rPr lang="it-IT" sz="2000" dirty="0" smtClean="0">
                <a:sym typeface="Wingdings" pitchFamily="2" charset="2"/>
              </a:rPr>
              <a:t>) </a:t>
            </a:r>
            <a:r>
              <a:rPr lang="it-IT" sz="2000" dirty="0" err="1" smtClean="0">
                <a:sym typeface="Wingdings" pitchFamily="2" charset="2"/>
              </a:rPr>
              <a:t>is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useless</a:t>
            </a:r>
            <a:endParaRPr lang="en-GB" sz="2000" dirty="0"/>
          </a:p>
        </p:txBody>
      </p:sp>
      <p:cxnSp>
        <p:nvCxnSpPr>
          <p:cNvPr id="22" name="Connettore 2 21"/>
          <p:cNvCxnSpPr/>
          <p:nvPr/>
        </p:nvCxnSpPr>
        <p:spPr>
          <a:xfrm>
            <a:off x="4283968" y="41108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674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T.S. Eliot’s choice of name:</a:t>
            </a:r>
          </a:p>
          <a:p>
            <a:r>
              <a:rPr lang="it-IT" sz="2000" dirty="0"/>
              <a:t> </a:t>
            </a:r>
            <a:r>
              <a:rPr lang="it-IT" sz="2000" b="1" dirty="0"/>
              <a:t>Prufrock</a:t>
            </a:r>
            <a:r>
              <a:rPr lang="it-IT" sz="2000" dirty="0"/>
              <a:t>-</a:t>
            </a:r>
            <a:r>
              <a:rPr lang="it-IT" sz="2000" dirty="0" err="1"/>
              <a:t>Littau</a:t>
            </a:r>
            <a:r>
              <a:rPr lang="it-IT" sz="2000" dirty="0"/>
              <a:t> </a:t>
            </a:r>
            <a:r>
              <a:rPr lang="it-IT" sz="2000" dirty="0" smtClean="0"/>
              <a:t>       a </a:t>
            </a:r>
            <a:r>
              <a:rPr lang="it-IT" sz="2000" dirty="0" err="1" smtClean="0"/>
              <a:t>furniture</a:t>
            </a:r>
            <a:r>
              <a:rPr lang="it-IT" sz="2000" dirty="0" smtClean="0"/>
              <a:t> </a:t>
            </a:r>
            <a:r>
              <a:rPr lang="it-IT" sz="2000" dirty="0" err="1" smtClean="0"/>
              <a:t>company’s</a:t>
            </a:r>
            <a:r>
              <a:rPr lang="it-IT" sz="2000" dirty="0" smtClean="0"/>
              <a:t> </a:t>
            </a:r>
            <a:r>
              <a:rPr lang="it-IT" sz="2000" dirty="0" err="1" smtClean="0"/>
              <a:t>name</a:t>
            </a:r>
            <a:r>
              <a:rPr lang="it-IT" sz="2000" dirty="0" smtClean="0"/>
              <a:t> in</a:t>
            </a:r>
            <a:r>
              <a:rPr lang="it-IT" sz="2000" dirty="0"/>
              <a:t> Saint </a:t>
            </a:r>
            <a:r>
              <a:rPr lang="it-IT" sz="2000" dirty="0" smtClean="0"/>
              <a:t>Louis</a:t>
            </a:r>
          </a:p>
          <a:p>
            <a:r>
              <a:rPr lang="en-GB" sz="2000" dirty="0" smtClean="0"/>
              <a:t>It </a:t>
            </a:r>
            <a:r>
              <a:rPr lang="en-GB" sz="2000" dirty="0" smtClean="0"/>
              <a:t>does not refer to a specific person       attempt to universalize </a:t>
            </a:r>
            <a:r>
              <a:rPr lang="en-GB" sz="2000" b="1" dirty="0" smtClean="0">
                <a:solidFill>
                  <a:srgbClr val="00B050"/>
                </a:solidFill>
              </a:rPr>
              <a:t>his condition</a:t>
            </a:r>
          </a:p>
          <a:p>
            <a:pPr marL="0" indent="0">
              <a:buNone/>
            </a:pPr>
            <a:endParaRPr lang="en-GB" sz="5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17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rgbClr val="00B050"/>
                </a:solidFill>
              </a:rPr>
              <a:t>His condition-modern human condition:</a:t>
            </a:r>
          </a:p>
          <a:p>
            <a:r>
              <a:rPr lang="en-GB" sz="2000" dirty="0" smtClean="0"/>
              <a:t>Impossibility of </a:t>
            </a:r>
            <a:r>
              <a:rPr lang="en-GB" sz="2000" dirty="0" smtClean="0"/>
              <a:t>relating with </a:t>
            </a:r>
            <a:r>
              <a:rPr lang="en-GB" sz="2000" dirty="0" smtClean="0"/>
              <a:t>others (alienation)</a:t>
            </a:r>
            <a:endParaRPr lang="en-GB" sz="2000" dirty="0" smtClean="0">
              <a:sym typeface="Wingdings" pitchFamily="2" charset="2"/>
            </a:endParaRPr>
          </a:p>
          <a:p>
            <a:r>
              <a:rPr lang="en-GB" sz="2000" dirty="0" smtClean="0">
                <a:sym typeface="Wingdings" pitchFamily="2" charset="2"/>
              </a:rPr>
              <a:t>Everyday </a:t>
            </a:r>
            <a:r>
              <a:rPr lang="en-GB" sz="2000" dirty="0">
                <a:sym typeface="Wingdings" pitchFamily="2" charset="2"/>
              </a:rPr>
              <a:t>(</a:t>
            </a:r>
            <a:r>
              <a:rPr lang="en-GB" sz="2000" i="1" dirty="0"/>
              <a:t>When the evening</a:t>
            </a:r>
            <a:r>
              <a:rPr lang="en-GB" sz="2000" dirty="0"/>
              <a:t>)</a:t>
            </a:r>
            <a:r>
              <a:rPr lang="en-GB" sz="2000" dirty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Prufrock executes </a:t>
            </a:r>
            <a:r>
              <a:rPr lang="en-GB" sz="2000" dirty="0" smtClean="0">
                <a:sym typeface="Wingdings" pitchFamily="2" charset="2"/>
              </a:rPr>
              <a:t>and sees the same repetitive actions (bourgeois): </a:t>
            </a:r>
          </a:p>
          <a:p>
            <a:pPr marL="355600" indent="-355600">
              <a:buNone/>
            </a:pPr>
            <a:r>
              <a:rPr lang="en-GB" sz="2000" i="1" dirty="0" smtClean="0">
                <a:sym typeface="Wingdings" pitchFamily="2" charset="2"/>
              </a:rPr>
              <a:t>	There </a:t>
            </a:r>
            <a:r>
              <a:rPr lang="en-GB" sz="2000" i="1" dirty="0" smtClean="0">
                <a:sym typeface="Wingdings" pitchFamily="2" charset="2"/>
              </a:rPr>
              <a:t>will be time,</a:t>
            </a:r>
            <a:r>
              <a:rPr lang="en-GB" sz="2000" i="1" dirty="0">
                <a:sym typeface="Wingdings" pitchFamily="2" charset="2"/>
              </a:rPr>
              <a:t> </a:t>
            </a:r>
            <a:r>
              <a:rPr lang="en-GB" sz="2000" i="1" dirty="0" smtClean="0"/>
              <a:t>In </a:t>
            </a:r>
            <a:r>
              <a:rPr lang="en-GB" sz="2000" i="1" dirty="0"/>
              <a:t>the room the women come and </a:t>
            </a:r>
            <a:r>
              <a:rPr lang="en-GB" sz="2000" i="1" dirty="0" smtClean="0"/>
              <a:t>go</a:t>
            </a:r>
            <a:r>
              <a:rPr lang="en-GB" sz="2000" i="1" dirty="0"/>
              <a:t>, I have measured out my life with coffee </a:t>
            </a:r>
            <a:r>
              <a:rPr lang="en-GB" sz="2000" i="1" dirty="0" smtClean="0"/>
              <a:t>spoons</a:t>
            </a:r>
            <a:r>
              <a:rPr lang="en-GB" sz="2000" i="1" dirty="0" smtClean="0"/>
              <a:t>…</a:t>
            </a:r>
            <a:endParaRPr lang="en-GB" sz="2000" i="1" dirty="0" smtClean="0">
              <a:sym typeface="Wingdings" pitchFamily="2" charset="2"/>
            </a:endParaRPr>
          </a:p>
          <a:p>
            <a:r>
              <a:rPr lang="en-GB" sz="2000" dirty="0" smtClean="0">
                <a:sym typeface="Wingdings" pitchFamily="2" charset="2"/>
              </a:rPr>
              <a:t>He </a:t>
            </a:r>
            <a:r>
              <a:rPr lang="en-GB" sz="2000" dirty="0" smtClean="0">
                <a:sym typeface="Wingdings" pitchFamily="2" charset="2"/>
              </a:rPr>
              <a:t>asks to himself:</a:t>
            </a:r>
            <a:endParaRPr lang="en-GB" sz="2000" dirty="0">
              <a:sym typeface="Wingdings" pitchFamily="2" charset="2"/>
            </a:endParaRPr>
          </a:p>
          <a:p>
            <a:pPr marL="355600" indent="0">
              <a:buNone/>
            </a:pPr>
            <a:r>
              <a:rPr lang="it-IT" sz="2000" i="1" dirty="0">
                <a:solidFill>
                  <a:srgbClr val="C00000"/>
                </a:solidFill>
              </a:rPr>
              <a:t>Do I </a:t>
            </a:r>
            <a:r>
              <a:rPr lang="it-IT" sz="2000" i="1" dirty="0" smtClean="0">
                <a:solidFill>
                  <a:srgbClr val="C00000"/>
                </a:solidFill>
              </a:rPr>
              <a:t>dare..</a:t>
            </a:r>
            <a:r>
              <a:rPr lang="it-IT" sz="2000" i="1" dirty="0" err="1" smtClean="0">
                <a:solidFill>
                  <a:srgbClr val="C00000"/>
                </a:solidFill>
              </a:rPr>
              <a:t>Disturb</a:t>
            </a:r>
            <a:r>
              <a:rPr lang="it-IT" sz="2000" i="1" dirty="0" smtClean="0">
                <a:solidFill>
                  <a:srgbClr val="C00000"/>
                </a:solidFill>
              </a:rPr>
              <a:t> </a:t>
            </a:r>
            <a:r>
              <a:rPr lang="it-IT" sz="2000" i="1" dirty="0">
                <a:solidFill>
                  <a:srgbClr val="C00000"/>
                </a:solidFill>
              </a:rPr>
              <a:t>the </a:t>
            </a:r>
            <a:r>
              <a:rPr lang="it-IT" sz="2000" i="1" dirty="0" err="1">
                <a:solidFill>
                  <a:srgbClr val="C00000"/>
                </a:solidFill>
              </a:rPr>
              <a:t>universe</a:t>
            </a:r>
            <a:r>
              <a:rPr lang="it-IT" sz="2000" i="1" dirty="0" smtClean="0">
                <a:solidFill>
                  <a:srgbClr val="C00000"/>
                </a:solidFill>
              </a:rPr>
              <a:t>?</a:t>
            </a:r>
            <a:r>
              <a:rPr lang="en-GB" sz="2000" i="1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GB" sz="20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endParaRPr lang="en-GB" sz="2000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0" indent="0" defTabSz="407988">
              <a:buNone/>
            </a:pPr>
            <a:r>
              <a:rPr lang="en-GB" sz="2000" dirty="0" smtClean="0">
                <a:sym typeface="Wingdings" pitchFamily="2" charset="2"/>
              </a:rPr>
              <a:t>	 to give answer to the </a:t>
            </a:r>
            <a:r>
              <a:rPr lang="en-GB" sz="2000" i="1" dirty="0" smtClean="0">
                <a:sym typeface="Wingdings" pitchFamily="2" charset="2"/>
              </a:rPr>
              <a:t>overwhelming question</a:t>
            </a:r>
          </a:p>
          <a:p>
            <a:pPr marL="355600" indent="0">
              <a:buNone/>
            </a:pPr>
            <a:r>
              <a:rPr lang="en-GB" sz="2000" dirty="0" smtClean="0">
                <a:sym typeface="Wingdings" pitchFamily="2" charset="2"/>
              </a:rPr>
              <a:t>The </a:t>
            </a:r>
            <a:r>
              <a:rPr lang="en-GB" sz="2000" dirty="0" smtClean="0">
                <a:sym typeface="Wingdings" pitchFamily="2" charset="2"/>
              </a:rPr>
              <a:t>answer is </a:t>
            </a:r>
            <a:r>
              <a:rPr lang="en-GB" sz="2000" dirty="0" err="1" smtClean="0">
                <a:sym typeface="Wingdings" pitchFamily="2" charset="2"/>
              </a:rPr>
              <a:t>obviuosly</a:t>
            </a:r>
            <a:r>
              <a:rPr lang="en-GB" sz="2000" dirty="0" smtClean="0">
                <a:sym typeface="Wingdings" pitchFamily="2" charset="2"/>
              </a:rPr>
              <a:t> negative:</a:t>
            </a:r>
          </a:p>
          <a:p>
            <a:pPr marL="355600" indent="0">
              <a:buNone/>
            </a:pPr>
            <a:r>
              <a:rPr lang="en-GB" sz="2000" i="1" dirty="0">
                <a:solidFill>
                  <a:srgbClr val="C00000"/>
                </a:solidFill>
              </a:rPr>
              <a:t>And indeed there will be </a:t>
            </a:r>
            <a:r>
              <a:rPr lang="en-GB" sz="2000" i="1" dirty="0" smtClean="0">
                <a:solidFill>
                  <a:srgbClr val="C00000"/>
                </a:solidFill>
              </a:rPr>
              <a:t>time </a:t>
            </a:r>
          </a:p>
          <a:p>
            <a:pPr marL="0" indent="0" defTabSz="450850">
              <a:buNone/>
            </a:pPr>
            <a:r>
              <a:rPr lang="en-GB" sz="2000" dirty="0" smtClean="0">
                <a:sym typeface="Wingdings" pitchFamily="2" charset="2"/>
              </a:rPr>
              <a:t>	</a:t>
            </a:r>
            <a:r>
              <a:rPr lang="en-GB" sz="2000" b="1" dirty="0" smtClean="0">
                <a:sym typeface="Wingdings" pitchFamily="2" charset="2"/>
              </a:rPr>
              <a:t>continuous inaction </a:t>
            </a:r>
            <a:r>
              <a:rPr lang="en-GB" sz="2000" dirty="0" smtClean="0">
                <a:sym typeface="Wingdings" pitchFamily="2" charset="2"/>
              </a:rPr>
              <a:t>and he </a:t>
            </a:r>
            <a:r>
              <a:rPr lang="en-GB" sz="2000" i="1" dirty="0" smtClean="0">
                <a:solidFill>
                  <a:srgbClr val="C00000"/>
                </a:solidFill>
              </a:rPr>
              <a:t>grow </a:t>
            </a:r>
            <a:r>
              <a:rPr lang="en-GB" sz="2000" i="1" dirty="0">
                <a:solidFill>
                  <a:srgbClr val="C00000"/>
                </a:solidFill>
              </a:rPr>
              <a:t>old ... </a:t>
            </a:r>
            <a:r>
              <a:rPr lang="en-GB" sz="2000" dirty="0"/>
              <a:t>h</a:t>
            </a:r>
            <a:r>
              <a:rPr lang="en-GB" sz="2000" dirty="0" smtClean="0"/>
              <a:t>e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C00000"/>
                </a:solidFill>
              </a:rPr>
              <a:t>grow </a:t>
            </a:r>
            <a:r>
              <a:rPr lang="en-GB" sz="2000" i="1" dirty="0">
                <a:solidFill>
                  <a:srgbClr val="C00000"/>
                </a:solidFill>
              </a:rPr>
              <a:t>old...</a:t>
            </a: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HUMAN CONDITION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7" name="Connettore 2 6"/>
          <p:cNvCxnSpPr/>
          <p:nvPr/>
        </p:nvCxnSpPr>
        <p:spPr>
          <a:xfrm>
            <a:off x="699864" y="480285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699864" y="569961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524876" y="1727695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477896" y="20010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967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CONCLUSION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The choice of Hamlet’s figure makes more clear the figure of anti-hero inability of acting and of relating with others</a:t>
            </a:r>
          </a:p>
          <a:p>
            <a:r>
              <a:rPr lang="en-GB" sz="2800" dirty="0" smtClean="0"/>
              <a:t>Hamlet’s figure makes the reader come to his/her mind classical figure of </a:t>
            </a:r>
            <a:r>
              <a:rPr lang="en-GB" sz="2800" dirty="0" err="1" smtClean="0"/>
              <a:t>Oreste</a:t>
            </a:r>
            <a:r>
              <a:rPr lang="en-GB" sz="2800" dirty="0" smtClean="0"/>
              <a:t> (parody of contemporaneous men) : </a:t>
            </a:r>
            <a:r>
              <a:rPr lang="en-GB" sz="2800" dirty="0" smtClean="0"/>
              <a:t>there </a:t>
            </a:r>
            <a:r>
              <a:rPr lang="en-GB" sz="2800" dirty="0" smtClean="0"/>
              <a:t>is an evident distance between classical hero (driven by values) and modern anti-hero (driven by </a:t>
            </a:r>
            <a:r>
              <a:rPr lang="en-GB" sz="2800" b="1" dirty="0" smtClean="0"/>
              <a:t>his/her quest</a:t>
            </a:r>
            <a:r>
              <a:rPr lang="en-GB" sz="2800" dirty="0" smtClean="0"/>
              <a:t>)</a:t>
            </a:r>
          </a:p>
          <a:p>
            <a:pPr marL="361950" indent="-361950"/>
            <a:r>
              <a:rPr lang="en-GB" sz="2800" dirty="0" smtClean="0"/>
              <a:t>You can find similarity between yourself and Hamlet or Prufrock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0108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9969" y="62068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err="1">
                <a:solidFill>
                  <a:schemeClr val="accent5">
                    <a:lumMod val="50000"/>
                  </a:schemeClr>
                </a:solidFill>
              </a:rPr>
              <a:t>Sitography</a:t>
            </a:r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829214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>
                <a:hlinkClick r:id="rId2"/>
              </a:rPr>
              <a:t>http://www.arlindo-correia.com/020602.html</a:t>
            </a:r>
            <a:endParaRPr lang="en-GB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627783" y="4186535"/>
            <a:ext cx="4051687" cy="1569660"/>
          </a:xfrm>
          <a:prstGeom prst="rect">
            <a:avLst/>
          </a:prstGeom>
          <a:noFill/>
          <a:ln w="28575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err="1" smtClean="0">
                <a:latin typeface="+mj-lt"/>
              </a:rPr>
              <a:t>Giorgia</a:t>
            </a:r>
            <a:r>
              <a:rPr lang="en-GB" sz="3200" dirty="0" smtClean="0">
                <a:latin typeface="+mj-lt"/>
              </a:rPr>
              <a:t> Licata </a:t>
            </a:r>
          </a:p>
          <a:p>
            <a:pPr algn="ctr"/>
            <a:r>
              <a:rPr lang="en-GB" sz="3200" dirty="0" err="1" smtClean="0">
                <a:latin typeface="+mj-lt"/>
              </a:rPr>
              <a:t>classe</a:t>
            </a:r>
            <a:r>
              <a:rPr lang="en-GB" sz="3200" dirty="0" smtClean="0">
                <a:latin typeface="+mj-lt"/>
              </a:rPr>
              <a:t> 5A</a:t>
            </a:r>
          </a:p>
          <a:p>
            <a:pPr algn="ctr"/>
            <a:r>
              <a:rPr lang="en-GB" sz="3200" dirty="0" smtClean="0">
                <a:latin typeface="+mj-lt"/>
              </a:rPr>
              <a:t>A.s. 2012/2013</a:t>
            </a:r>
            <a:endParaRPr lang="en-GB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0699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Personalizzato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2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336</Words>
  <Application>Microsoft Office PowerPoint</Application>
  <PresentationFormat>Presentazione su schermo (4:3)</PresentationFormat>
  <Paragraphs>107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Why Did T.S. Eliot Use Hamlet’s Figure?</vt:lpstr>
      <vt:lpstr>T.S. ELIOT about HAMLET’S FIGURE</vt:lpstr>
      <vt:lpstr>SHAKESPEARE’S HAMLET</vt:lpstr>
      <vt:lpstr>PRUFROCK LIKE HAMLET «No! I am not Prince Hamlet, nor was meant to be» (l. 111)   The Love Song of J. Alfred Prufrock</vt:lpstr>
      <vt:lpstr>«No! I am not Prince Hamlet, nor was meant to be»</vt:lpstr>
      <vt:lpstr>HUMAN CONDITION</vt:lpstr>
      <vt:lpstr>CONCLUSION</vt:lpstr>
      <vt:lpstr>Sitography: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T.S. Eliot Use Hamlet’s Figure?</dc:title>
  <dc:creator>Giorgia Licata</dc:creator>
  <cp:lastModifiedBy>Giorgia Licata</cp:lastModifiedBy>
  <cp:revision>46</cp:revision>
  <dcterms:created xsi:type="dcterms:W3CDTF">2013-04-08T19:09:45Z</dcterms:created>
  <dcterms:modified xsi:type="dcterms:W3CDTF">2013-04-14T20:16:47Z</dcterms:modified>
</cp:coreProperties>
</file>