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notesMasterIdLst>
    <p:notesMasterId r:id="rId10"/>
  </p:notesMasterIdLst>
  <p:sldIdLst>
    <p:sldId id="256" r:id="rId2"/>
    <p:sldId id="258" r:id="rId3"/>
    <p:sldId id="257" r:id="rId4"/>
    <p:sldId id="260" r:id="rId5"/>
    <p:sldId id="261" r:id="rId6"/>
    <p:sldId id="263" r:id="rId7"/>
    <p:sldId id="264" r:id="rId8"/>
    <p:sldId id="262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45FE6"/>
    <a:srgbClr val="65684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1572" y="-18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1BB2C38-DDD0-436A-A25D-2445FB4566BB}" type="datetimeFigureOut">
              <a:rPr lang="en-GB" smtClean="0"/>
              <a:t>14/04/2013</a:t>
            </a:fld>
            <a:endParaRPr lang="en-GB" dirty="0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2C91D6-9B63-4660-A09D-37B2A82DFC3F}" type="slidenum">
              <a:rPr lang="en-GB" smtClean="0"/>
              <a:t>‹N›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015675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2C91D6-9B63-4660-A09D-37B2A82DFC3F}" type="slidenum">
              <a:rPr lang="en-GB" smtClean="0"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783488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en-GB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2A02C-59BE-451D-BC52-6610A3260737}" type="datetimeFigureOut">
              <a:rPr lang="en-GB" smtClean="0"/>
              <a:t>14/04/2013</a:t>
            </a:fld>
            <a:endParaRPr lang="en-GB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1F018-0D8A-40C6-8456-DE51B37B82B4}" type="slidenum">
              <a:rPr lang="en-GB" smtClean="0"/>
              <a:t>‹N›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982926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2A02C-59BE-451D-BC52-6610A3260737}" type="datetimeFigureOut">
              <a:rPr lang="en-GB" smtClean="0"/>
              <a:t>14/04/2013</a:t>
            </a:fld>
            <a:endParaRPr lang="en-GB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1F018-0D8A-40C6-8456-DE51B37B82B4}" type="slidenum">
              <a:rPr lang="en-GB" smtClean="0"/>
              <a:t>‹N›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258919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2A02C-59BE-451D-BC52-6610A3260737}" type="datetimeFigureOut">
              <a:rPr lang="en-GB" smtClean="0"/>
              <a:t>14/04/2013</a:t>
            </a:fld>
            <a:endParaRPr lang="en-GB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1F018-0D8A-40C6-8456-DE51B37B82B4}" type="slidenum">
              <a:rPr lang="en-GB" smtClean="0"/>
              <a:t>‹N›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144410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2A02C-59BE-451D-BC52-6610A3260737}" type="datetimeFigureOut">
              <a:rPr lang="en-GB" smtClean="0"/>
              <a:t>14/04/2013</a:t>
            </a:fld>
            <a:endParaRPr lang="en-GB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1F018-0D8A-40C6-8456-DE51B37B82B4}" type="slidenum">
              <a:rPr lang="en-GB" smtClean="0"/>
              <a:t>‹N›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259423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2A02C-59BE-451D-BC52-6610A3260737}" type="datetimeFigureOut">
              <a:rPr lang="en-GB" smtClean="0"/>
              <a:t>14/04/2013</a:t>
            </a:fld>
            <a:endParaRPr lang="en-GB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1F018-0D8A-40C6-8456-DE51B37B82B4}" type="slidenum">
              <a:rPr lang="en-GB" smtClean="0"/>
              <a:t>‹N›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421270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2A02C-59BE-451D-BC52-6610A3260737}" type="datetimeFigureOut">
              <a:rPr lang="en-GB" smtClean="0"/>
              <a:t>14/04/2013</a:t>
            </a:fld>
            <a:endParaRPr lang="en-GB" dirty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1F018-0D8A-40C6-8456-DE51B37B82B4}" type="slidenum">
              <a:rPr lang="en-GB" smtClean="0"/>
              <a:t>‹N›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08677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2A02C-59BE-451D-BC52-6610A3260737}" type="datetimeFigureOut">
              <a:rPr lang="en-GB" smtClean="0"/>
              <a:t>14/04/2013</a:t>
            </a:fld>
            <a:endParaRPr lang="en-GB" dirty="0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1F018-0D8A-40C6-8456-DE51B37B82B4}" type="slidenum">
              <a:rPr lang="en-GB" smtClean="0"/>
              <a:t>‹N›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9865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2A02C-59BE-451D-BC52-6610A3260737}" type="datetimeFigureOut">
              <a:rPr lang="en-GB" smtClean="0"/>
              <a:t>14/04/2013</a:t>
            </a:fld>
            <a:endParaRPr lang="en-GB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1F018-0D8A-40C6-8456-DE51B37B82B4}" type="slidenum">
              <a:rPr lang="en-GB" smtClean="0"/>
              <a:t>‹N›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688662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2A02C-59BE-451D-BC52-6610A3260737}" type="datetimeFigureOut">
              <a:rPr lang="en-GB" smtClean="0"/>
              <a:t>14/04/2013</a:t>
            </a:fld>
            <a:endParaRPr lang="en-GB" dirty="0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1F018-0D8A-40C6-8456-DE51B37B82B4}" type="slidenum">
              <a:rPr lang="en-GB" smtClean="0"/>
              <a:t>‹N›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439509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2A02C-59BE-451D-BC52-6610A3260737}" type="datetimeFigureOut">
              <a:rPr lang="en-GB" smtClean="0"/>
              <a:t>14/04/2013</a:t>
            </a:fld>
            <a:endParaRPr lang="en-GB" dirty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1F018-0D8A-40C6-8456-DE51B37B82B4}" type="slidenum">
              <a:rPr lang="en-GB" smtClean="0"/>
              <a:t>‹N›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701153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2A02C-59BE-451D-BC52-6610A3260737}" type="datetimeFigureOut">
              <a:rPr lang="en-GB" smtClean="0"/>
              <a:t>14/04/2013</a:t>
            </a:fld>
            <a:endParaRPr lang="en-GB" dirty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1F018-0D8A-40C6-8456-DE51B37B82B4}" type="slidenum">
              <a:rPr lang="en-GB" smtClean="0"/>
              <a:t>‹N›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334069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02A02C-59BE-451D-BC52-6610A3260737}" type="datetimeFigureOut">
              <a:rPr lang="en-GB" smtClean="0"/>
              <a:t>14/04/2013</a:t>
            </a:fld>
            <a:endParaRPr lang="en-GB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51F018-0D8A-40C6-8456-DE51B37B82B4}" type="slidenum">
              <a:rPr lang="en-GB" smtClean="0"/>
              <a:t>‹N›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530034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rlindo-correia.com/020602.html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http://www.genome.duke.edu/genomelife/wp-content/uploads/2011/03/to_be_or_not-640x428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-43000"/>
                    </a14:imgEffect>
                    <a14:imgEffect>
                      <a14:brightnessContrast bright="-3000" contrast="8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6201" r="2594"/>
          <a:stretch/>
        </p:blipFill>
        <p:spPr bwMode="auto">
          <a:xfrm>
            <a:off x="-36512" y="-27384"/>
            <a:ext cx="9396000" cy="68896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539552" y="260648"/>
            <a:ext cx="8136904" cy="1728192"/>
          </a:xfrm>
        </p:spPr>
        <p:txBody>
          <a:bodyPr>
            <a:noAutofit/>
          </a:bodyPr>
          <a:lstStyle/>
          <a:p>
            <a:r>
              <a:rPr lang="it-IT" sz="6600" b="1" cap="small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mbria" pitchFamily="18" charset="0"/>
              </a:rPr>
              <a:t>Why Did T.S. Eliot Use Hamlet’s Figure?</a:t>
            </a:r>
            <a:endParaRPr lang="en-GB" sz="6600" b="1" cap="small" dirty="0">
              <a:solidFill>
                <a:schemeClr val="tx1">
                  <a:lumMod val="95000"/>
                  <a:lumOff val="5000"/>
                </a:schemeClr>
              </a:solidFill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4142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95536" y="44624"/>
            <a:ext cx="8442512" cy="1143000"/>
          </a:xfrm>
        </p:spPr>
        <p:txBody>
          <a:bodyPr>
            <a:normAutofit fontScale="90000"/>
          </a:bodyPr>
          <a:lstStyle/>
          <a:p>
            <a:r>
              <a:rPr lang="it-IT" b="1" dirty="0" smtClean="0">
                <a:solidFill>
                  <a:schemeClr val="accent5">
                    <a:lumMod val="50000"/>
                  </a:schemeClr>
                </a:solidFill>
              </a:rPr>
              <a:t>T.S. ELIOT about HAMLET’S FIGURE</a:t>
            </a:r>
            <a:endParaRPr lang="en-GB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67544" y="1340768"/>
            <a:ext cx="5328592" cy="4669979"/>
          </a:xfrm>
        </p:spPr>
        <p:txBody>
          <a:bodyPr>
            <a:normAutofit/>
          </a:bodyPr>
          <a:lstStyle/>
          <a:p>
            <a:pPr marL="2684463" indent="-2684463" algn="ctr">
              <a:buNone/>
            </a:pPr>
            <a:r>
              <a:rPr lang="it-IT" sz="2400" i="1" dirty="0" smtClean="0"/>
              <a:t>It is </a:t>
            </a:r>
            <a:r>
              <a:rPr lang="en-GB" sz="2400" i="1" dirty="0" smtClean="0"/>
              <a:t>the</a:t>
            </a:r>
            <a:r>
              <a:rPr lang="en-GB" sz="2400" i="1" dirty="0"/>
              <a:t> Mona Lisa of </a:t>
            </a:r>
            <a:r>
              <a:rPr lang="en-GB" sz="2400" i="1" dirty="0" smtClean="0"/>
              <a:t>literature. (</a:t>
            </a:r>
            <a:r>
              <a:rPr lang="en-GB" sz="2400" i="1" u="sng" dirty="0" smtClean="0"/>
              <a:t>Hamlet</a:t>
            </a:r>
            <a:r>
              <a:rPr lang="en-GB" sz="2400" i="1" dirty="0" smtClean="0"/>
              <a:t>)</a:t>
            </a:r>
          </a:p>
          <a:p>
            <a:pPr marL="0" indent="0">
              <a:buNone/>
            </a:pPr>
            <a:endParaRPr lang="en-GB" sz="2000" i="1" dirty="0" smtClean="0"/>
          </a:p>
          <a:p>
            <a:r>
              <a:rPr lang="en-GB" sz="2000" dirty="0" smtClean="0"/>
              <a:t>ambiguity</a:t>
            </a:r>
            <a:r>
              <a:rPr lang="it-IT" sz="2000" dirty="0" smtClean="0"/>
              <a:t> of Hamlet’s figure/Mona Lisa’s figure</a:t>
            </a:r>
          </a:p>
          <a:p>
            <a:r>
              <a:rPr lang="it-IT" sz="2000" dirty="0" err="1" smtClean="0"/>
              <a:t>According</a:t>
            </a:r>
            <a:r>
              <a:rPr lang="it-IT" sz="2000" dirty="0" smtClean="0"/>
              <a:t> to Bernard </a:t>
            </a:r>
            <a:r>
              <a:rPr lang="it-IT" sz="2000" dirty="0" err="1" smtClean="0"/>
              <a:t>Berenson</a:t>
            </a:r>
            <a:r>
              <a:rPr lang="it-IT" sz="2000" dirty="0"/>
              <a:t>,</a:t>
            </a:r>
            <a:r>
              <a:rPr lang="en-GB" sz="2000" dirty="0"/>
              <a:t> </a:t>
            </a:r>
            <a:r>
              <a:rPr lang="en-GB" sz="2000" dirty="0" smtClean="0"/>
              <a:t>T.S. Eliot criticised the subjective </a:t>
            </a:r>
            <a:r>
              <a:rPr lang="en-GB" sz="2000" dirty="0"/>
              <a:t>interpretations and second-rate </a:t>
            </a:r>
            <a:r>
              <a:rPr lang="en-GB" sz="2000" dirty="0" smtClean="0"/>
              <a:t>theories:</a:t>
            </a:r>
          </a:p>
          <a:p>
            <a:pPr marL="361950" indent="0">
              <a:buNone/>
            </a:pPr>
            <a:r>
              <a:rPr lang="en-GB" sz="2000" dirty="0" smtClean="0"/>
              <a:t>"</a:t>
            </a:r>
            <a:r>
              <a:rPr lang="en-GB" sz="2000" dirty="0"/>
              <a:t>the picture becomes more wonderful to us than it really is, and reveals to us a secret of which, in truth, it knows </a:t>
            </a:r>
            <a:r>
              <a:rPr lang="en-GB" sz="2000" dirty="0" smtClean="0"/>
              <a:t>nothing”</a:t>
            </a:r>
          </a:p>
          <a:p>
            <a:pPr marL="361950" indent="0">
              <a:buNone/>
            </a:pPr>
            <a:r>
              <a:rPr lang="en-GB" sz="2000" dirty="0" smtClean="0"/>
              <a:t>(Oscar Wilde, </a:t>
            </a:r>
            <a:r>
              <a:rPr lang="en-GB" sz="2000" i="1" u="sng" dirty="0" smtClean="0"/>
              <a:t>The Critic as Artist</a:t>
            </a:r>
            <a:r>
              <a:rPr lang="en-GB" sz="2000" dirty="0" smtClean="0"/>
              <a:t>, 1891) </a:t>
            </a:r>
          </a:p>
          <a:p>
            <a:pPr marL="0" indent="0">
              <a:buNone/>
            </a:pPr>
            <a:r>
              <a:rPr lang="it-IT" sz="2000" dirty="0" smtClean="0"/>
              <a:t>	</a:t>
            </a:r>
            <a:r>
              <a:rPr lang="it-IT" sz="1100" dirty="0">
                <a:latin typeface="Agency FB" pitchFamily="34" charset="0"/>
                <a:sym typeface="Wingdings" pitchFamily="2" charset="2"/>
              </a:rPr>
              <a:t> </a:t>
            </a:r>
            <a:r>
              <a:rPr lang="it-IT" sz="1100" dirty="0" smtClean="0">
                <a:latin typeface="Agency FB" pitchFamily="34" charset="0"/>
                <a:sym typeface="Wingdings" pitchFamily="2" charset="2"/>
              </a:rPr>
              <a:t>            </a:t>
            </a:r>
          </a:p>
          <a:p>
            <a:pPr marL="0" indent="0" algn="ctr">
              <a:buNone/>
            </a:pPr>
            <a:r>
              <a:rPr lang="it-IT" sz="2000" dirty="0" smtClean="0"/>
              <a:t>Art has meaning in itself: </a:t>
            </a:r>
            <a:r>
              <a:rPr lang="it-IT" sz="2000" b="1" i="1" dirty="0" smtClean="0">
                <a:sym typeface="Wingdings" pitchFamily="2" charset="2"/>
              </a:rPr>
              <a:t>art for art’s sake</a:t>
            </a:r>
            <a:r>
              <a:rPr lang="it-IT" sz="2000" dirty="0">
                <a:sym typeface="Wingdings" pitchFamily="2" charset="2"/>
              </a:rPr>
              <a:t>.</a:t>
            </a:r>
            <a:endParaRPr lang="en-GB" sz="2000" dirty="0"/>
          </a:p>
        </p:txBody>
      </p:sp>
      <p:pic>
        <p:nvPicPr>
          <p:cNvPr id="2050" name="Picture 2" descr="http://www.arlindo-correia.com/mona_lisa_b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08419" y="1340768"/>
            <a:ext cx="2920181" cy="45394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5" name="Connettore 2 4"/>
          <p:cNvCxnSpPr/>
          <p:nvPr/>
        </p:nvCxnSpPr>
        <p:spPr>
          <a:xfrm>
            <a:off x="2843808" y="5229200"/>
            <a:ext cx="0" cy="2880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CasellaDiTesto 6"/>
          <p:cNvSpPr txBox="1"/>
          <p:nvPr/>
        </p:nvSpPr>
        <p:spPr>
          <a:xfrm>
            <a:off x="5796136" y="6093296"/>
            <a:ext cx="310357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500" dirty="0"/>
              <a:t> </a:t>
            </a:r>
            <a:r>
              <a:rPr lang="en-GB" sz="1500" dirty="0" smtClean="0"/>
              <a:t>L. Da Vinci, </a:t>
            </a:r>
            <a:r>
              <a:rPr lang="en-GB" sz="1500" i="1" u="sng" dirty="0" smtClean="0"/>
              <a:t>Mona </a:t>
            </a:r>
            <a:r>
              <a:rPr lang="en-GB" sz="1500" i="1" u="sng" dirty="0"/>
              <a:t>Lisa </a:t>
            </a:r>
            <a:r>
              <a:rPr lang="en-GB" sz="1500" dirty="0"/>
              <a:t>(1479-1528</a:t>
            </a:r>
            <a:r>
              <a:rPr lang="en-GB" sz="1500" dirty="0" smtClean="0"/>
              <a:t>), Museè </a:t>
            </a:r>
            <a:r>
              <a:rPr lang="en-GB" sz="1500" dirty="0"/>
              <a:t>du Louvre, Paris</a:t>
            </a:r>
          </a:p>
        </p:txBody>
      </p:sp>
    </p:spTree>
    <p:extLst>
      <p:ext uri="{BB962C8B-B14F-4D97-AF65-F5344CB8AC3E}">
        <p14:creationId xmlns:p14="http://schemas.microsoft.com/office/powerpoint/2010/main" val="23084923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1143000"/>
          </a:xfrm>
        </p:spPr>
        <p:txBody>
          <a:bodyPr>
            <a:normAutofit/>
          </a:bodyPr>
          <a:lstStyle/>
          <a:p>
            <a:r>
              <a:rPr lang="it-IT" b="1" dirty="0" smtClean="0">
                <a:solidFill>
                  <a:schemeClr val="accent5">
                    <a:lumMod val="50000"/>
                  </a:schemeClr>
                </a:solidFill>
                <a:latin typeface="Cambria" pitchFamily="18" charset="0"/>
              </a:rPr>
              <a:t>SHAKESPEARE’S HAMLET</a:t>
            </a:r>
            <a:endParaRPr lang="en-GB" b="1" dirty="0">
              <a:solidFill>
                <a:schemeClr val="accent5">
                  <a:lumMod val="50000"/>
                </a:schemeClr>
              </a:solidFill>
              <a:latin typeface="Cambria" pitchFamily="18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it-IT" sz="2400" b="1" dirty="0" smtClean="0"/>
              <a:t>The story</a:t>
            </a:r>
          </a:p>
          <a:p>
            <a:r>
              <a:rPr lang="it-IT" sz="2400" dirty="0" smtClean="0"/>
              <a:t>The </a:t>
            </a:r>
            <a:r>
              <a:rPr lang="en-GB" sz="2400" dirty="0" smtClean="0"/>
              <a:t>prince</a:t>
            </a:r>
            <a:r>
              <a:rPr lang="it-IT" sz="2400" dirty="0" smtClean="0"/>
              <a:t> of </a:t>
            </a:r>
            <a:r>
              <a:rPr lang="en-GB" sz="2400" dirty="0" smtClean="0"/>
              <a:t>Denmark</a:t>
            </a:r>
          </a:p>
          <a:p>
            <a:r>
              <a:rPr lang="it-IT" sz="2400" dirty="0" smtClean="0"/>
              <a:t>Desire of </a:t>
            </a:r>
            <a:r>
              <a:rPr lang="en-GB" sz="2400" dirty="0" smtClean="0"/>
              <a:t>revenging</a:t>
            </a:r>
            <a:r>
              <a:rPr lang="it-IT" sz="2400" dirty="0" smtClean="0"/>
              <a:t> his father’s death</a:t>
            </a:r>
          </a:p>
          <a:p>
            <a:endParaRPr lang="it-IT" sz="800" dirty="0" smtClean="0"/>
          </a:p>
          <a:p>
            <a:pPr marL="0" indent="0">
              <a:buNone/>
            </a:pPr>
            <a:r>
              <a:rPr lang="it-IT" sz="2400" b="1" dirty="0" smtClean="0"/>
              <a:t>The true essence of the tragedy</a:t>
            </a:r>
            <a:endParaRPr lang="en-GB" sz="2400" b="1" dirty="0" smtClean="0"/>
          </a:p>
          <a:p>
            <a:r>
              <a:rPr lang="en-GB" sz="2400" dirty="0" smtClean="0"/>
              <a:t>Edipic</a:t>
            </a:r>
            <a:r>
              <a:rPr lang="it-IT" sz="2400" dirty="0" smtClean="0"/>
              <a:t> complex</a:t>
            </a:r>
          </a:p>
          <a:p>
            <a:r>
              <a:rPr lang="it-IT" sz="2400" dirty="0" smtClean="0"/>
              <a:t>Reflection on </a:t>
            </a:r>
            <a:r>
              <a:rPr lang="en-GB" sz="2400" dirty="0" err="1" smtClean="0"/>
              <a:t>existance</a:t>
            </a:r>
            <a:endParaRPr lang="en-GB" sz="2400" u="sng" dirty="0" smtClean="0"/>
          </a:p>
          <a:p>
            <a:r>
              <a:rPr lang="it-IT" sz="2400" dirty="0" err="1" smtClean="0"/>
              <a:t>awareness</a:t>
            </a:r>
            <a:r>
              <a:rPr lang="it-IT" sz="2400" dirty="0" smtClean="0"/>
              <a:t> of his condition</a:t>
            </a:r>
          </a:p>
          <a:p>
            <a:pPr marL="354013" indent="-354013">
              <a:buNone/>
            </a:pPr>
            <a:r>
              <a:rPr lang="it-IT" sz="2400" dirty="0" smtClean="0"/>
              <a:t>	</a:t>
            </a:r>
            <a:r>
              <a:rPr lang="it-IT" sz="2400" dirty="0" smtClean="0">
                <a:sym typeface="Wingdings" pitchFamily="2" charset="2"/>
              </a:rPr>
              <a:t> </a:t>
            </a:r>
            <a:r>
              <a:rPr lang="it-IT" sz="2400" u="sng" dirty="0" smtClean="0"/>
              <a:t>inaction</a:t>
            </a:r>
            <a:r>
              <a:rPr lang="it-IT" sz="2400" dirty="0" smtClean="0"/>
              <a:t>: </a:t>
            </a:r>
            <a:r>
              <a:rPr lang="it-IT" sz="2400" b="1" dirty="0" smtClean="0">
                <a:solidFill>
                  <a:srgbClr val="C00000"/>
                </a:solidFill>
              </a:rPr>
              <a:t>moral values </a:t>
            </a:r>
            <a:r>
              <a:rPr lang="it-IT" sz="2400" dirty="0" smtClean="0"/>
              <a:t>VS </a:t>
            </a:r>
            <a:r>
              <a:rPr lang="it-IT" sz="2400" b="1" dirty="0" smtClean="0">
                <a:solidFill>
                  <a:schemeClr val="tx2">
                    <a:lumMod val="50000"/>
                  </a:schemeClr>
                </a:solidFill>
              </a:rPr>
              <a:t>ancient values</a:t>
            </a:r>
            <a:endParaRPr lang="it-IT" sz="2400" b="1" dirty="0">
              <a:solidFill>
                <a:schemeClr val="tx2">
                  <a:lumMod val="50000"/>
                </a:schemeClr>
              </a:solidFill>
            </a:endParaRPr>
          </a:p>
          <a:p>
            <a:pPr marL="0" indent="0" defTabSz="327025">
              <a:buNone/>
            </a:pPr>
            <a:r>
              <a:rPr lang="it-IT" sz="2400" dirty="0" smtClean="0"/>
              <a:t>							</a:t>
            </a:r>
            <a:r>
              <a:rPr lang="it-IT" sz="2400" dirty="0"/>
              <a:t>	</a:t>
            </a:r>
            <a:r>
              <a:rPr lang="it-IT" sz="2400" dirty="0" smtClean="0"/>
              <a:t> </a:t>
            </a:r>
            <a:r>
              <a:rPr lang="it-IT" sz="2400" dirty="0" smtClean="0">
                <a:solidFill>
                  <a:srgbClr val="C00000"/>
                </a:solidFill>
              </a:rPr>
              <a:t>  </a:t>
            </a:r>
            <a:r>
              <a:rPr lang="it-IT" sz="2400" b="1" dirty="0" smtClean="0">
                <a:solidFill>
                  <a:srgbClr val="C00000"/>
                </a:solidFill>
              </a:rPr>
              <a:t>Io </a:t>
            </a:r>
            <a:r>
              <a:rPr lang="it-IT" sz="2400" dirty="0" smtClean="0"/>
              <a:t>VS </a:t>
            </a:r>
            <a:r>
              <a:rPr lang="it-IT" sz="2400" b="1" dirty="0" smtClean="0">
                <a:solidFill>
                  <a:schemeClr val="tx2">
                    <a:lumMod val="50000"/>
                  </a:schemeClr>
                </a:solidFill>
              </a:rPr>
              <a:t>Super-Io</a:t>
            </a:r>
          </a:p>
          <a:p>
            <a:pPr marL="0" indent="0" algn="ctr">
              <a:buNone/>
            </a:pPr>
            <a:endParaRPr lang="it-IT" sz="2400" i="1" dirty="0"/>
          </a:p>
          <a:p>
            <a:pPr marL="0" indent="0" algn="ctr">
              <a:buNone/>
            </a:pPr>
            <a:r>
              <a:rPr lang="it-IT" sz="2400" i="1" dirty="0" smtClean="0"/>
              <a:t>«to be or not to be», act or no act</a:t>
            </a:r>
            <a:r>
              <a:rPr lang="it-IT" sz="2400" dirty="0" smtClean="0"/>
              <a:t> (procrastination/paralysis) </a:t>
            </a:r>
            <a:endParaRPr lang="it-IT" sz="2400" i="1" dirty="0" smtClean="0"/>
          </a:p>
          <a:p>
            <a:pPr marL="0" indent="0" algn="ctr">
              <a:buNone/>
            </a:pPr>
            <a:r>
              <a:rPr lang="it-IT" sz="2400" b="1" dirty="0" smtClean="0"/>
              <a:t>Hamlet is a modern anti-hero</a:t>
            </a:r>
            <a:r>
              <a:rPr lang="it-IT" sz="2400" b="1" dirty="0"/>
              <a:t> </a:t>
            </a:r>
            <a:r>
              <a:rPr lang="it-IT" sz="2400" b="1" dirty="0" smtClean="0">
                <a:sym typeface="Wingdings" pitchFamily="2" charset="2"/>
              </a:rPr>
              <a:t> human condition</a:t>
            </a:r>
          </a:p>
          <a:p>
            <a:pPr marL="0" indent="0" algn="ctr">
              <a:buNone/>
            </a:pPr>
            <a:endParaRPr lang="it-IT" sz="2400" b="1" dirty="0" smtClean="0"/>
          </a:p>
          <a:p>
            <a:pPr marL="0" indent="0" algn="ctr">
              <a:buNone/>
            </a:pPr>
            <a:endParaRPr lang="it-IT" sz="2400" b="1" dirty="0" smtClean="0"/>
          </a:p>
          <a:p>
            <a:pPr marL="0" indent="0" algn="ctr">
              <a:buNone/>
            </a:pPr>
            <a:r>
              <a:rPr lang="it-IT" sz="2400" b="1" dirty="0" smtClean="0"/>
              <a:t>Alfred Prufrock</a:t>
            </a:r>
          </a:p>
          <a:p>
            <a:pPr marL="0" indent="0" algn="ctr">
              <a:buNone/>
            </a:pPr>
            <a:endParaRPr lang="it-IT" sz="2400" b="1" dirty="0" smtClean="0"/>
          </a:p>
          <a:p>
            <a:pPr marL="0" indent="0">
              <a:buNone/>
              <a:tabLst>
                <a:tab pos="354013" algn="l"/>
              </a:tabLst>
            </a:pPr>
            <a:endParaRPr lang="it-IT" sz="2400" b="1" dirty="0" smtClean="0"/>
          </a:p>
        </p:txBody>
      </p:sp>
      <p:cxnSp>
        <p:nvCxnSpPr>
          <p:cNvPr id="5" name="Connettore 2 4"/>
          <p:cNvCxnSpPr/>
          <p:nvPr/>
        </p:nvCxnSpPr>
        <p:spPr>
          <a:xfrm>
            <a:off x="4572000" y="5373216"/>
            <a:ext cx="0" cy="4320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731928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341784"/>
            <a:ext cx="8229600" cy="1143000"/>
          </a:xfrm>
        </p:spPr>
        <p:txBody>
          <a:bodyPr>
            <a:noAutofit/>
          </a:bodyPr>
          <a:lstStyle/>
          <a:p>
            <a:pPr defTabSz="1473200">
              <a:tabLst>
                <a:tab pos="4216400" algn="l"/>
              </a:tabLst>
            </a:pPr>
            <a:r>
              <a:rPr lang="it-IT" b="1" dirty="0" smtClean="0">
                <a:solidFill>
                  <a:schemeClr val="accent5">
                    <a:lumMod val="50000"/>
                  </a:schemeClr>
                </a:solidFill>
              </a:rPr>
              <a:t>PRUFROCK LIKE HAMLET</a:t>
            </a:r>
            <a:r>
              <a:rPr lang="it-IT" sz="4000" b="1" dirty="0" smtClean="0"/>
              <a:t/>
            </a:r>
            <a:br>
              <a:rPr lang="it-IT" sz="4000" b="1" dirty="0" smtClean="0"/>
            </a:br>
            <a:r>
              <a:rPr lang="it-IT" sz="2400" dirty="0" smtClean="0">
                <a:solidFill>
                  <a:srgbClr val="002060"/>
                </a:solidFill>
                <a:latin typeface="Georgia" pitchFamily="18" charset="0"/>
                <a:cs typeface="Times New Roman" pitchFamily="18" charset="0"/>
              </a:rPr>
              <a:t>«N</a:t>
            </a:r>
            <a:r>
              <a:rPr lang="en-US" sz="2400" dirty="0">
                <a:solidFill>
                  <a:srgbClr val="002060"/>
                </a:solidFill>
                <a:latin typeface="Georgia" pitchFamily="18" charset="0"/>
                <a:cs typeface="Times New Roman" pitchFamily="18" charset="0"/>
              </a:rPr>
              <a:t>o! I am not </a:t>
            </a:r>
            <a:r>
              <a:rPr kumimoji="0" lang="en-US" sz="240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Georgia" pitchFamily="18" charset="0"/>
                <a:cs typeface="Times New Roman" pitchFamily="18" charset="0"/>
              </a:rPr>
              <a:t>Prince Hamlet, nor was meant to be</a:t>
            </a:r>
            <a:r>
              <a:rPr lang="it-IT" sz="2400" dirty="0" smtClean="0">
                <a:solidFill>
                  <a:srgbClr val="002060"/>
                </a:solidFill>
                <a:latin typeface="Georgia" pitchFamily="18" charset="0"/>
                <a:cs typeface="Times New Roman" pitchFamily="18" charset="0"/>
              </a:rPr>
              <a:t>» </a:t>
            </a:r>
            <a:r>
              <a:rPr kumimoji="0" lang="en-US" sz="240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Georgia" pitchFamily="18" charset="0"/>
                <a:cs typeface="Times New Roman" pitchFamily="18" charset="0"/>
              </a:rPr>
              <a:t>(l. 111)</a:t>
            </a:r>
            <a:r>
              <a:rPr lang="en-US" sz="2400" dirty="0" smtClean="0">
                <a:solidFill>
                  <a:srgbClr val="002060"/>
                </a:solidFill>
                <a:latin typeface="Georgia" pitchFamily="18" charset="0"/>
                <a:cs typeface="Times New Roman" pitchFamily="18" charset="0"/>
              </a:rPr>
              <a:t> 	</a:t>
            </a:r>
            <a:r>
              <a:rPr lang="en-US" sz="2400" i="1" u="sng" dirty="0" smtClean="0">
                <a:solidFill>
                  <a:srgbClr val="002060"/>
                </a:solidFill>
                <a:latin typeface="Georgia" pitchFamily="18" charset="0"/>
                <a:cs typeface="Times New Roman" pitchFamily="18" charset="0"/>
              </a:rPr>
              <a:t>	</a:t>
            </a:r>
            <a:r>
              <a:rPr lang="en-US" sz="1800" i="1" u="sng" dirty="0" smtClean="0">
                <a:latin typeface="Georgia" pitchFamily="18" charset="0"/>
                <a:cs typeface="Times New Roman" pitchFamily="18" charset="0"/>
              </a:rPr>
              <a:t>The </a:t>
            </a:r>
            <a:r>
              <a:rPr kumimoji="0" lang="en-US" sz="1800" i="1" u="sng" strike="noStrike" cap="none" normalizeH="0" baseline="0" dirty="0" smtClean="0">
                <a:ln>
                  <a:noFill/>
                </a:ln>
                <a:effectLst/>
                <a:latin typeface="Georgia" pitchFamily="18" charset="0"/>
                <a:cs typeface="Times New Roman" pitchFamily="18" charset="0"/>
              </a:rPr>
              <a:t>Love Song of J. Alfred Prufrock</a:t>
            </a:r>
            <a:endParaRPr lang="en-GB" sz="2000" i="1" u="sng" dirty="0"/>
          </a:p>
        </p:txBody>
      </p:sp>
      <p:sp>
        <p:nvSpPr>
          <p:cNvPr id="5" name="Segnaposto contenuto 4"/>
          <p:cNvSpPr>
            <a:spLocks noGrp="1"/>
          </p:cNvSpPr>
          <p:nvPr>
            <p:ph idx="1"/>
          </p:nvPr>
        </p:nvSpPr>
        <p:spPr>
          <a:xfrm>
            <a:off x="107504" y="1772816"/>
            <a:ext cx="4104456" cy="4525963"/>
          </a:xfrm>
        </p:spPr>
        <p:txBody>
          <a:bodyPr>
            <a:normAutofit/>
          </a:bodyPr>
          <a:lstStyle/>
          <a:p>
            <a:pPr marL="173038" indent="-173038">
              <a:buClr>
                <a:srgbClr val="00B050"/>
              </a:buClr>
            </a:pPr>
            <a:r>
              <a:rPr lang="en-GB" sz="1800" dirty="0"/>
              <a:t>Prufrock </a:t>
            </a:r>
            <a:r>
              <a:rPr lang="en-GB" sz="1800" dirty="0" smtClean="0"/>
              <a:t>is oppressed by an unknown “overwhelming </a:t>
            </a:r>
            <a:r>
              <a:rPr lang="en-GB" sz="1800" dirty="0"/>
              <a:t>question” </a:t>
            </a:r>
            <a:endParaRPr lang="en-GB" sz="1800" dirty="0" smtClean="0"/>
          </a:p>
          <a:p>
            <a:pPr marL="173038" indent="-173038"/>
            <a:endParaRPr lang="it-IT" sz="2200" dirty="0" smtClean="0"/>
          </a:p>
          <a:p>
            <a:pPr marL="0" indent="0">
              <a:buNone/>
            </a:pPr>
            <a:endParaRPr lang="en-GB" sz="1800" dirty="0" smtClean="0"/>
          </a:p>
          <a:p>
            <a:pPr marL="173038" indent="-173038">
              <a:buClr>
                <a:srgbClr val="0070C0"/>
              </a:buClr>
            </a:pPr>
            <a:r>
              <a:rPr lang="en-GB" sz="1800" dirty="0" smtClean="0"/>
              <a:t>“</a:t>
            </a:r>
            <a:r>
              <a:rPr lang="en-GB" sz="1800" u="sng" dirty="0" smtClean="0"/>
              <a:t>To </a:t>
            </a:r>
            <a:r>
              <a:rPr lang="en-GB" sz="1800" u="sng" dirty="0"/>
              <a:t>prepare a face</a:t>
            </a:r>
            <a:r>
              <a:rPr lang="en-GB" sz="1800" dirty="0"/>
              <a:t> to meet the faces that </a:t>
            </a:r>
            <a:r>
              <a:rPr lang="en-GB" sz="1800" dirty="0" smtClean="0"/>
              <a:t>you meet”</a:t>
            </a:r>
            <a:r>
              <a:rPr lang="en-GB" sz="1800" dirty="0"/>
              <a:t> </a:t>
            </a:r>
            <a:endParaRPr lang="en-GB" sz="1800" dirty="0" smtClean="0"/>
          </a:p>
          <a:p>
            <a:pPr marL="173038" indent="-173038"/>
            <a:endParaRPr lang="it-IT" sz="1800" dirty="0"/>
          </a:p>
          <a:p>
            <a:pPr marL="173038" indent="-173038"/>
            <a:endParaRPr lang="it-IT" sz="1800" dirty="0" smtClean="0"/>
          </a:p>
          <a:p>
            <a:pPr marL="173038" indent="-173038"/>
            <a:endParaRPr lang="it-IT" sz="1800" dirty="0"/>
          </a:p>
          <a:p>
            <a:pPr marL="0" indent="0">
              <a:buNone/>
            </a:pPr>
            <a:endParaRPr lang="it-IT" sz="1800" dirty="0" smtClean="0"/>
          </a:p>
          <a:p>
            <a:pPr marL="173038" indent="-173038">
              <a:buClr>
                <a:srgbClr val="C00000"/>
              </a:buClr>
            </a:pPr>
            <a:r>
              <a:rPr lang="en-GB" sz="1800" dirty="0" smtClean="0"/>
              <a:t>“There </a:t>
            </a:r>
            <a:r>
              <a:rPr lang="en-GB" sz="1800" dirty="0"/>
              <a:t>will be time, there will be </a:t>
            </a:r>
            <a:r>
              <a:rPr lang="en-GB" sz="1800" dirty="0" smtClean="0"/>
              <a:t>time”</a:t>
            </a:r>
            <a:endParaRPr lang="it-IT" sz="1800" dirty="0"/>
          </a:p>
        </p:txBody>
      </p:sp>
      <p:sp>
        <p:nvSpPr>
          <p:cNvPr id="6" name="Segnaposto contenuto 4"/>
          <p:cNvSpPr txBox="1">
            <a:spLocks/>
          </p:cNvSpPr>
          <p:nvPr/>
        </p:nvSpPr>
        <p:spPr>
          <a:xfrm>
            <a:off x="4292617" y="1827191"/>
            <a:ext cx="468052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3038" indent="-173038">
              <a:buClr>
                <a:srgbClr val="00B050"/>
              </a:buClr>
              <a:buSzPct val="109000"/>
            </a:pPr>
            <a:r>
              <a:rPr lang="it-IT" sz="1800" dirty="0" smtClean="0"/>
              <a:t>Hamlet is oppressed by doubts and indecision</a:t>
            </a:r>
          </a:p>
          <a:p>
            <a:pPr marL="173038" indent="-173038"/>
            <a:endParaRPr lang="it-IT" sz="1800" dirty="0" smtClean="0"/>
          </a:p>
          <a:p>
            <a:pPr marL="0" indent="0">
              <a:buNone/>
            </a:pPr>
            <a:endParaRPr lang="it-IT" sz="1800" dirty="0"/>
          </a:p>
          <a:p>
            <a:pPr marL="173038" indent="-173038">
              <a:buClr>
                <a:srgbClr val="0070C0"/>
              </a:buClr>
            </a:pPr>
            <a:endParaRPr lang="it-IT" sz="1600" dirty="0" smtClean="0"/>
          </a:p>
          <a:p>
            <a:pPr marL="173038" indent="-173038">
              <a:buClr>
                <a:srgbClr val="0070C0"/>
              </a:buClr>
            </a:pPr>
            <a:r>
              <a:rPr lang="it-IT" sz="1800" dirty="0" smtClean="0"/>
              <a:t>Hamlet makes</a:t>
            </a:r>
            <a:r>
              <a:rPr lang="it-IT" sz="1800" dirty="0"/>
              <a:t> </a:t>
            </a:r>
            <a:r>
              <a:rPr lang="it-IT" sz="1800" dirty="0" smtClean="0"/>
              <a:t>believe to be mad</a:t>
            </a:r>
            <a:endParaRPr lang="it-IT" sz="1800" dirty="0"/>
          </a:p>
          <a:p>
            <a:pPr marL="173037" indent="0" defTabSz="268288">
              <a:buNone/>
            </a:pPr>
            <a:r>
              <a:rPr lang="it-IT" sz="1800" dirty="0" smtClean="0">
                <a:sym typeface="Wingdings" pitchFamily="2" charset="2"/>
              </a:rPr>
              <a:t>		he has to </a:t>
            </a:r>
            <a:r>
              <a:rPr lang="en-GB" sz="1800" u="sng" dirty="0" smtClean="0">
                <a:sym typeface="Wingdings" pitchFamily="2" charset="2"/>
              </a:rPr>
              <a:t>appeare</a:t>
            </a:r>
            <a:r>
              <a:rPr lang="it-IT" sz="1800" dirty="0" smtClean="0">
                <a:sym typeface="Wingdings" pitchFamily="2" charset="2"/>
              </a:rPr>
              <a:t> mad </a:t>
            </a:r>
            <a:r>
              <a:rPr lang="it-IT" sz="1800" u="sng" dirty="0" smtClean="0">
                <a:sym typeface="Wingdings" pitchFamily="2" charset="2"/>
              </a:rPr>
              <a:t>to others </a:t>
            </a:r>
            <a:r>
              <a:rPr lang="it-IT" sz="1800" dirty="0" smtClean="0">
                <a:sym typeface="Wingdings" pitchFamily="2" charset="2"/>
              </a:rPr>
              <a:t>to 				</a:t>
            </a:r>
            <a:r>
              <a:rPr lang="it-IT" sz="1800" dirty="0" err="1" smtClean="0">
                <a:sym typeface="Wingdings" pitchFamily="2" charset="2"/>
              </a:rPr>
              <a:t>prepare</a:t>
            </a:r>
            <a:r>
              <a:rPr lang="it-IT" sz="1800" dirty="0" smtClean="0">
                <a:sym typeface="Wingdings" pitchFamily="2" charset="2"/>
              </a:rPr>
              <a:t>  his plan </a:t>
            </a:r>
          </a:p>
          <a:p>
            <a:pPr marL="458787" indent="-285750" defTabSz="268288">
              <a:buFont typeface="Wingdings" pitchFamily="2" charset="2"/>
              <a:buChar char="à"/>
            </a:pPr>
            <a:endParaRPr lang="it-IT" sz="1800" dirty="0">
              <a:sym typeface="Wingdings" pitchFamily="2" charset="2"/>
            </a:endParaRPr>
          </a:p>
          <a:p>
            <a:pPr marL="173037" indent="0" defTabSz="268288">
              <a:buNone/>
            </a:pPr>
            <a:endParaRPr lang="it-IT" sz="1800" dirty="0" smtClean="0">
              <a:sym typeface="Wingdings" pitchFamily="2" charset="2"/>
            </a:endParaRPr>
          </a:p>
          <a:p>
            <a:pPr marL="171450" indent="-171450" defTabSz="268288">
              <a:buNone/>
            </a:pPr>
            <a:endParaRPr lang="it-IT" sz="1800" dirty="0">
              <a:sym typeface="Wingdings" pitchFamily="2" charset="2"/>
            </a:endParaRPr>
          </a:p>
          <a:p>
            <a:pPr marL="171450" indent="-171450" defTabSz="268288">
              <a:buClr>
                <a:srgbClr val="C00000"/>
              </a:buClr>
              <a:tabLst>
                <a:tab pos="173038" algn="l"/>
              </a:tabLst>
            </a:pPr>
            <a:r>
              <a:rPr lang="en-GB" sz="1800" dirty="0" smtClean="0"/>
              <a:t>“Thus conscience does make cowards of us all”</a:t>
            </a:r>
            <a:endParaRPr lang="it-IT" sz="1800" dirty="0" smtClean="0">
              <a:sym typeface="Wingdings" pitchFamily="2" charset="2"/>
            </a:endParaRPr>
          </a:p>
        </p:txBody>
      </p:sp>
      <p:sp>
        <p:nvSpPr>
          <p:cNvPr id="10" name="CasellaDiTesto 9"/>
          <p:cNvSpPr txBox="1"/>
          <p:nvPr/>
        </p:nvSpPr>
        <p:spPr>
          <a:xfrm>
            <a:off x="1763688" y="2319258"/>
            <a:ext cx="5112568" cy="45550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268288"/>
            <a:r>
              <a:rPr lang="en-GB" dirty="0">
                <a:sym typeface="Wingdings" pitchFamily="2" charset="2"/>
              </a:rPr>
              <a:t>existential </a:t>
            </a:r>
            <a:r>
              <a:rPr lang="en-GB" dirty="0" smtClean="0">
                <a:sym typeface="Wingdings" pitchFamily="2" charset="2"/>
              </a:rPr>
              <a:t>questions</a:t>
            </a:r>
            <a:endParaRPr lang="it-IT" dirty="0" smtClean="0"/>
          </a:p>
          <a:p>
            <a:pPr algn="ctr" defTabSz="268288"/>
            <a:endParaRPr lang="it-IT" dirty="0" smtClean="0"/>
          </a:p>
          <a:p>
            <a:pPr algn="ctr" defTabSz="268288"/>
            <a:endParaRPr lang="it-IT" dirty="0"/>
          </a:p>
          <a:p>
            <a:pPr algn="ctr" defTabSz="268288"/>
            <a:endParaRPr lang="it-IT" dirty="0" smtClean="0"/>
          </a:p>
          <a:p>
            <a:pPr algn="ctr" defTabSz="268288"/>
            <a:endParaRPr lang="it-IT" dirty="0" smtClean="0"/>
          </a:p>
          <a:p>
            <a:pPr algn="ctr" defTabSz="268288"/>
            <a:endParaRPr lang="it-IT" dirty="0"/>
          </a:p>
          <a:p>
            <a:pPr algn="ctr" defTabSz="268288"/>
            <a:r>
              <a:rPr lang="it-IT" dirty="0" smtClean="0"/>
              <a:t>To prepare/appeare or </a:t>
            </a:r>
            <a:r>
              <a:rPr lang="it-IT" dirty="0"/>
              <a:t>to be ? </a:t>
            </a:r>
          </a:p>
          <a:p>
            <a:pPr algn="ctr" defTabSz="268288"/>
            <a:r>
              <a:rPr lang="it-IT" dirty="0"/>
              <a:t>Appearence VS Reality (</a:t>
            </a:r>
            <a:r>
              <a:rPr lang="it-IT" i="1" dirty="0"/>
              <a:t>to be or not to </a:t>
            </a:r>
            <a:r>
              <a:rPr lang="it-IT" i="1" dirty="0" smtClean="0"/>
              <a:t>be</a:t>
            </a:r>
            <a:r>
              <a:rPr lang="it-IT" dirty="0" smtClean="0"/>
              <a:t>)</a:t>
            </a:r>
          </a:p>
          <a:p>
            <a:pPr algn="ctr" defTabSz="268288"/>
            <a:endParaRPr lang="it-IT" dirty="0"/>
          </a:p>
          <a:p>
            <a:pPr algn="ctr" defTabSz="268288"/>
            <a:endParaRPr lang="it-IT" dirty="0" smtClean="0"/>
          </a:p>
          <a:p>
            <a:pPr algn="ctr" defTabSz="268288"/>
            <a:endParaRPr lang="it-IT" dirty="0"/>
          </a:p>
          <a:p>
            <a:pPr algn="ctr" defTabSz="268288"/>
            <a:endParaRPr lang="it-IT" dirty="0" smtClean="0"/>
          </a:p>
          <a:p>
            <a:pPr algn="ctr" defTabSz="268288"/>
            <a:r>
              <a:rPr lang="it-IT" dirty="0" smtClean="0"/>
              <a:t>Procrastination/inaction</a:t>
            </a:r>
          </a:p>
          <a:p>
            <a:pPr algn="ctr" defTabSz="268288"/>
            <a:endParaRPr lang="it-IT" dirty="0" smtClean="0"/>
          </a:p>
          <a:p>
            <a:pPr algn="ctr" defTabSz="268288"/>
            <a:endParaRPr lang="it-IT" dirty="0"/>
          </a:p>
          <a:p>
            <a:pPr algn="ctr" defTabSz="268288"/>
            <a:r>
              <a:rPr lang="it-IT" sz="2000" b="1" u="sng" dirty="0" smtClean="0">
                <a:solidFill>
                  <a:srgbClr val="002060"/>
                </a:solidFill>
              </a:rPr>
              <a:t>AND THE QUOTATION FROM THE LOVE SONG?</a:t>
            </a:r>
            <a:endParaRPr lang="en-GB" sz="2000" b="1" u="sng" dirty="0">
              <a:solidFill>
                <a:srgbClr val="002060"/>
              </a:solidFill>
            </a:endParaRPr>
          </a:p>
        </p:txBody>
      </p:sp>
      <p:sp>
        <p:nvSpPr>
          <p:cNvPr id="11" name="Rettangolo 10"/>
          <p:cNvSpPr/>
          <p:nvPr/>
        </p:nvSpPr>
        <p:spPr>
          <a:xfrm>
            <a:off x="3059832" y="2348880"/>
            <a:ext cx="2448272" cy="360040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rgbClr val="00B050"/>
              </a:solidFill>
            </a:endParaRPr>
          </a:p>
        </p:txBody>
      </p:sp>
      <p:sp>
        <p:nvSpPr>
          <p:cNvPr id="12" name="Rettangolo 11"/>
          <p:cNvSpPr/>
          <p:nvPr/>
        </p:nvSpPr>
        <p:spPr>
          <a:xfrm>
            <a:off x="2195112" y="4005064"/>
            <a:ext cx="4177088" cy="576064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3" name="Rettangolo 12"/>
          <p:cNvSpPr/>
          <p:nvPr/>
        </p:nvSpPr>
        <p:spPr>
          <a:xfrm>
            <a:off x="3131840" y="5589240"/>
            <a:ext cx="2448272" cy="432048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cxnSp>
        <p:nvCxnSpPr>
          <p:cNvPr id="9" name="Connettore 2 8"/>
          <p:cNvCxnSpPr/>
          <p:nvPr/>
        </p:nvCxnSpPr>
        <p:spPr>
          <a:xfrm>
            <a:off x="4572000" y="3605152"/>
            <a:ext cx="28803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819241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it-IT" sz="3200" dirty="0" smtClean="0">
                <a:solidFill>
                  <a:srgbClr val="002060"/>
                </a:solidFill>
                <a:latin typeface="Georgia" pitchFamily="18" charset="0"/>
                <a:cs typeface="Times New Roman" pitchFamily="18" charset="0"/>
              </a:rPr>
              <a:t>«N</a:t>
            </a:r>
            <a:r>
              <a:rPr lang="en-US" sz="3200" dirty="0" smtClean="0">
                <a:solidFill>
                  <a:srgbClr val="002060"/>
                </a:solidFill>
                <a:latin typeface="Georgia" pitchFamily="18" charset="0"/>
                <a:cs typeface="Times New Roman" pitchFamily="18" charset="0"/>
              </a:rPr>
              <a:t>o! I am not </a:t>
            </a:r>
            <a:r>
              <a:rPr kumimoji="0" lang="en-US" sz="320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Georgia" pitchFamily="18" charset="0"/>
                <a:cs typeface="Times New Roman" pitchFamily="18" charset="0"/>
              </a:rPr>
              <a:t>Prince Hamlet, nor was meant to be</a:t>
            </a:r>
            <a:r>
              <a:rPr lang="it-IT" sz="3200" dirty="0" smtClean="0">
                <a:solidFill>
                  <a:srgbClr val="002060"/>
                </a:solidFill>
                <a:latin typeface="Georgia" pitchFamily="18" charset="0"/>
                <a:cs typeface="Times New Roman" pitchFamily="18" charset="0"/>
              </a:rPr>
              <a:t>»</a:t>
            </a:r>
            <a:endParaRPr lang="en-GB" sz="3200" dirty="0">
              <a:latin typeface="Georgia" pitchFamily="18" charset="0"/>
            </a:endParaRPr>
          </a:p>
        </p:txBody>
      </p:sp>
      <p:sp>
        <p:nvSpPr>
          <p:cNvPr id="5" name="Segnaposto contenuto 4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ctr" fontAlgn="ctr">
              <a:spcBef>
                <a:spcPts val="0"/>
              </a:spcBef>
              <a:buNone/>
            </a:pPr>
            <a:r>
              <a:rPr lang="en-GB" sz="2000" i="1" dirty="0"/>
              <a:t>No! I am not Prince Hamlet, nor was meant to be;</a:t>
            </a:r>
          </a:p>
          <a:p>
            <a:pPr marL="0" indent="0" algn="ctr" fontAlgn="ctr">
              <a:spcBef>
                <a:spcPts val="0"/>
              </a:spcBef>
              <a:buNone/>
            </a:pPr>
            <a:r>
              <a:rPr lang="en-GB" sz="2000" i="1" dirty="0" smtClean="0"/>
              <a:t>…</a:t>
            </a:r>
            <a:endParaRPr lang="en-GB" sz="2000" i="1" dirty="0"/>
          </a:p>
          <a:p>
            <a:pPr marL="0" indent="0" algn="ctr" fontAlgn="ctr">
              <a:spcBef>
                <a:spcPts val="0"/>
              </a:spcBef>
              <a:buNone/>
            </a:pPr>
            <a:r>
              <a:rPr lang="en-GB" sz="2000" i="1" dirty="0"/>
              <a:t>Politic, cautious, and meticulous;</a:t>
            </a:r>
          </a:p>
          <a:p>
            <a:pPr marL="0" indent="0" algn="ctr" fontAlgn="ctr">
              <a:spcBef>
                <a:spcPts val="0"/>
              </a:spcBef>
              <a:buNone/>
            </a:pPr>
            <a:r>
              <a:rPr lang="en-GB" sz="2000" i="1" dirty="0"/>
              <a:t>Full of high sentence, but a bit obtuse;</a:t>
            </a:r>
          </a:p>
          <a:p>
            <a:pPr marL="0" indent="0" algn="ctr" fontAlgn="ctr">
              <a:spcBef>
                <a:spcPts val="0"/>
              </a:spcBef>
              <a:buNone/>
            </a:pPr>
            <a:r>
              <a:rPr lang="en-GB" sz="2000" i="1" dirty="0"/>
              <a:t>At times, indeed, almost ridiculous—</a:t>
            </a:r>
          </a:p>
          <a:p>
            <a:pPr marL="0" indent="0" algn="ctr" fontAlgn="ctr">
              <a:spcBef>
                <a:spcPts val="0"/>
              </a:spcBef>
              <a:buNone/>
            </a:pPr>
            <a:r>
              <a:rPr lang="en-GB" sz="2000" i="1" dirty="0"/>
              <a:t>Almost, at times, the Fool</a:t>
            </a:r>
            <a:r>
              <a:rPr lang="en-GB" sz="2000" i="1" dirty="0" smtClean="0"/>
              <a:t>.</a:t>
            </a:r>
          </a:p>
          <a:p>
            <a:pPr marL="0" indent="0" fontAlgn="ctr">
              <a:spcBef>
                <a:spcPts val="0"/>
              </a:spcBef>
              <a:buNone/>
            </a:pPr>
            <a:endParaRPr lang="en-GB" sz="2000" i="1" dirty="0"/>
          </a:p>
          <a:p>
            <a:pPr marL="0" indent="0" algn="ctr">
              <a:spcBef>
                <a:spcPts val="0"/>
              </a:spcBef>
              <a:buNone/>
            </a:pPr>
            <a:r>
              <a:rPr lang="it-IT" sz="2000" u="sng" dirty="0" smtClean="0"/>
              <a:t>A. </a:t>
            </a:r>
            <a:r>
              <a:rPr lang="it-IT" sz="2000" u="sng" dirty="0" err="1" smtClean="0"/>
              <a:t>Prufrok</a:t>
            </a:r>
            <a:r>
              <a:rPr lang="it-IT" sz="2000" u="sng" dirty="0" smtClean="0"/>
              <a:t> </a:t>
            </a:r>
            <a:r>
              <a:rPr lang="it-IT" sz="2000" dirty="0" err="1" smtClean="0"/>
              <a:t>cannot</a:t>
            </a:r>
            <a:r>
              <a:rPr lang="it-IT" sz="2000" dirty="0" smtClean="0"/>
              <a:t> compare </a:t>
            </a:r>
            <a:r>
              <a:rPr lang="it-IT" sz="2000" dirty="0" err="1" smtClean="0"/>
              <a:t>himself</a:t>
            </a:r>
            <a:r>
              <a:rPr lang="it-IT" sz="2000" dirty="0" smtClean="0"/>
              <a:t> to </a:t>
            </a:r>
            <a:r>
              <a:rPr lang="it-IT" sz="2000" dirty="0" err="1" smtClean="0"/>
              <a:t>Hamlet</a:t>
            </a:r>
            <a:r>
              <a:rPr lang="it-IT" sz="2000" dirty="0" smtClean="0"/>
              <a:t> (</a:t>
            </a:r>
            <a:r>
              <a:rPr lang="it-IT" sz="2000" dirty="0" err="1" smtClean="0"/>
              <a:t>at</a:t>
            </a:r>
            <a:r>
              <a:rPr lang="it-IT" sz="2000" dirty="0" smtClean="0"/>
              <a:t> the end he </a:t>
            </a:r>
            <a:r>
              <a:rPr lang="en-GB" sz="2000" dirty="0" smtClean="0"/>
              <a:t>kills</a:t>
            </a:r>
            <a:r>
              <a:rPr lang="it-IT" sz="2000" dirty="0" smtClean="0"/>
              <a:t> Claudio)</a:t>
            </a:r>
          </a:p>
          <a:p>
            <a:pPr marL="0" indent="0" algn="ctr">
              <a:spcBef>
                <a:spcPts val="0"/>
              </a:spcBef>
              <a:buNone/>
            </a:pPr>
            <a:endParaRPr lang="it-IT" sz="2000" dirty="0" smtClean="0">
              <a:sym typeface="Wingdings" pitchFamily="2" charset="2"/>
            </a:endParaRPr>
          </a:p>
          <a:p>
            <a:pPr marL="0" indent="0" algn="ctr">
              <a:spcBef>
                <a:spcPts val="0"/>
              </a:spcBef>
              <a:buNone/>
            </a:pPr>
            <a:r>
              <a:rPr lang="it-IT" sz="2000" dirty="0" err="1" smtClean="0">
                <a:sym typeface="Wingdings" pitchFamily="2" charset="2"/>
              </a:rPr>
              <a:t>awareness</a:t>
            </a:r>
            <a:r>
              <a:rPr lang="it-IT" sz="2000" dirty="0" smtClean="0">
                <a:sym typeface="Wingdings" pitchFamily="2" charset="2"/>
              </a:rPr>
              <a:t> of </a:t>
            </a:r>
            <a:r>
              <a:rPr lang="it-IT" sz="2000" dirty="0" err="1" smtClean="0">
                <a:sym typeface="Wingdings" pitchFamily="2" charset="2"/>
              </a:rPr>
              <a:t>modern</a:t>
            </a:r>
            <a:r>
              <a:rPr lang="it-IT" sz="2000" dirty="0" smtClean="0">
                <a:sym typeface="Wingdings" pitchFamily="2" charset="2"/>
              </a:rPr>
              <a:t> </a:t>
            </a:r>
            <a:r>
              <a:rPr lang="it-IT" sz="2000" dirty="0">
                <a:sym typeface="Wingdings" pitchFamily="2" charset="2"/>
              </a:rPr>
              <a:t>human </a:t>
            </a:r>
            <a:r>
              <a:rPr lang="it-IT" sz="2000" dirty="0" err="1">
                <a:sym typeface="Wingdings" pitchFamily="2" charset="2"/>
              </a:rPr>
              <a:t>condition</a:t>
            </a:r>
            <a:r>
              <a:rPr lang="it-IT" sz="2000" dirty="0" smtClean="0">
                <a:sym typeface="Wingdings" pitchFamily="2" charset="2"/>
              </a:rPr>
              <a:t>: </a:t>
            </a:r>
            <a:r>
              <a:rPr lang="it-IT" sz="2000" i="1" dirty="0" smtClean="0">
                <a:sym typeface="Wingdings" pitchFamily="2" charset="2"/>
              </a:rPr>
              <a:t>Like </a:t>
            </a:r>
            <a:r>
              <a:rPr lang="it-IT" sz="2000" i="1" dirty="0">
                <a:sym typeface="Wingdings" pitchFamily="2" charset="2"/>
              </a:rPr>
              <a:t>a </a:t>
            </a:r>
            <a:r>
              <a:rPr lang="it-IT" sz="2000" i="1" dirty="0" err="1">
                <a:sym typeface="Wingdings" pitchFamily="2" charset="2"/>
              </a:rPr>
              <a:t>patient</a:t>
            </a:r>
            <a:r>
              <a:rPr lang="it-IT" sz="2000" i="1" dirty="0">
                <a:sym typeface="Wingdings" pitchFamily="2" charset="2"/>
              </a:rPr>
              <a:t> </a:t>
            </a:r>
            <a:r>
              <a:rPr lang="it-IT" sz="2000" i="1" dirty="0" err="1" smtClean="0">
                <a:sym typeface="Wingdings" pitchFamily="2" charset="2"/>
              </a:rPr>
              <a:t>etherized</a:t>
            </a:r>
            <a:r>
              <a:rPr lang="it-IT" sz="2000" i="1" dirty="0" smtClean="0">
                <a:sym typeface="Wingdings" pitchFamily="2" charset="2"/>
              </a:rPr>
              <a:t> </a:t>
            </a:r>
            <a:r>
              <a:rPr lang="it-IT" sz="2000" dirty="0" smtClean="0">
                <a:sym typeface="Wingdings" pitchFamily="2" charset="2"/>
              </a:rPr>
              <a:t>or a </a:t>
            </a:r>
            <a:r>
              <a:rPr lang="it-IT" sz="2000" i="1" dirty="0" err="1" smtClean="0">
                <a:sym typeface="Wingdings" pitchFamily="2" charset="2"/>
              </a:rPr>
              <a:t>Fool</a:t>
            </a:r>
            <a:r>
              <a:rPr lang="it-IT" sz="2000" i="1" dirty="0" smtClean="0">
                <a:sym typeface="Wingdings" pitchFamily="2" charset="2"/>
              </a:rPr>
              <a:t> 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it-IT" sz="2000" dirty="0">
                <a:sym typeface="Wingdings" pitchFamily="2" charset="2"/>
              </a:rPr>
              <a:t>H</a:t>
            </a:r>
            <a:r>
              <a:rPr lang="it-IT" sz="2000" dirty="0" smtClean="0">
                <a:sym typeface="Wingdings" pitchFamily="2" charset="2"/>
              </a:rPr>
              <a:t>uman </a:t>
            </a:r>
            <a:r>
              <a:rPr lang="it-IT" sz="2000" dirty="0" err="1" smtClean="0">
                <a:sym typeface="Wingdings" pitchFamily="2" charset="2"/>
              </a:rPr>
              <a:t>beings</a:t>
            </a:r>
            <a:r>
              <a:rPr lang="it-IT" sz="2000" dirty="0" smtClean="0">
                <a:sym typeface="Wingdings" pitchFamily="2" charset="2"/>
              </a:rPr>
              <a:t> are ‘‘dead’’ </a:t>
            </a:r>
            <a:r>
              <a:rPr lang="it-IT" sz="2000" dirty="0" err="1" smtClean="0">
                <a:sym typeface="Wingdings" pitchFamily="2" charset="2"/>
              </a:rPr>
              <a:t>like</a:t>
            </a:r>
            <a:r>
              <a:rPr lang="it-IT" sz="2000" dirty="0" smtClean="0">
                <a:sym typeface="Wingdings" pitchFamily="2" charset="2"/>
              </a:rPr>
              <a:t> </a:t>
            </a:r>
            <a:r>
              <a:rPr lang="it-IT" sz="2000" dirty="0" err="1" smtClean="0">
                <a:sym typeface="Wingdings" pitchFamily="2" charset="2"/>
              </a:rPr>
              <a:t>Dublin</a:t>
            </a:r>
            <a:r>
              <a:rPr lang="it-IT" sz="2000" dirty="0" smtClean="0">
                <a:sym typeface="Wingdings" pitchFamily="2" charset="2"/>
              </a:rPr>
              <a:t> </a:t>
            </a:r>
            <a:r>
              <a:rPr lang="it-IT" sz="2000" dirty="0" err="1" smtClean="0">
                <a:sym typeface="Wingdings" pitchFamily="2" charset="2"/>
              </a:rPr>
              <a:t>inhabitant</a:t>
            </a:r>
            <a:r>
              <a:rPr lang="it-IT" sz="2000" dirty="0" smtClean="0">
                <a:sym typeface="Wingdings" pitchFamily="2" charset="2"/>
              </a:rPr>
              <a:t> of </a:t>
            </a:r>
            <a:r>
              <a:rPr lang="it-IT" sz="2000" dirty="0" err="1" smtClean="0">
                <a:sym typeface="Wingdings" pitchFamily="2" charset="2"/>
              </a:rPr>
              <a:t>Joyce’s</a:t>
            </a:r>
            <a:r>
              <a:rPr lang="it-IT" sz="2000" dirty="0" smtClean="0">
                <a:sym typeface="Wingdings" pitchFamily="2" charset="2"/>
              </a:rPr>
              <a:t> </a:t>
            </a:r>
            <a:r>
              <a:rPr lang="it-IT" sz="2000" dirty="0" err="1" smtClean="0">
                <a:sym typeface="Wingdings" pitchFamily="2" charset="2"/>
              </a:rPr>
              <a:t>Dubliners</a:t>
            </a:r>
            <a:endParaRPr lang="it-IT" sz="2000" dirty="0" smtClean="0">
              <a:sym typeface="Wingdings" pitchFamily="2" charset="2"/>
            </a:endParaRPr>
          </a:p>
          <a:p>
            <a:pPr marL="0" indent="0" algn="ctr">
              <a:spcBef>
                <a:spcPts val="0"/>
              </a:spcBef>
              <a:buNone/>
            </a:pPr>
            <a:r>
              <a:rPr lang="it-IT" sz="2000" dirty="0" err="1" smtClean="0">
                <a:sym typeface="Wingdings" pitchFamily="2" charset="2"/>
              </a:rPr>
              <a:t>Every</a:t>
            </a:r>
            <a:r>
              <a:rPr lang="it-IT" sz="2000" dirty="0" smtClean="0">
                <a:sym typeface="Wingdings" pitchFamily="2" charset="2"/>
              </a:rPr>
              <a:t> </a:t>
            </a:r>
            <a:r>
              <a:rPr lang="it-IT" sz="2000" dirty="0" err="1" smtClean="0">
                <a:sym typeface="Wingdings" pitchFamily="2" charset="2"/>
              </a:rPr>
              <a:t>attempts</a:t>
            </a:r>
            <a:r>
              <a:rPr lang="it-IT" sz="2000" dirty="0" smtClean="0">
                <a:sym typeface="Wingdings" pitchFamily="2" charset="2"/>
              </a:rPr>
              <a:t> of </a:t>
            </a:r>
            <a:r>
              <a:rPr lang="it-IT" sz="2000" dirty="0" err="1" smtClean="0">
                <a:sym typeface="Wingdings" pitchFamily="2" charset="2"/>
              </a:rPr>
              <a:t>acting</a:t>
            </a:r>
            <a:r>
              <a:rPr lang="it-IT" sz="2000" dirty="0" smtClean="0">
                <a:sym typeface="Wingdings" pitchFamily="2" charset="2"/>
              </a:rPr>
              <a:t>, of </a:t>
            </a:r>
            <a:r>
              <a:rPr lang="it-IT" sz="2000" dirty="0" err="1" smtClean="0">
                <a:sym typeface="Wingdings" pitchFamily="2" charset="2"/>
              </a:rPr>
              <a:t>change</a:t>
            </a:r>
            <a:r>
              <a:rPr lang="it-IT" sz="2000" dirty="0" smtClean="0">
                <a:sym typeface="Wingdings" pitchFamily="2" charset="2"/>
              </a:rPr>
              <a:t> </a:t>
            </a:r>
            <a:r>
              <a:rPr lang="it-IT" sz="2000" dirty="0" err="1" smtClean="0">
                <a:sym typeface="Wingdings" pitchFamily="2" charset="2"/>
              </a:rPr>
              <a:t>their</a:t>
            </a:r>
            <a:r>
              <a:rPr lang="it-IT" sz="2000" dirty="0" smtClean="0">
                <a:sym typeface="Wingdings" pitchFamily="2" charset="2"/>
              </a:rPr>
              <a:t> </a:t>
            </a:r>
            <a:r>
              <a:rPr lang="it-IT" sz="2000" dirty="0" err="1" smtClean="0">
                <a:sym typeface="Wingdings" pitchFamily="2" charset="2"/>
              </a:rPr>
              <a:t>condition</a:t>
            </a:r>
            <a:r>
              <a:rPr lang="it-IT" sz="2000" dirty="0" smtClean="0">
                <a:sym typeface="Wingdings" pitchFamily="2" charset="2"/>
              </a:rPr>
              <a:t>: 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it-IT" sz="2000" dirty="0" err="1" smtClean="0">
                <a:sym typeface="Wingdings" pitchFamily="2" charset="2"/>
              </a:rPr>
              <a:t>rigeneration</a:t>
            </a:r>
            <a:r>
              <a:rPr lang="it-IT" sz="2000" dirty="0" smtClean="0">
                <a:sym typeface="Wingdings" pitchFamily="2" charset="2"/>
              </a:rPr>
              <a:t> (</a:t>
            </a:r>
            <a:r>
              <a:rPr lang="it-IT" sz="2000" dirty="0" err="1" smtClean="0">
                <a:sym typeface="Wingdings" pitchFamily="2" charset="2"/>
              </a:rPr>
              <a:t>spring</a:t>
            </a:r>
            <a:r>
              <a:rPr lang="it-IT" sz="2000" dirty="0" smtClean="0">
                <a:sym typeface="Wingdings" pitchFamily="2" charset="2"/>
              </a:rPr>
              <a:t>: </a:t>
            </a:r>
            <a:r>
              <a:rPr lang="it-IT" sz="2000" i="1" dirty="0" err="1" smtClean="0">
                <a:sym typeface="Wingdings" pitchFamily="2" charset="2"/>
              </a:rPr>
              <a:t>april</a:t>
            </a:r>
            <a:r>
              <a:rPr lang="it-IT" sz="2000" i="1" dirty="0" smtClean="0">
                <a:sym typeface="Wingdings" pitchFamily="2" charset="2"/>
              </a:rPr>
              <a:t> </a:t>
            </a:r>
            <a:r>
              <a:rPr lang="it-IT" sz="2000" i="1" dirty="0" err="1" smtClean="0">
                <a:sym typeface="Wingdings" pitchFamily="2" charset="2"/>
              </a:rPr>
              <a:t>is</a:t>
            </a:r>
            <a:r>
              <a:rPr lang="it-IT" sz="2000" i="1" dirty="0" smtClean="0">
                <a:sym typeface="Wingdings" pitchFamily="2" charset="2"/>
              </a:rPr>
              <a:t> the </a:t>
            </a:r>
            <a:r>
              <a:rPr lang="it-IT" sz="2000" i="1" dirty="0" err="1" smtClean="0">
                <a:sym typeface="Wingdings" pitchFamily="2" charset="2"/>
              </a:rPr>
              <a:t>cruellest</a:t>
            </a:r>
            <a:r>
              <a:rPr lang="it-IT" sz="2000" i="1" dirty="0" smtClean="0">
                <a:sym typeface="Wingdings" pitchFamily="2" charset="2"/>
              </a:rPr>
              <a:t> </a:t>
            </a:r>
            <a:r>
              <a:rPr lang="it-IT" sz="2000" i="1" dirty="0" err="1" smtClean="0">
                <a:sym typeface="Wingdings" pitchFamily="2" charset="2"/>
              </a:rPr>
              <a:t>month</a:t>
            </a:r>
            <a:r>
              <a:rPr lang="it-IT" sz="2000" dirty="0" smtClean="0">
                <a:sym typeface="Wingdings" pitchFamily="2" charset="2"/>
              </a:rPr>
              <a:t>) </a:t>
            </a:r>
            <a:r>
              <a:rPr lang="it-IT" sz="2000" dirty="0" err="1" smtClean="0">
                <a:sym typeface="Wingdings" pitchFamily="2" charset="2"/>
              </a:rPr>
              <a:t>is</a:t>
            </a:r>
            <a:r>
              <a:rPr lang="it-IT" sz="2000" dirty="0" smtClean="0">
                <a:sym typeface="Wingdings" pitchFamily="2" charset="2"/>
              </a:rPr>
              <a:t> </a:t>
            </a:r>
            <a:r>
              <a:rPr lang="it-IT" sz="2000" dirty="0" err="1" smtClean="0">
                <a:sym typeface="Wingdings" pitchFamily="2" charset="2"/>
              </a:rPr>
              <a:t>useless</a:t>
            </a:r>
            <a:endParaRPr lang="en-GB" sz="2000" dirty="0"/>
          </a:p>
        </p:txBody>
      </p:sp>
      <p:cxnSp>
        <p:nvCxnSpPr>
          <p:cNvPr id="22" name="Connettore 2 21"/>
          <p:cNvCxnSpPr/>
          <p:nvPr/>
        </p:nvCxnSpPr>
        <p:spPr>
          <a:xfrm>
            <a:off x="4283968" y="4110896"/>
            <a:ext cx="0" cy="3600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606744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en-GB" sz="2000" dirty="0" smtClean="0"/>
          </a:p>
          <a:p>
            <a:pPr marL="0" indent="0">
              <a:buNone/>
            </a:pPr>
            <a:endParaRPr lang="en-GB" sz="2000" dirty="0"/>
          </a:p>
          <a:p>
            <a:pPr marL="0" indent="0">
              <a:buNone/>
            </a:pPr>
            <a:endParaRPr lang="en-GB" sz="2000" dirty="0" smtClean="0"/>
          </a:p>
          <a:p>
            <a:pPr marL="0" indent="0">
              <a:buNone/>
            </a:pPr>
            <a:r>
              <a:rPr lang="en-GB" sz="2000" dirty="0" smtClean="0"/>
              <a:t>T.S. Eliot’s choice of name:</a:t>
            </a:r>
          </a:p>
          <a:p>
            <a:r>
              <a:rPr lang="it-IT" sz="2000" dirty="0"/>
              <a:t> </a:t>
            </a:r>
            <a:r>
              <a:rPr lang="it-IT" sz="2000" b="1" dirty="0"/>
              <a:t>Prufrock</a:t>
            </a:r>
            <a:r>
              <a:rPr lang="it-IT" sz="2000" dirty="0"/>
              <a:t>-</a:t>
            </a:r>
            <a:r>
              <a:rPr lang="it-IT" sz="2000" dirty="0" err="1"/>
              <a:t>Littau</a:t>
            </a:r>
            <a:r>
              <a:rPr lang="it-IT" sz="2000" dirty="0"/>
              <a:t> </a:t>
            </a:r>
            <a:r>
              <a:rPr lang="it-IT" sz="2000" dirty="0" smtClean="0"/>
              <a:t>       a </a:t>
            </a:r>
            <a:r>
              <a:rPr lang="it-IT" sz="2000" dirty="0" err="1" smtClean="0"/>
              <a:t>furniture</a:t>
            </a:r>
            <a:r>
              <a:rPr lang="it-IT" sz="2000" dirty="0" smtClean="0"/>
              <a:t> </a:t>
            </a:r>
            <a:r>
              <a:rPr lang="it-IT" sz="2000" dirty="0" err="1" smtClean="0"/>
              <a:t>company’s</a:t>
            </a:r>
            <a:r>
              <a:rPr lang="it-IT" sz="2000" dirty="0" smtClean="0"/>
              <a:t> </a:t>
            </a:r>
            <a:r>
              <a:rPr lang="it-IT" sz="2000" dirty="0" err="1" smtClean="0"/>
              <a:t>name</a:t>
            </a:r>
            <a:r>
              <a:rPr lang="it-IT" sz="2000" dirty="0" smtClean="0"/>
              <a:t> in</a:t>
            </a:r>
            <a:r>
              <a:rPr lang="it-IT" sz="2000" dirty="0"/>
              <a:t> Saint </a:t>
            </a:r>
            <a:r>
              <a:rPr lang="it-IT" sz="2000" dirty="0" smtClean="0"/>
              <a:t>Louis</a:t>
            </a:r>
          </a:p>
          <a:p>
            <a:r>
              <a:rPr lang="en-GB" sz="2000" dirty="0" smtClean="0"/>
              <a:t>It </a:t>
            </a:r>
            <a:r>
              <a:rPr lang="en-GB" sz="2000" dirty="0" smtClean="0"/>
              <a:t>does not refer to a specific person       attempt to universalize </a:t>
            </a:r>
            <a:r>
              <a:rPr lang="en-GB" sz="2000" b="1" dirty="0" smtClean="0">
                <a:solidFill>
                  <a:srgbClr val="00B050"/>
                </a:solidFill>
              </a:rPr>
              <a:t>his condition</a:t>
            </a:r>
          </a:p>
          <a:p>
            <a:pPr marL="0" indent="0">
              <a:buNone/>
            </a:pPr>
            <a:endParaRPr lang="en-GB" sz="500" b="1" dirty="0" smtClean="0">
              <a:solidFill>
                <a:srgbClr val="00B050"/>
              </a:solidFill>
            </a:endParaRPr>
          </a:p>
          <a:p>
            <a:pPr marL="0" indent="0">
              <a:buNone/>
            </a:pPr>
            <a:endParaRPr lang="en-GB" sz="1700" b="1" dirty="0" smtClean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en-GB" sz="2000" b="1" dirty="0" smtClean="0">
                <a:solidFill>
                  <a:srgbClr val="00B050"/>
                </a:solidFill>
              </a:rPr>
              <a:t>His condition-modern human condition:</a:t>
            </a:r>
          </a:p>
          <a:p>
            <a:r>
              <a:rPr lang="en-GB" sz="2000" dirty="0" smtClean="0"/>
              <a:t>Impossibility of </a:t>
            </a:r>
            <a:r>
              <a:rPr lang="en-GB" sz="2000" dirty="0" smtClean="0"/>
              <a:t>relating with </a:t>
            </a:r>
            <a:r>
              <a:rPr lang="en-GB" sz="2000" dirty="0" smtClean="0"/>
              <a:t>others (alienation)</a:t>
            </a:r>
            <a:endParaRPr lang="en-GB" sz="2000" dirty="0" smtClean="0">
              <a:sym typeface="Wingdings" pitchFamily="2" charset="2"/>
            </a:endParaRPr>
          </a:p>
          <a:p>
            <a:r>
              <a:rPr lang="en-GB" sz="2000" dirty="0" smtClean="0">
                <a:sym typeface="Wingdings" pitchFamily="2" charset="2"/>
              </a:rPr>
              <a:t>Everyday </a:t>
            </a:r>
            <a:r>
              <a:rPr lang="en-GB" sz="2000" dirty="0">
                <a:sym typeface="Wingdings" pitchFamily="2" charset="2"/>
              </a:rPr>
              <a:t>(</a:t>
            </a:r>
            <a:r>
              <a:rPr lang="en-GB" sz="2000" i="1" dirty="0"/>
              <a:t>When the evening</a:t>
            </a:r>
            <a:r>
              <a:rPr lang="en-GB" sz="2000" dirty="0"/>
              <a:t>)</a:t>
            </a:r>
            <a:r>
              <a:rPr lang="en-GB" sz="2000" dirty="0">
                <a:sym typeface="Wingdings" pitchFamily="2" charset="2"/>
              </a:rPr>
              <a:t> </a:t>
            </a:r>
            <a:r>
              <a:rPr lang="en-GB" sz="2000" dirty="0" smtClean="0">
                <a:sym typeface="Wingdings" pitchFamily="2" charset="2"/>
              </a:rPr>
              <a:t>Prufrock executes </a:t>
            </a:r>
            <a:r>
              <a:rPr lang="en-GB" sz="2000" dirty="0" smtClean="0">
                <a:sym typeface="Wingdings" pitchFamily="2" charset="2"/>
              </a:rPr>
              <a:t>and sees the same repetitive actions (bourgeois): </a:t>
            </a:r>
          </a:p>
          <a:p>
            <a:pPr marL="355600" indent="-355600">
              <a:buNone/>
            </a:pPr>
            <a:r>
              <a:rPr lang="en-GB" sz="2000" i="1" dirty="0" smtClean="0">
                <a:sym typeface="Wingdings" pitchFamily="2" charset="2"/>
              </a:rPr>
              <a:t>	There </a:t>
            </a:r>
            <a:r>
              <a:rPr lang="en-GB" sz="2000" i="1" dirty="0" smtClean="0">
                <a:sym typeface="Wingdings" pitchFamily="2" charset="2"/>
              </a:rPr>
              <a:t>will be time,</a:t>
            </a:r>
            <a:r>
              <a:rPr lang="en-GB" sz="2000" i="1" dirty="0">
                <a:sym typeface="Wingdings" pitchFamily="2" charset="2"/>
              </a:rPr>
              <a:t> </a:t>
            </a:r>
            <a:r>
              <a:rPr lang="en-GB" sz="2000" i="1" dirty="0" smtClean="0"/>
              <a:t>In </a:t>
            </a:r>
            <a:r>
              <a:rPr lang="en-GB" sz="2000" i="1" dirty="0"/>
              <a:t>the room the women come and </a:t>
            </a:r>
            <a:r>
              <a:rPr lang="en-GB" sz="2000" i="1" dirty="0" smtClean="0"/>
              <a:t>go</a:t>
            </a:r>
            <a:r>
              <a:rPr lang="en-GB" sz="2000" i="1" dirty="0"/>
              <a:t>, I have measured out my life with coffee </a:t>
            </a:r>
            <a:r>
              <a:rPr lang="en-GB" sz="2000" i="1" dirty="0" smtClean="0"/>
              <a:t>spoons</a:t>
            </a:r>
            <a:r>
              <a:rPr lang="en-GB" sz="2000" i="1" dirty="0" smtClean="0"/>
              <a:t>…</a:t>
            </a:r>
            <a:endParaRPr lang="en-GB" sz="2000" i="1" dirty="0" smtClean="0">
              <a:sym typeface="Wingdings" pitchFamily="2" charset="2"/>
            </a:endParaRPr>
          </a:p>
          <a:p>
            <a:r>
              <a:rPr lang="en-GB" sz="2000" dirty="0" smtClean="0">
                <a:sym typeface="Wingdings" pitchFamily="2" charset="2"/>
              </a:rPr>
              <a:t>He </a:t>
            </a:r>
            <a:r>
              <a:rPr lang="en-GB" sz="2000" dirty="0" smtClean="0">
                <a:sym typeface="Wingdings" pitchFamily="2" charset="2"/>
              </a:rPr>
              <a:t>asks to himself:</a:t>
            </a:r>
            <a:endParaRPr lang="en-GB" sz="2000" dirty="0">
              <a:sym typeface="Wingdings" pitchFamily="2" charset="2"/>
            </a:endParaRPr>
          </a:p>
          <a:p>
            <a:pPr marL="355600" indent="0">
              <a:buNone/>
            </a:pPr>
            <a:r>
              <a:rPr lang="it-IT" sz="2000" i="1" dirty="0">
                <a:solidFill>
                  <a:srgbClr val="C00000"/>
                </a:solidFill>
              </a:rPr>
              <a:t>Do I </a:t>
            </a:r>
            <a:r>
              <a:rPr lang="it-IT" sz="2000" i="1" dirty="0" smtClean="0">
                <a:solidFill>
                  <a:srgbClr val="C00000"/>
                </a:solidFill>
              </a:rPr>
              <a:t>dare..</a:t>
            </a:r>
            <a:r>
              <a:rPr lang="it-IT" sz="2000" i="1" dirty="0" err="1" smtClean="0">
                <a:solidFill>
                  <a:srgbClr val="C00000"/>
                </a:solidFill>
              </a:rPr>
              <a:t>Disturb</a:t>
            </a:r>
            <a:r>
              <a:rPr lang="it-IT" sz="2000" i="1" dirty="0" smtClean="0">
                <a:solidFill>
                  <a:srgbClr val="C00000"/>
                </a:solidFill>
              </a:rPr>
              <a:t> </a:t>
            </a:r>
            <a:r>
              <a:rPr lang="it-IT" sz="2000" i="1" dirty="0">
                <a:solidFill>
                  <a:srgbClr val="C00000"/>
                </a:solidFill>
              </a:rPr>
              <a:t>the </a:t>
            </a:r>
            <a:r>
              <a:rPr lang="it-IT" sz="2000" i="1" dirty="0" err="1">
                <a:solidFill>
                  <a:srgbClr val="C00000"/>
                </a:solidFill>
              </a:rPr>
              <a:t>universe</a:t>
            </a:r>
            <a:r>
              <a:rPr lang="it-IT" sz="2000" i="1" dirty="0" smtClean="0">
                <a:solidFill>
                  <a:srgbClr val="C00000"/>
                </a:solidFill>
              </a:rPr>
              <a:t>?</a:t>
            </a:r>
            <a:r>
              <a:rPr lang="en-GB" sz="2000" i="1" dirty="0">
                <a:solidFill>
                  <a:srgbClr val="C00000"/>
                </a:solidFill>
                <a:sym typeface="Wingdings" pitchFamily="2" charset="2"/>
              </a:rPr>
              <a:t> </a:t>
            </a:r>
            <a:r>
              <a:rPr lang="en-GB" sz="2000" dirty="0" smtClean="0">
                <a:solidFill>
                  <a:srgbClr val="C00000"/>
                </a:solidFill>
                <a:sym typeface="Wingdings" pitchFamily="2" charset="2"/>
              </a:rPr>
              <a:t> </a:t>
            </a:r>
            <a:endParaRPr lang="en-GB" sz="2000" dirty="0" smtClean="0">
              <a:solidFill>
                <a:srgbClr val="C00000"/>
              </a:solidFill>
              <a:sym typeface="Wingdings" pitchFamily="2" charset="2"/>
            </a:endParaRPr>
          </a:p>
          <a:p>
            <a:pPr marL="0" indent="0" defTabSz="407988">
              <a:buNone/>
            </a:pPr>
            <a:r>
              <a:rPr lang="en-GB" sz="2000" dirty="0" smtClean="0">
                <a:sym typeface="Wingdings" pitchFamily="2" charset="2"/>
              </a:rPr>
              <a:t>	 to give answer to the </a:t>
            </a:r>
            <a:r>
              <a:rPr lang="en-GB" sz="2000" i="1" dirty="0" smtClean="0">
                <a:sym typeface="Wingdings" pitchFamily="2" charset="2"/>
              </a:rPr>
              <a:t>overwhelming question</a:t>
            </a:r>
          </a:p>
          <a:p>
            <a:pPr marL="355600" indent="0">
              <a:buNone/>
            </a:pPr>
            <a:r>
              <a:rPr lang="en-GB" sz="2000" dirty="0" smtClean="0">
                <a:sym typeface="Wingdings" pitchFamily="2" charset="2"/>
              </a:rPr>
              <a:t>The </a:t>
            </a:r>
            <a:r>
              <a:rPr lang="en-GB" sz="2000" dirty="0" smtClean="0">
                <a:sym typeface="Wingdings" pitchFamily="2" charset="2"/>
              </a:rPr>
              <a:t>answer is </a:t>
            </a:r>
            <a:r>
              <a:rPr lang="en-GB" sz="2000" dirty="0" err="1" smtClean="0">
                <a:sym typeface="Wingdings" pitchFamily="2" charset="2"/>
              </a:rPr>
              <a:t>obviuosly</a:t>
            </a:r>
            <a:r>
              <a:rPr lang="en-GB" sz="2000" dirty="0" smtClean="0">
                <a:sym typeface="Wingdings" pitchFamily="2" charset="2"/>
              </a:rPr>
              <a:t> negative:</a:t>
            </a:r>
          </a:p>
          <a:p>
            <a:pPr marL="355600" indent="0">
              <a:buNone/>
            </a:pPr>
            <a:r>
              <a:rPr lang="en-GB" sz="2000" i="1" dirty="0">
                <a:solidFill>
                  <a:srgbClr val="C00000"/>
                </a:solidFill>
              </a:rPr>
              <a:t>And indeed there will be </a:t>
            </a:r>
            <a:r>
              <a:rPr lang="en-GB" sz="2000" i="1" dirty="0" smtClean="0">
                <a:solidFill>
                  <a:srgbClr val="C00000"/>
                </a:solidFill>
              </a:rPr>
              <a:t>time </a:t>
            </a:r>
          </a:p>
          <a:p>
            <a:pPr marL="0" indent="0" defTabSz="450850">
              <a:buNone/>
            </a:pPr>
            <a:r>
              <a:rPr lang="en-GB" sz="2000" dirty="0" smtClean="0">
                <a:sym typeface="Wingdings" pitchFamily="2" charset="2"/>
              </a:rPr>
              <a:t>	</a:t>
            </a:r>
            <a:r>
              <a:rPr lang="en-GB" sz="2000" b="1" dirty="0" smtClean="0">
                <a:sym typeface="Wingdings" pitchFamily="2" charset="2"/>
              </a:rPr>
              <a:t>continuous inaction </a:t>
            </a:r>
            <a:r>
              <a:rPr lang="en-GB" sz="2000" dirty="0" smtClean="0">
                <a:sym typeface="Wingdings" pitchFamily="2" charset="2"/>
              </a:rPr>
              <a:t>and he </a:t>
            </a:r>
            <a:r>
              <a:rPr lang="en-GB" sz="2000" i="1" dirty="0" smtClean="0">
                <a:solidFill>
                  <a:srgbClr val="C00000"/>
                </a:solidFill>
              </a:rPr>
              <a:t>grow </a:t>
            </a:r>
            <a:r>
              <a:rPr lang="en-GB" sz="2000" i="1" dirty="0">
                <a:solidFill>
                  <a:srgbClr val="C00000"/>
                </a:solidFill>
              </a:rPr>
              <a:t>old ... </a:t>
            </a:r>
            <a:r>
              <a:rPr lang="en-GB" sz="2000" dirty="0"/>
              <a:t>h</a:t>
            </a:r>
            <a:r>
              <a:rPr lang="en-GB" sz="2000" dirty="0" smtClean="0"/>
              <a:t>e</a:t>
            </a:r>
            <a:r>
              <a:rPr lang="en-GB" sz="2000" i="1" dirty="0" smtClean="0"/>
              <a:t> </a:t>
            </a:r>
            <a:r>
              <a:rPr lang="en-GB" sz="2000" i="1" dirty="0" smtClean="0">
                <a:solidFill>
                  <a:srgbClr val="C00000"/>
                </a:solidFill>
              </a:rPr>
              <a:t>grow </a:t>
            </a:r>
            <a:r>
              <a:rPr lang="en-GB" sz="2000" i="1" dirty="0">
                <a:solidFill>
                  <a:srgbClr val="C00000"/>
                </a:solidFill>
              </a:rPr>
              <a:t>old...</a:t>
            </a:r>
          </a:p>
        </p:txBody>
      </p:sp>
      <p:sp>
        <p:nvSpPr>
          <p:cNvPr id="5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it-IT" b="1" dirty="0" smtClean="0">
                <a:solidFill>
                  <a:schemeClr val="accent5">
                    <a:lumMod val="50000"/>
                  </a:schemeClr>
                </a:solidFill>
                <a:cs typeface="Times New Roman" pitchFamily="18" charset="0"/>
              </a:rPr>
              <a:t>HUMAN CONDITION</a:t>
            </a:r>
            <a:endParaRPr lang="en-GB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cxnSp>
        <p:nvCxnSpPr>
          <p:cNvPr id="7" name="Connettore 2 6"/>
          <p:cNvCxnSpPr/>
          <p:nvPr/>
        </p:nvCxnSpPr>
        <p:spPr>
          <a:xfrm>
            <a:off x="699864" y="4802859"/>
            <a:ext cx="28803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nettore 2 7"/>
          <p:cNvCxnSpPr/>
          <p:nvPr/>
        </p:nvCxnSpPr>
        <p:spPr>
          <a:xfrm>
            <a:off x="699864" y="5699618"/>
            <a:ext cx="28803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ttore 2 8"/>
          <p:cNvCxnSpPr/>
          <p:nvPr/>
        </p:nvCxnSpPr>
        <p:spPr>
          <a:xfrm>
            <a:off x="2524876" y="1727695"/>
            <a:ext cx="28803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ttore 2 9"/>
          <p:cNvCxnSpPr/>
          <p:nvPr/>
        </p:nvCxnSpPr>
        <p:spPr>
          <a:xfrm>
            <a:off x="4477896" y="2001084"/>
            <a:ext cx="28803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029677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>
                <a:solidFill>
                  <a:schemeClr val="accent5">
                    <a:lumMod val="50000"/>
                  </a:schemeClr>
                </a:solidFill>
              </a:rPr>
              <a:t>CONCLUSION</a:t>
            </a:r>
            <a:endParaRPr lang="en-GB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sz="2800" dirty="0" smtClean="0"/>
              <a:t>The choice of Hamlet’s figure makes more clear the figure of anti-hero inability of acting and of relating with others</a:t>
            </a:r>
          </a:p>
          <a:p>
            <a:r>
              <a:rPr lang="en-GB" sz="2800" dirty="0" smtClean="0"/>
              <a:t>Hamlet’s figure makes the reader come to his/her mind classical figure of </a:t>
            </a:r>
            <a:r>
              <a:rPr lang="en-GB" sz="2800" dirty="0" err="1" smtClean="0"/>
              <a:t>Oreste</a:t>
            </a:r>
            <a:r>
              <a:rPr lang="en-GB" sz="2800" dirty="0" smtClean="0"/>
              <a:t> (parody of contemporaneous men) : </a:t>
            </a:r>
            <a:r>
              <a:rPr lang="en-GB" sz="2800" dirty="0" smtClean="0"/>
              <a:t>there </a:t>
            </a:r>
            <a:r>
              <a:rPr lang="en-GB" sz="2800" dirty="0" smtClean="0"/>
              <a:t>is an evident distance between classical hero (driven by values) and modern anti-hero (driven by </a:t>
            </a:r>
            <a:r>
              <a:rPr lang="en-GB" sz="2800" b="1" dirty="0" smtClean="0"/>
              <a:t>his/her quest</a:t>
            </a:r>
            <a:r>
              <a:rPr lang="en-GB" sz="2800" dirty="0" smtClean="0"/>
              <a:t>)</a:t>
            </a:r>
          </a:p>
          <a:p>
            <a:pPr marL="361950" indent="-361950"/>
            <a:r>
              <a:rPr lang="en-GB" sz="2800" dirty="0" smtClean="0"/>
              <a:t>You can find similarity between yourself and Hamlet or Prufrock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24010839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09969" y="620688"/>
            <a:ext cx="8229600" cy="1143000"/>
          </a:xfrm>
        </p:spPr>
        <p:txBody>
          <a:bodyPr>
            <a:normAutofit/>
          </a:bodyPr>
          <a:lstStyle/>
          <a:p>
            <a:r>
              <a:rPr lang="en-GB" b="1" dirty="0" err="1">
                <a:solidFill>
                  <a:schemeClr val="accent5">
                    <a:lumMod val="50000"/>
                  </a:schemeClr>
                </a:solidFill>
              </a:rPr>
              <a:t>Sitography</a:t>
            </a:r>
            <a:r>
              <a:rPr lang="en-GB" b="1" dirty="0">
                <a:solidFill>
                  <a:schemeClr val="accent5">
                    <a:lumMod val="50000"/>
                  </a:schemeClr>
                </a:solidFill>
              </a:rPr>
              <a:t>:</a:t>
            </a:r>
            <a:endParaRPr lang="en-GB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95536" y="1829214"/>
            <a:ext cx="8229600" cy="4525963"/>
          </a:xfrm>
        </p:spPr>
        <p:txBody>
          <a:bodyPr>
            <a:normAutofit/>
          </a:bodyPr>
          <a:lstStyle/>
          <a:p>
            <a:r>
              <a:rPr lang="en-GB" sz="2800" dirty="0" smtClean="0">
                <a:hlinkClick r:id="rId2"/>
              </a:rPr>
              <a:t>http://www.arlindo-correia.com/020602.html</a:t>
            </a:r>
            <a:endParaRPr lang="en-GB" sz="2800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2627783" y="4186535"/>
            <a:ext cx="4051687" cy="1569660"/>
          </a:xfrm>
          <a:prstGeom prst="rect">
            <a:avLst/>
          </a:prstGeom>
          <a:noFill/>
          <a:ln w="28575">
            <a:solidFill>
              <a:schemeClr val="bg1"/>
            </a:solidFill>
            <a:prstDash val="dash"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3200" dirty="0" err="1" smtClean="0">
                <a:latin typeface="+mj-lt"/>
              </a:rPr>
              <a:t>Giorgia</a:t>
            </a:r>
            <a:r>
              <a:rPr lang="en-GB" sz="3200" dirty="0" smtClean="0">
                <a:latin typeface="+mj-lt"/>
              </a:rPr>
              <a:t> Licata </a:t>
            </a:r>
          </a:p>
          <a:p>
            <a:pPr algn="ctr"/>
            <a:r>
              <a:rPr lang="en-GB" sz="3200" dirty="0" err="1" smtClean="0">
                <a:latin typeface="+mj-lt"/>
              </a:rPr>
              <a:t>classe</a:t>
            </a:r>
            <a:r>
              <a:rPr lang="en-GB" sz="3200" dirty="0" smtClean="0">
                <a:latin typeface="+mj-lt"/>
              </a:rPr>
              <a:t> 5A</a:t>
            </a:r>
          </a:p>
          <a:p>
            <a:pPr algn="ctr"/>
            <a:r>
              <a:rPr lang="en-GB" sz="3200" dirty="0" smtClean="0">
                <a:latin typeface="+mj-lt"/>
              </a:rPr>
              <a:t>A.s. 2012/2013</a:t>
            </a:r>
            <a:endParaRPr lang="en-GB" sz="32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12069994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Personalizzato 1">
      <a:dk1>
        <a:srgbClr val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ersonalizzato 2">
      <a:majorFont>
        <a:latin typeface="Cambria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1433</TotalTime>
  <Words>336</Words>
  <Application>Microsoft Office PowerPoint</Application>
  <PresentationFormat>Presentazione su schermo (4:3)</PresentationFormat>
  <Paragraphs>107</Paragraphs>
  <Slides>8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8</vt:i4>
      </vt:variant>
    </vt:vector>
  </HeadingPairs>
  <TitlesOfParts>
    <vt:vector size="9" baseType="lpstr">
      <vt:lpstr>Tema di Office</vt:lpstr>
      <vt:lpstr>Why Did T.S. Eliot Use Hamlet’s Figure?</vt:lpstr>
      <vt:lpstr>T.S. ELIOT about HAMLET’S FIGURE</vt:lpstr>
      <vt:lpstr>SHAKESPEARE’S HAMLET</vt:lpstr>
      <vt:lpstr>PRUFROCK LIKE HAMLET «No! I am not Prince Hamlet, nor was meant to be» (l. 111)   The Love Song of J. Alfred Prufrock</vt:lpstr>
      <vt:lpstr>«No! I am not Prince Hamlet, nor was meant to be»</vt:lpstr>
      <vt:lpstr>HUMAN CONDITION</vt:lpstr>
      <vt:lpstr>CONCLUSION</vt:lpstr>
      <vt:lpstr>Sitography: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Why Did T.S. Eliot Use Hamlet’s Figure?</dc:title>
  <dc:creator>Giorgia Licata</dc:creator>
  <cp:lastModifiedBy>Giorgia Licata</cp:lastModifiedBy>
  <cp:revision>46</cp:revision>
  <dcterms:created xsi:type="dcterms:W3CDTF">2013-04-08T19:09:45Z</dcterms:created>
  <dcterms:modified xsi:type="dcterms:W3CDTF">2013-04-14T20:16:47Z</dcterms:modified>
</cp:coreProperties>
</file>