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5295-D0C3-4C48-9B86-9F18F3E942B1}" type="datetimeFigureOut">
              <a:rPr lang="it-IT" smtClean="0"/>
              <a:pPr/>
              <a:t>06/01/2013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AD51-9C16-414F-AF49-96AA389A635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Neurolinguisti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LINGUISTICS:</a:t>
            </a:r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dirty="0" smtClean="0"/>
              <a:t> </a:t>
            </a:r>
            <a:r>
              <a:rPr lang="it-IT" sz="4800" b="1" dirty="0" smtClean="0"/>
              <a:t>A WAY TO UNDERSTAND AND REPRESENT REALITY</a:t>
            </a:r>
            <a:endParaRPr lang="it-IT" sz="4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 smtClean="0"/>
          </a:p>
          <a:p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Modernism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Postmodernism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UNDERSTAND AND REPRESENT REALITY</a:t>
            </a:r>
            <a:endParaRPr lang="it-IT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997151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difficult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understand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represent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aspects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’ reality</a:t>
            </a:r>
          </a:p>
          <a:p>
            <a:pPr algn="ctr">
              <a:buNone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Linguistics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arranged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fields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it-IT" sz="4500" dirty="0"/>
          </a:p>
          <a:p>
            <a:r>
              <a:rPr lang="it-IT" sz="45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ynchronic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linguistics</a:t>
            </a:r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4500" dirty="0" err="1">
                <a:latin typeface="Arial" pitchFamily="34" charset="0"/>
                <a:cs typeface="Arial" pitchFamily="34" charset="0"/>
              </a:rPr>
              <a:t>d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iachronic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linguistics</a:t>
            </a:r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4500" dirty="0" err="1">
                <a:latin typeface="Arial" pitchFamily="34" charset="0"/>
                <a:cs typeface="Arial" pitchFamily="34" charset="0"/>
              </a:rPr>
              <a:t>t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heoretical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linguistics</a:t>
            </a:r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45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pplied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linguistics</a:t>
            </a:r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4500" dirty="0" err="1">
                <a:latin typeface="Arial" pitchFamily="34" charset="0"/>
                <a:cs typeface="Arial" pitchFamily="34" charset="0"/>
              </a:rPr>
              <a:t>h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istorical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latin typeface="Arial" pitchFamily="34" charset="0"/>
                <a:cs typeface="Arial" pitchFamily="34" charset="0"/>
              </a:rPr>
              <a:t>linguistics</a:t>
            </a:r>
            <a:endParaRPr lang="it-IT" sz="45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4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Every</a:t>
            </a:r>
            <a:r>
              <a:rPr lang="it-IT" sz="4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field</a:t>
            </a:r>
            <a:r>
              <a:rPr lang="it-IT" sz="4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explains</a:t>
            </a:r>
            <a:r>
              <a:rPr lang="it-IT" sz="4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it-IT" sz="4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it-IT" sz="4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aspect</a:t>
            </a:r>
            <a:r>
              <a:rPr lang="it-IT" sz="4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45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45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reality</a:t>
            </a:r>
          </a:p>
          <a:p>
            <a:pPr algn="ctr">
              <a:buNone/>
            </a:pPr>
            <a:endParaRPr lang="it-IT" sz="3800" dirty="0"/>
          </a:p>
          <a:p>
            <a:pPr algn="ctr">
              <a:buNone/>
            </a:pPr>
            <a:endParaRPr lang="it-IT" sz="3800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4716016" y="2924944"/>
            <a:ext cx="3672408" cy="2160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it-IT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comparative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linguistics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psycholinguistics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sociolinguistics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dirty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stylistics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endParaRPr lang="it-IT" sz="3200" dirty="0">
              <a:hlinkClick r:id="rId2" tooltip="Neurolinguistics"/>
            </a:endParaRPr>
          </a:p>
          <a:p>
            <a:endParaRPr lang="it-IT" sz="3200" dirty="0" smtClean="0">
              <a:hlinkClick r:id="rId2" tooltip="Neurolinguistics"/>
            </a:endParaRPr>
          </a:p>
          <a:p>
            <a:endParaRPr lang="it-IT" sz="3200" dirty="0">
              <a:hlinkClick r:id="rId2" tooltip="Neurolinguistics"/>
            </a:endParaRPr>
          </a:p>
          <a:p>
            <a:endParaRPr lang="it-IT" sz="3200" dirty="0" smtClean="0">
              <a:hlinkClick r:id="rId2" tooltip="Neurolinguisti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4572000" y="1844824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7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WORK BY:</a:t>
            </a:r>
            <a:endParaRPr lang="it-IT" sz="7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sz="73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it-IT" sz="7300" dirty="0" err="1" smtClean="0">
                <a:latin typeface="Arial" pitchFamily="34" charset="0"/>
                <a:cs typeface="Arial" pitchFamily="34" charset="0"/>
              </a:rPr>
              <a:t>Iaccarino</a:t>
            </a:r>
            <a:r>
              <a:rPr lang="it-IT" sz="7300" dirty="0" smtClean="0">
                <a:latin typeface="Arial" pitchFamily="34" charset="0"/>
                <a:cs typeface="Arial" pitchFamily="34" charset="0"/>
              </a:rPr>
              <a:t> Luca </a:t>
            </a:r>
          </a:p>
          <a:p>
            <a:pPr algn="ctr">
              <a:buNone/>
            </a:pPr>
            <a:endParaRPr lang="it-IT" sz="73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it-IT" sz="7300" dirty="0" err="1" smtClean="0">
                <a:latin typeface="Arial" pitchFamily="34" charset="0"/>
                <a:cs typeface="Arial" pitchFamily="34" charset="0"/>
              </a:rPr>
              <a:t>Selvazzo</a:t>
            </a:r>
            <a:r>
              <a:rPr lang="it-IT" sz="7300" dirty="0" smtClean="0">
                <a:latin typeface="Arial" pitchFamily="34" charset="0"/>
                <a:cs typeface="Arial" pitchFamily="34" charset="0"/>
              </a:rPr>
              <a:t> Enrico</a:t>
            </a:r>
          </a:p>
          <a:p>
            <a:pPr algn="ctr">
              <a:buNone/>
            </a:pPr>
            <a:endParaRPr lang="it-IT" sz="73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it-IT" sz="5100" dirty="0" err="1" smtClean="0">
                <a:latin typeface="Arial" pitchFamily="34" charset="0"/>
                <a:cs typeface="Arial" pitchFamily="34" charset="0"/>
              </a:rPr>
              <a:t>Class</a:t>
            </a:r>
            <a:r>
              <a:rPr lang="it-IT" sz="5100" dirty="0" smtClean="0">
                <a:latin typeface="Arial" pitchFamily="34" charset="0"/>
                <a:cs typeface="Arial" pitchFamily="34" charset="0"/>
              </a:rPr>
              <a:t> V A </a:t>
            </a:r>
          </a:p>
          <a:p>
            <a:pPr algn="ctr">
              <a:buNone/>
            </a:pPr>
            <a:r>
              <a:rPr lang="it-IT" sz="5100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it-IT" sz="5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5100" dirty="0" err="1" smtClean="0">
                <a:latin typeface="Arial" pitchFamily="34" charset="0"/>
                <a:cs typeface="Arial" pitchFamily="34" charset="0"/>
              </a:rPr>
              <a:t>Year</a:t>
            </a:r>
            <a:r>
              <a:rPr lang="it-IT" sz="5100" dirty="0" smtClean="0">
                <a:latin typeface="Arial" pitchFamily="34" charset="0"/>
                <a:cs typeface="Arial" pitchFamily="34" charset="0"/>
              </a:rPr>
              <a:t> 2012 - 2013</a:t>
            </a:r>
            <a:endParaRPr lang="it-IT" sz="5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WHAT IS LINGUISTICS?</a:t>
            </a:r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184576"/>
          </a:xfrm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science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language</a:t>
            </a:r>
            <a:endParaRPr lang="it-IT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linguistic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analysis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can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be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arranged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parts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r>
              <a:rPr lang="it-IT" dirty="0" err="1">
                <a:latin typeface="Arial" pitchFamily="34" charset="0"/>
                <a:cs typeface="Arial" pitchFamily="34" charset="0"/>
              </a:rPr>
              <a:t>p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honology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                     </a:t>
            </a:r>
          </a:p>
          <a:p>
            <a:pPr>
              <a:buNone/>
            </a:pP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r>
              <a:rPr lang="it-IT" dirty="0" err="1" smtClean="0">
                <a:latin typeface="Arial" pitchFamily="34" charset="0"/>
                <a:cs typeface="Arial" pitchFamily="34" charset="0"/>
              </a:rPr>
              <a:t>morphology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flipH="1">
            <a:off x="1907704" y="1772816"/>
            <a:ext cx="2160240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572000" y="1844824"/>
            <a:ext cx="0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5148064" y="1772816"/>
            <a:ext cx="1728192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11560" y="2924944"/>
            <a:ext cx="25202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Research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tools</a:t>
            </a:r>
            <a:endParaRPr lang="it-IT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419872" y="2924944"/>
            <a:ext cx="302433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Working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method</a:t>
            </a:r>
            <a:endParaRPr lang="it-IT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444208" y="2924944"/>
            <a:ext cx="23762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Improvement</a:t>
            </a:r>
            <a:endParaRPr lang="it-IT" sz="2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572000" y="4869160"/>
            <a:ext cx="28803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syntax</a:t>
            </a:r>
            <a:endParaRPr lang="it-IT" sz="27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sz="27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semantic</a:t>
            </a:r>
            <a:endParaRPr lang="it-IT" sz="2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SOME PHILOSOPHERS</a:t>
            </a:r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96752"/>
            <a:ext cx="6120680" cy="2664296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Ferdinand de Saussure (1857 – 1913)</a:t>
            </a:r>
          </a:p>
          <a:p>
            <a:pPr>
              <a:buNone/>
            </a:pPr>
            <a:endParaRPr lang="it-IT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Theory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synchronic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language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Meaning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built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through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difference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binary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pairs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Concepts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800" i="1" dirty="0" smtClean="0">
                <a:latin typeface="Arial" pitchFamily="34" charset="0"/>
                <a:cs typeface="Arial" pitchFamily="34" charset="0"/>
              </a:rPr>
              <a:t>langue </a:t>
            </a:r>
            <a:r>
              <a:rPr lang="it-IT" sz="28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it-IT" sz="2800" i="1" dirty="0" smtClean="0">
                <a:latin typeface="Arial" pitchFamily="34" charset="0"/>
                <a:cs typeface="Arial" pitchFamily="34" charset="0"/>
              </a:rPr>
              <a:t>parole</a:t>
            </a:r>
          </a:p>
          <a:p>
            <a:endParaRPr lang="it-IT" i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987824" y="4133979"/>
            <a:ext cx="583264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2700" b="1" dirty="0" smtClean="0">
                <a:latin typeface="Arial" pitchFamily="34" charset="0"/>
                <a:cs typeface="Arial" pitchFamily="34" charset="0"/>
              </a:rPr>
              <a:t>Michel Foucault (1926 – 1984)</a:t>
            </a:r>
          </a:p>
          <a:p>
            <a:endParaRPr lang="it-IT" sz="27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Analysis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discourse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’s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function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7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Discourse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it-IT" sz="2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700" dirty="0" err="1" smtClean="0">
                <a:latin typeface="Arial" pitchFamily="34" charset="0"/>
                <a:cs typeface="Arial" pitchFamily="34" charset="0"/>
              </a:rPr>
              <a:t>tool</a:t>
            </a:r>
            <a:endParaRPr lang="it-IT" sz="27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  <p:pic>
        <p:nvPicPr>
          <p:cNvPr id="1026" name="Picture 2" descr="life goal: become half as smart as this gu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196752"/>
            <a:ext cx="2088232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30" name="Picture 6" descr="http://f.hypotheses.org/wp-content/blogs.dir/704/files/2012/05/Bild-Michel-Foucaul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933056"/>
            <a:ext cx="2258913" cy="2720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SOME PHILOSOPHERS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412776"/>
            <a:ext cx="5256584" cy="518457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Jacques </a:t>
            </a:r>
            <a:r>
              <a:rPr lang="it-IT" sz="2400" b="1" dirty="0" err="1" smtClean="0">
                <a:latin typeface="Arial" pitchFamily="34" charset="0"/>
                <a:cs typeface="Arial" pitchFamily="34" charset="0"/>
              </a:rPr>
              <a:t>Derrida</a:t>
            </a: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 (1930 – 2004)</a:t>
            </a:r>
          </a:p>
          <a:p>
            <a:pPr>
              <a:buNone/>
            </a:pPr>
            <a:endParaRPr lang="it-IT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2000" dirty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r>
              <a:rPr lang="it-IT" sz="2200" b="1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it-IT" sz="2200" b="1" dirty="0" err="1" smtClean="0">
                <a:latin typeface="Arial" pitchFamily="34" charset="0"/>
                <a:cs typeface="Arial" pitchFamily="34" charset="0"/>
              </a:rPr>
              <a:t>Deconstruction</a:t>
            </a:r>
            <a:r>
              <a:rPr lang="it-IT" sz="2200" b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  <a:buNone/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endParaRPr lang="it-IT" sz="2200" b="1" dirty="0" smtClean="0">
              <a:latin typeface="Arial" pitchFamily="34" charset="0"/>
              <a:cs typeface="Arial" pitchFamily="34" charset="0"/>
            </a:endParaRPr>
          </a:p>
          <a:p>
            <a:pPr marL="216000">
              <a:lnSpc>
                <a:spcPts val="200"/>
              </a:lnSpc>
              <a:spcBef>
                <a:spcPts val="0"/>
              </a:spcBef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No definitive link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signifier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it-IT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and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signified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instability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meaning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2000" dirty="0">
              <a:latin typeface="Arial" pitchFamily="34" charset="0"/>
              <a:cs typeface="Arial" pitchFamily="34" charset="0"/>
            </a:endParaRPr>
          </a:p>
          <a:p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Texts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products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intertextuality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2000" dirty="0">
              <a:latin typeface="Arial" pitchFamily="34" charset="0"/>
              <a:cs typeface="Arial" pitchFamily="34" charset="0"/>
            </a:endParaRPr>
          </a:p>
          <a:p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Meaning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built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through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difference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binary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pairs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endParaRPr lang="it-IT" sz="2000" dirty="0" smtClean="0"/>
          </a:p>
        </p:txBody>
      </p:sp>
      <p:cxnSp>
        <p:nvCxnSpPr>
          <p:cNvPr id="6" name="Connettore 2 5"/>
          <p:cNvCxnSpPr/>
          <p:nvPr/>
        </p:nvCxnSpPr>
        <p:spPr>
          <a:xfrm>
            <a:off x="2195736" y="357301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386" name="Picture 2" descr="http://2.bp.blogspot.com/-ubjl5mKddx4/TzAmQlwkP2I/AAAAAAAAALk/cX3G92GofZ8/s1600/Derr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-9316416"/>
            <a:ext cx="3282133" cy="3960440"/>
          </a:xfrm>
          <a:prstGeom prst="rect">
            <a:avLst/>
          </a:prstGeom>
          <a:noFill/>
        </p:spPr>
      </p:pic>
      <p:pic>
        <p:nvPicPr>
          <p:cNvPr id="16390" name="Picture 6" descr="http://t2.gstatic.com/images?q=tbn:ANd9GcQsPujlatTfENjQ6236f-6V6xMgnEjTKKHdBxFDJAAqFNTiwrIVIuItp7h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628800"/>
            <a:ext cx="3019028" cy="41764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MATERIALISTIC SEMIOTICS</a:t>
            </a:r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412776"/>
            <a:ext cx="5472608" cy="525658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266700" indent="-266700"/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Theoretical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approaches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signs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production and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communication</a:t>
            </a:r>
            <a:endParaRPr lang="it-IT" sz="2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it-IT" sz="2500" dirty="0" smtClean="0">
              <a:latin typeface="Arial" pitchFamily="34" charset="0"/>
              <a:cs typeface="Arial" pitchFamily="34" charset="0"/>
            </a:endParaRPr>
          </a:p>
          <a:p>
            <a:pPr marL="812800" indent="-457200">
              <a:buNone/>
            </a:pPr>
            <a:r>
              <a:rPr lang="it-IT" sz="25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Studying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influences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sign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systems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and 	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socioeconomic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systems</a:t>
            </a:r>
            <a:endParaRPr lang="it-IT" sz="2500" dirty="0" smtClean="0">
              <a:latin typeface="Arial" pitchFamily="34" charset="0"/>
              <a:cs typeface="Arial" pitchFamily="34" charset="0"/>
            </a:endParaRPr>
          </a:p>
          <a:p>
            <a:endParaRPr lang="it-IT" sz="2500" dirty="0">
              <a:latin typeface="Arial" pitchFamily="34" charset="0"/>
              <a:cs typeface="Arial" pitchFamily="34" charset="0"/>
            </a:endParaRPr>
          </a:p>
          <a:p>
            <a:r>
              <a:rPr lang="it-IT" sz="25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nspired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Karl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Marx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’s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philosophy</a:t>
            </a:r>
            <a:endParaRPr lang="it-IT" sz="2500" dirty="0" smtClean="0">
              <a:latin typeface="Arial" pitchFamily="34" charset="0"/>
              <a:cs typeface="Arial" pitchFamily="34" charset="0"/>
            </a:endParaRPr>
          </a:p>
          <a:p>
            <a:pPr marL="88900" indent="0" algn="ctr">
              <a:buNone/>
            </a:pPr>
            <a:endParaRPr lang="it-IT" sz="2500" dirty="0" smtClean="0">
              <a:latin typeface="Arial" pitchFamily="34" charset="0"/>
              <a:cs typeface="Arial" pitchFamily="34" charset="0"/>
            </a:endParaRPr>
          </a:p>
          <a:p>
            <a:pPr marL="88900" indent="0" algn="ctr">
              <a:buNone/>
            </a:pP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explicit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8900" indent="0" algn="ctr">
              <a:spcBef>
                <a:spcPts val="0"/>
              </a:spcBef>
              <a:buNone/>
            </a:pPr>
            <a:r>
              <a:rPr lang="it-IT" sz="25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relationship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it-IT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8900" indent="0" algn="ctr">
              <a:spcBef>
                <a:spcPts val="0"/>
              </a:spcBef>
              <a:buNone/>
            </a:pPr>
            <a:r>
              <a:rPr lang="it-IT" sz="2500" dirty="0" smtClean="0">
                <a:latin typeface="Arial" pitchFamily="34" charset="0"/>
                <a:cs typeface="Arial" pitchFamily="34" charset="0"/>
              </a:rPr>
              <a:t>text and </a:t>
            </a:r>
            <a:r>
              <a:rPr lang="it-IT" sz="2500" dirty="0" err="1" smtClean="0">
                <a:latin typeface="Arial" pitchFamily="34" charset="0"/>
                <a:cs typeface="Arial" pitchFamily="34" charset="0"/>
              </a:rPr>
              <a:t>context</a:t>
            </a:r>
            <a:endParaRPr lang="it-IT" sz="25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2771800" y="2276872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2771800" y="4797152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0" name="Picture 2" descr="http://ofphotographer.files.wordpress.com/2010/03/0aa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276872"/>
            <a:ext cx="3101145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/>
          <p:cNvSpPr txBox="1"/>
          <p:nvPr/>
        </p:nvSpPr>
        <p:spPr>
          <a:xfrm>
            <a:off x="2699792" y="3501008"/>
            <a:ext cx="6192688" cy="32624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György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Lukács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(1885 </a:t>
            </a:r>
            <a:r>
              <a:rPr lang="it-IT" sz="28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1971)</a:t>
            </a:r>
          </a:p>
          <a:p>
            <a:endParaRPr lang="it-IT" b="1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buFont typeface="Arial" pitchFamily="34" charset="0"/>
              <a:buChar char="•"/>
            </a:pP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mean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class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rule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pPr marL="355600" indent="-355600">
              <a:buFont typeface="Arial" pitchFamily="34" charset="0"/>
              <a:buChar char="•"/>
            </a:pPr>
            <a:r>
              <a:rPr lang="it-IT" sz="2000" dirty="0" smtClean="0">
                <a:latin typeface="Arial" pitchFamily="34" charset="0"/>
                <a:cs typeface="Arial" pitchFamily="34" charset="0"/>
              </a:rPr>
              <a:t>Connection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communities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class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categories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Destruction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totality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humanized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word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because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Capitalism</a:t>
            </a:r>
            <a:endParaRPr lang="it-IT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it-IT" sz="16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it-IT" sz="1600" b="1" dirty="0" smtClean="0">
              <a:latin typeface="Arial" pitchFamily="34" charset="0"/>
              <a:cs typeface="Arial" pitchFamily="34" charset="0"/>
            </a:endParaRPr>
          </a:p>
          <a:p>
            <a:pPr>
              <a:tabLst>
                <a:tab pos="1257300" algn="l"/>
              </a:tabLst>
            </a:pPr>
            <a:r>
              <a:rPr lang="it-IT" sz="16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Alienation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it-IT" sz="2000" b="1" dirty="0" smtClean="0">
                <a:latin typeface="Arial" pitchFamily="34" charset="0"/>
                <a:cs typeface="Arial" pitchFamily="34" charset="0"/>
              </a:rPr>
              <a:t> the low </a:t>
            </a:r>
            <a:r>
              <a:rPr lang="it-IT" sz="2000" b="1" dirty="0" err="1" smtClean="0">
                <a:latin typeface="Arial" pitchFamily="34" charset="0"/>
                <a:cs typeface="Arial" pitchFamily="34" charset="0"/>
              </a:rPr>
              <a:t>class</a:t>
            </a:r>
            <a:endParaRPr lang="it-IT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SEMIOTICIANS</a:t>
            </a:r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908720"/>
            <a:ext cx="5760640" cy="2448272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Valentin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Voloshinov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(1895 </a:t>
            </a:r>
            <a:r>
              <a:rPr lang="it-IT" sz="36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1936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it-IT" dirty="0" err="1" smtClean="0">
                <a:latin typeface="Arial" pitchFamily="34" charset="0"/>
                <a:cs typeface="Arial" pitchFamily="34" charset="0"/>
              </a:rPr>
              <a:t>Signs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as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sites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subjects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psyche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) and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object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(social word)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intersect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it-IT" dirty="0" err="1" smtClean="0">
                <a:latin typeface="Arial" pitchFamily="34" charset="0"/>
                <a:cs typeface="Arial" pitchFamily="34" charset="0"/>
              </a:rPr>
              <a:t>Signs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used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promote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ideologies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</a:pPr>
            <a:r>
              <a:rPr lang="it-IT" dirty="0" smtClean="0">
                <a:latin typeface="Arial" pitchFamily="34" charset="0"/>
                <a:cs typeface="Arial" pitchFamily="34" charset="0"/>
              </a:rPr>
              <a:t>No connection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communities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class</a:t>
            </a:r>
            <a:r>
              <a:rPr lang="it-I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dirty="0" err="1" smtClean="0">
                <a:latin typeface="Arial" pitchFamily="34" charset="0"/>
                <a:cs typeface="Arial" pitchFamily="34" charset="0"/>
              </a:rPr>
              <a:t>categories</a:t>
            </a:r>
            <a:endParaRPr lang="it-IT" dirty="0" smtClean="0">
              <a:latin typeface="Arial" pitchFamily="34" charset="0"/>
              <a:cs typeface="Arial" pitchFamily="34" charset="0"/>
            </a:endParaRPr>
          </a:p>
          <a:p>
            <a:endParaRPr lang="it-IT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http://www.piamarta-bs.it/atlantide/images/immaginifilosofi/Luka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2286000" cy="2857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8436" name="Picture 4" descr="File:Voloshino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908720"/>
            <a:ext cx="1872208" cy="24482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cxnSp>
        <p:nvCxnSpPr>
          <p:cNvPr id="9" name="Connettore 2 8"/>
          <p:cNvCxnSpPr/>
          <p:nvPr/>
        </p:nvCxnSpPr>
        <p:spPr>
          <a:xfrm>
            <a:off x="5580112" y="580526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WHY DID LINGUISTICS DEVELOP DURING MODERNISM AND POSTMODERNISM?</a:t>
            </a:r>
            <a:endParaRPr lang="it-IT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337323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:</a:t>
            </a:r>
          </a:p>
          <a:p>
            <a:pPr>
              <a:buNone/>
            </a:pPr>
            <a:endParaRPr lang="it-IT" dirty="0"/>
          </a:p>
          <a:p>
            <a:r>
              <a:rPr lang="it-IT" dirty="0" smtClean="0"/>
              <a:t>The </a:t>
            </a:r>
            <a:r>
              <a:rPr lang="it-IT" dirty="0" err="1" smtClean="0">
                <a:solidFill>
                  <a:srgbClr val="FF0000"/>
                </a:solidFill>
              </a:rPr>
              <a:t>crisis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of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values</a:t>
            </a:r>
            <a:r>
              <a:rPr lang="it-IT" dirty="0" smtClean="0"/>
              <a:t> </a:t>
            </a:r>
            <a:r>
              <a:rPr lang="it-IT" dirty="0" err="1" smtClean="0"/>
              <a:t>during</a:t>
            </a:r>
            <a:r>
              <a:rPr lang="it-IT" dirty="0" smtClean="0"/>
              <a:t> the </a:t>
            </a:r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Age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</a:t>
            </a:r>
            <a:r>
              <a:rPr lang="it-IT" dirty="0" err="1" smtClean="0"/>
              <a:t>Necessity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understanding</a:t>
            </a:r>
            <a:r>
              <a:rPr lang="it-IT" dirty="0" smtClean="0"/>
              <a:t> and </a:t>
            </a:r>
            <a:r>
              <a:rPr lang="it-IT" dirty="0" err="1" smtClean="0"/>
              <a:t>representing</a:t>
            </a:r>
            <a:r>
              <a:rPr lang="it-IT" dirty="0" smtClean="0"/>
              <a:t> the world and reality in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  <p:cxnSp>
        <p:nvCxnSpPr>
          <p:cNvPr id="5" name="Connettore 2 4"/>
          <p:cNvCxnSpPr/>
          <p:nvPr/>
        </p:nvCxnSpPr>
        <p:spPr>
          <a:xfrm>
            <a:off x="4572000" y="4221088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CRISIS OF VALUES</a:t>
            </a:r>
            <a:endParaRPr lang="it-IT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://www.moebiusonline.eu/fuorionda/immagini/scala-uomin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556792"/>
            <a:ext cx="38884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CasellaDiTesto 4"/>
          <p:cNvSpPr txBox="1"/>
          <p:nvPr/>
        </p:nvSpPr>
        <p:spPr>
          <a:xfrm>
            <a:off x="179512" y="1844824"/>
            <a:ext cx="468052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it-IT" dirty="0"/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Theory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evolution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Charles   Darwin (1809 – 1882)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572000" y="4581128"/>
            <a:ext cx="421196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it-IT" dirty="0"/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Theory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relativity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Albert Einstein (1879 – 1955)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</p:txBody>
      </p:sp>
      <p:pic>
        <p:nvPicPr>
          <p:cNvPr id="21508" name="Picture 4" descr="http://www.metapsichica.com/html/images/relativit%C3%A0%20einsteiniana-29-04-2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221088"/>
            <a:ext cx="3517831" cy="2304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CRISIS OF VALUES</a:t>
            </a:r>
            <a:endParaRPr lang="it-IT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707904" y="4653136"/>
            <a:ext cx="522007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it-IT" dirty="0"/>
          </a:p>
          <a:p>
            <a:pPr marL="177800" indent="-177800">
              <a:buClr>
                <a:schemeClr val="tx1"/>
              </a:buClr>
              <a:buFont typeface="Arial" pitchFamily="34" charset="0"/>
              <a:buChar char="•"/>
            </a:pP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concept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unconscious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Sigmund Freud (1856 – 1939)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</p:txBody>
      </p:sp>
      <p:sp>
        <p:nvSpPr>
          <p:cNvPr id="8" name="CasellaDiTesto 7"/>
          <p:cNvSpPr txBox="1"/>
          <p:nvPr/>
        </p:nvSpPr>
        <p:spPr>
          <a:xfrm>
            <a:off x="179512" y="1844824"/>
            <a:ext cx="518457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it-IT" dirty="0"/>
          </a:p>
          <a:p>
            <a:pPr marL="177800" indent="-177800">
              <a:buClr>
                <a:schemeClr val="tx1"/>
              </a:buClr>
              <a:buFont typeface="Arial" pitchFamily="34" charset="0"/>
              <a:buChar char="•"/>
            </a:pPr>
            <a:r>
              <a:rPr lang="it-IT" sz="2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it-IT" sz="23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death</a:t>
            </a:r>
            <a:r>
              <a:rPr lang="it-IT" sz="2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3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it-IT" sz="23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3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metaphisysic</a:t>
            </a:r>
            <a:r>
              <a:rPr lang="it-IT" sz="23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it-IT" sz="2300" i="1" dirty="0" err="1" smtClean="0">
                <a:latin typeface="Arial" pitchFamily="34" charset="0"/>
                <a:cs typeface="Arial" pitchFamily="34" charset="0"/>
              </a:rPr>
              <a:t>God</a:t>
            </a:r>
            <a:r>
              <a:rPr lang="it-IT" sz="23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300" i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it-IT" sz="2300" i="1" dirty="0" smtClean="0">
                <a:latin typeface="Arial" pitchFamily="34" charset="0"/>
                <a:cs typeface="Arial" pitchFamily="34" charset="0"/>
              </a:rPr>
              <a:t>   dead</a:t>
            </a:r>
            <a:r>
              <a:rPr lang="it-IT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3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it-IT" sz="2300" dirty="0" smtClean="0">
                <a:latin typeface="Arial" pitchFamily="34" charset="0"/>
                <a:cs typeface="Arial" pitchFamily="34" charset="0"/>
              </a:rPr>
              <a:t> Friedrich Nietzsche (1844 – 1900)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</p:txBody>
      </p:sp>
      <p:pic>
        <p:nvPicPr>
          <p:cNvPr id="24578" name="Picture 2" descr="http://digilander.libero.it/Blaze_Zen/Image/Iceber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3024336" cy="2520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4580" name="Picture 4" descr="http://2.bp.blogspot.com/-RmgJ6IICEZw/TbG_pamxU9I/AAAAAAAAAck/A0LGvBpSLOk/s1600/Gott+Ist+Tot+Nietzsche+by+ashiunxsli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484784"/>
            <a:ext cx="3440576" cy="26642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366</Words>
  <Application>Microsoft Office PowerPoint</Application>
  <PresentationFormat>Presentazione su schermo (4:3)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LINGUISTICS:  A WAY TO UNDERSTAND AND REPRESENT REALITY</vt:lpstr>
      <vt:lpstr>WHAT IS LINGUISTICS?</vt:lpstr>
      <vt:lpstr>SOME PHILOSOPHERS</vt:lpstr>
      <vt:lpstr>SOME PHILOSOPHERS</vt:lpstr>
      <vt:lpstr>MATERIALISTIC SEMIOTICS</vt:lpstr>
      <vt:lpstr>SEMIOTICIANS</vt:lpstr>
      <vt:lpstr>WHY DID LINGUISTICS DEVELOP DURING MODERNISM AND POSTMODERNISM?</vt:lpstr>
      <vt:lpstr>THE CRISIS OF VALUES</vt:lpstr>
      <vt:lpstr>THE CRISIS OF VALUES</vt:lpstr>
      <vt:lpstr>TO UNDERSTAND AND REPRESENT REALITY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licia</dc:creator>
  <cp:lastModifiedBy>licia</cp:lastModifiedBy>
  <cp:revision>44</cp:revision>
  <dcterms:created xsi:type="dcterms:W3CDTF">2013-01-05T22:16:24Z</dcterms:created>
  <dcterms:modified xsi:type="dcterms:W3CDTF">2013-01-06T16:21:00Z</dcterms:modified>
</cp:coreProperties>
</file>