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0" r:id="rId5"/>
    <p:sldId id="262" r:id="rId6"/>
    <p:sldId id="263" r:id="rId7"/>
    <p:sldId id="268" r:id="rId8"/>
    <p:sldId id="266" r:id="rId9"/>
    <p:sldId id="269" r:id="rId10"/>
    <p:sldId id="270" r:id="rId11"/>
    <p:sldId id="271" r:id="rId12"/>
    <p:sldId id="272" r:id="rId13"/>
    <p:sldId id="273" r:id="rId14"/>
    <p:sldId id="274" r:id="rId15"/>
    <p:sldId id="275" r:id="rId16"/>
    <p:sldId id="265"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872"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F535295-D0C3-4C48-9B86-9F18F3E942B1}" type="datetimeFigureOut">
              <a:rPr lang="it-IT" smtClean="0"/>
              <a:pPr/>
              <a:t>08/04/2013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78CAD51-9C16-414F-AF49-96AA389A635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35295-D0C3-4C48-9B86-9F18F3E942B1}" type="datetimeFigureOut">
              <a:rPr lang="it-IT" smtClean="0"/>
              <a:pPr/>
              <a:t>08/04/2013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CAD51-9C16-414F-AF49-96AA389A635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332656"/>
            <a:ext cx="7772400" cy="1755626"/>
          </a:xfrm>
        </p:spPr>
        <p:txBody>
          <a:bodyPr>
            <a:noAutofit/>
          </a:bodyPr>
          <a:lstStyle/>
          <a:p>
            <a:r>
              <a:rPr lang="it-IT" sz="4800" b="1" dirty="0" smtClean="0">
                <a:solidFill>
                  <a:srgbClr val="FF0000"/>
                </a:solidFill>
              </a:rPr>
              <a:t>THE IMPORTANCE OF SUBJECTIVITY</a:t>
            </a:r>
            <a:r>
              <a:rPr lang="it-IT" sz="4800" dirty="0" smtClean="0"/>
              <a:t/>
            </a:r>
            <a:br>
              <a:rPr lang="it-IT" sz="4800" dirty="0" smtClean="0"/>
            </a:br>
            <a:r>
              <a:rPr lang="it-IT" sz="4800" dirty="0" smtClean="0"/>
              <a:t> </a:t>
            </a:r>
            <a:endParaRPr lang="it-IT" sz="4800" b="1" dirty="0"/>
          </a:p>
        </p:txBody>
      </p:sp>
      <p:sp>
        <p:nvSpPr>
          <p:cNvPr id="3" name="Sottotitolo 2"/>
          <p:cNvSpPr>
            <a:spLocks noGrp="1"/>
          </p:cNvSpPr>
          <p:nvPr>
            <p:ph type="subTitle" idx="1"/>
          </p:nvPr>
        </p:nvSpPr>
        <p:spPr>
          <a:xfrm>
            <a:off x="539552" y="4797152"/>
            <a:ext cx="8604448" cy="1752600"/>
          </a:xfrm>
        </p:spPr>
        <p:txBody>
          <a:bodyPr>
            <a:normAutofit fontScale="92500" lnSpcReduction="20000"/>
          </a:bodyPr>
          <a:lstStyle/>
          <a:p>
            <a:endParaRPr lang="it-IT" dirty="0"/>
          </a:p>
          <a:p>
            <a:endParaRPr lang="it-IT" dirty="0" smtClean="0"/>
          </a:p>
          <a:p>
            <a:r>
              <a:rPr lang="it-IT" dirty="0" smtClean="0">
                <a:solidFill>
                  <a:schemeClr val="tx1"/>
                </a:solidFill>
              </a:rPr>
              <a:t>THE SHIFT FROM EXTERNAL TO INNER REALITY DURING THE XIX CENTURY</a:t>
            </a:r>
            <a:endParaRPr lang="it-IT" dirty="0">
              <a:solidFill>
                <a:schemeClr val="tx1"/>
              </a:solidFill>
            </a:endParaRPr>
          </a:p>
        </p:txBody>
      </p:sp>
      <p:pic>
        <p:nvPicPr>
          <p:cNvPr id="11266" name="Picture 2" descr="http://img.fotocommunity.com/Temi/Giocando/PROCONTRA-ovvero-della-soggettivita-nella-lettura-delle-immagini-a18584804.jpg"/>
          <p:cNvPicPr>
            <a:picLocks noChangeAspect="1" noChangeArrowheads="1"/>
          </p:cNvPicPr>
          <p:nvPr/>
        </p:nvPicPr>
        <p:blipFill>
          <a:blip r:embed="rId2" cstate="print"/>
          <a:srcRect/>
          <a:stretch>
            <a:fillRect/>
          </a:stretch>
        </p:blipFill>
        <p:spPr bwMode="auto">
          <a:xfrm>
            <a:off x="2915816" y="1628800"/>
            <a:ext cx="3256010" cy="39818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373616" cy="1719064"/>
          </a:xfrm>
        </p:spPr>
        <p:txBody>
          <a:bodyPr>
            <a:normAutofit fontScale="90000"/>
          </a:bodyPr>
          <a:lstStyle/>
          <a:p>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WHAT WERE </a:t>
            </a:r>
            <a:r>
              <a:rPr lang="it-IT" sz="3600" b="1" dirty="0" smtClean="0">
                <a:solidFill>
                  <a:srgbClr val="FF0000"/>
                </a:solidFill>
              </a:rPr>
              <a:t>THE</a:t>
            </a:r>
            <a:r>
              <a:rPr lang="it-IT" sz="3600" b="1" dirty="0" smtClean="0">
                <a:solidFill>
                  <a:srgbClr val="FF0000"/>
                </a:solidFill>
              </a:rPr>
              <a:t> RESPONSES OF SUBJECTIVITY </a:t>
            </a:r>
            <a:r>
              <a:rPr lang="it-IT" sz="3600" b="1" dirty="0" smtClean="0">
                <a:solidFill>
                  <a:srgbClr val="FF0000"/>
                </a:solidFill>
              </a:rPr>
              <a:t>IN LITERATURE?</a:t>
            </a:r>
            <a:br>
              <a:rPr lang="it-IT" sz="3600" b="1" dirty="0" smtClean="0">
                <a:solidFill>
                  <a:srgbClr val="FF0000"/>
                </a:solidFill>
              </a:rPr>
            </a:br>
            <a:r>
              <a:rPr lang="it-IT" sz="3600" dirty="0" smtClean="0">
                <a:solidFill>
                  <a:srgbClr val="FF0000"/>
                </a:solidFill>
              </a:rPr>
              <a:t>An </a:t>
            </a:r>
            <a:r>
              <a:rPr lang="it-IT" sz="3600" dirty="0" err="1" smtClean="0">
                <a:solidFill>
                  <a:srgbClr val="FF0000"/>
                </a:solidFill>
              </a:rPr>
              <a:t>example</a:t>
            </a:r>
            <a:r>
              <a:rPr lang="it-IT" sz="3600" dirty="0" smtClean="0">
                <a:solidFill>
                  <a:srgbClr val="FF0000"/>
                </a:solidFill>
              </a:rPr>
              <a:t> </a:t>
            </a:r>
            <a:r>
              <a:rPr lang="it-IT" sz="3600" dirty="0" err="1" smtClean="0">
                <a:solidFill>
                  <a:srgbClr val="FF0000"/>
                </a:solidFill>
              </a:rPr>
              <a:t>of</a:t>
            </a:r>
            <a:r>
              <a:rPr lang="it-IT" sz="3600" dirty="0" smtClean="0">
                <a:solidFill>
                  <a:srgbClr val="FF0000"/>
                </a:solidFill>
              </a:rPr>
              <a:t> </a:t>
            </a:r>
            <a:r>
              <a:rPr lang="it-IT" sz="3600" dirty="0" err="1" smtClean="0">
                <a:solidFill>
                  <a:srgbClr val="FF0000"/>
                </a:solidFill>
              </a:rPr>
              <a:t>stream</a:t>
            </a:r>
            <a:r>
              <a:rPr lang="it-IT" sz="3600" dirty="0" smtClean="0">
                <a:solidFill>
                  <a:srgbClr val="FF0000"/>
                </a:solidFill>
              </a:rPr>
              <a:t> </a:t>
            </a:r>
            <a:r>
              <a:rPr lang="it-IT" sz="3600" dirty="0" err="1" smtClean="0">
                <a:solidFill>
                  <a:srgbClr val="FF0000"/>
                </a:solidFill>
              </a:rPr>
              <a:t>of</a:t>
            </a:r>
            <a:r>
              <a:rPr lang="it-IT" sz="3600" dirty="0" smtClean="0">
                <a:solidFill>
                  <a:srgbClr val="FF0000"/>
                </a:solidFill>
              </a:rPr>
              <a:t> </a:t>
            </a:r>
            <a:r>
              <a:rPr lang="it-IT" sz="3600" dirty="0" err="1" smtClean="0">
                <a:solidFill>
                  <a:srgbClr val="FF0000"/>
                </a:solidFill>
              </a:rPr>
              <a:t>consciousness</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endParaRPr lang="it-IT" b="1" dirty="0">
              <a:solidFill>
                <a:srgbClr val="FF0000"/>
              </a:solidFill>
              <a:latin typeface="Arial" pitchFamily="34" charset="0"/>
              <a:cs typeface="Arial" pitchFamily="34" charset="0"/>
            </a:endParaRPr>
          </a:p>
        </p:txBody>
      </p:sp>
      <p:sp>
        <p:nvSpPr>
          <p:cNvPr id="3" name="Segnaposto contenuto 2"/>
          <p:cNvSpPr>
            <a:spLocks noGrp="1"/>
          </p:cNvSpPr>
          <p:nvPr>
            <p:ph idx="1"/>
          </p:nvPr>
        </p:nvSpPr>
        <p:spPr>
          <a:xfrm>
            <a:off x="251520" y="1916832"/>
            <a:ext cx="8892480" cy="4337323"/>
          </a:xfrm>
          <a:ln>
            <a:solidFill>
              <a:schemeClr val="bg1"/>
            </a:solidFill>
          </a:ln>
        </p:spPr>
        <p:txBody>
          <a:bodyPr>
            <a:normAutofit fontScale="77500" lnSpcReduction="20000"/>
          </a:bodyPr>
          <a:lstStyle/>
          <a:p>
            <a:pPr marL="0" indent="0" algn="just">
              <a:buNone/>
            </a:pPr>
            <a:r>
              <a:rPr lang="en-US" sz="2800" i="1" dirty="0" smtClean="0"/>
              <a:t>what an unearthly hour I suppose </a:t>
            </a:r>
            <a:r>
              <a:rPr lang="en-US" sz="2800" i="1" dirty="0" err="1" smtClean="0"/>
              <a:t>theyre</a:t>
            </a:r>
            <a:r>
              <a:rPr lang="en-US" sz="2800" i="1" dirty="0" smtClean="0"/>
              <a:t> just getting up in China now combing out their pigtails for the </a:t>
            </a:r>
          </a:p>
          <a:p>
            <a:pPr marL="0" indent="0" algn="just">
              <a:buNone/>
            </a:pPr>
            <a:r>
              <a:rPr lang="en-US" sz="2800" i="1" dirty="0" smtClean="0"/>
              <a:t>day well soon have the nuns ringing the angelus </a:t>
            </a:r>
            <a:r>
              <a:rPr lang="en-US" sz="2800" i="1" dirty="0" err="1" smtClean="0"/>
              <a:t>theyve</a:t>
            </a:r>
            <a:r>
              <a:rPr lang="en-US" sz="2800" i="1" dirty="0" smtClean="0"/>
              <a:t> nobody coming in to spoil their sleep except an </a:t>
            </a:r>
          </a:p>
          <a:p>
            <a:pPr marL="0" indent="0" algn="just">
              <a:buNone/>
            </a:pPr>
            <a:r>
              <a:rPr lang="en-US" sz="2800" i="1" dirty="0" smtClean="0"/>
              <a:t>odd priest or two for his night office the </a:t>
            </a:r>
            <a:r>
              <a:rPr lang="en-US" sz="2800" i="1" dirty="0" err="1" smtClean="0"/>
              <a:t>alarmclock</a:t>
            </a:r>
            <a:r>
              <a:rPr lang="en-US" sz="2800" i="1" dirty="0" smtClean="0"/>
              <a:t> next door at </a:t>
            </a:r>
            <a:r>
              <a:rPr lang="en-US" sz="2800" i="1" dirty="0" err="1" smtClean="0"/>
              <a:t>cockshout</a:t>
            </a:r>
            <a:r>
              <a:rPr lang="en-US" sz="2800" i="1" dirty="0" smtClean="0"/>
              <a:t> clattering the brains out of </a:t>
            </a:r>
          </a:p>
          <a:p>
            <a:pPr marL="0" indent="0" algn="just">
              <a:buNone/>
            </a:pPr>
            <a:r>
              <a:rPr lang="en-US" sz="2800" i="1" dirty="0" smtClean="0"/>
              <a:t>itself let me see if I can dose off 1 2 3 4 5 what kind of flowers are those they invented like the stars the </a:t>
            </a:r>
          </a:p>
          <a:p>
            <a:pPr marL="0" indent="0" algn="just">
              <a:buNone/>
            </a:pPr>
            <a:r>
              <a:rPr lang="en-US" sz="2800" i="1" dirty="0" smtClean="0"/>
              <a:t>wallpaper in Lombard street was much nicer the apron he gave me was like that something only I only </a:t>
            </a:r>
          </a:p>
          <a:p>
            <a:pPr algn="just">
              <a:buNone/>
            </a:pPr>
            <a:r>
              <a:rPr lang="en-US" sz="2800" i="1" dirty="0" smtClean="0"/>
              <a:t>wore it twice better lower this lamp and try again (…)</a:t>
            </a:r>
          </a:p>
          <a:p>
            <a:pPr algn="just">
              <a:buNone/>
            </a:pPr>
            <a:endParaRPr lang="en-US" sz="2800" i="1" dirty="0" smtClean="0"/>
          </a:p>
          <a:p>
            <a:pPr algn="r">
              <a:buNone/>
            </a:pPr>
            <a:r>
              <a:rPr lang="en-US" sz="2800" i="1" dirty="0" smtClean="0"/>
              <a:t>(James Joyce, </a:t>
            </a:r>
            <a:r>
              <a:rPr lang="en-US" sz="2800" i="1" u="sng" dirty="0" smtClean="0"/>
              <a:t>Ulysses</a:t>
            </a:r>
            <a:r>
              <a:rPr lang="en-US" sz="2800" dirty="0" smtClean="0"/>
              <a:t>, </a:t>
            </a:r>
            <a:r>
              <a:rPr lang="en-US" sz="2800" i="1" dirty="0" smtClean="0"/>
              <a:t>Penelope)</a:t>
            </a:r>
            <a:endParaRPr lang="it-IT" sz="2800" i="1" dirty="0"/>
          </a:p>
          <a:p>
            <a:pPr>
              <a:buNone/>
            </a:pPr>
            <a:endParaRPr lang="it-IT" dirty="0"/>
          </a:p>
          <a:p>
            <a:endParaRPr lang="it-IT"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373616" cy="1719064"/>
          </a:xfrm>
        </p:spPr>
        <p:txBody>
          <a:bodyPr>
            <a:normAutofit fontScale="90000"/>
          </a:bodyPr>
          <a:lstStyle/>
          <a:p>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WHAT WERE </a:t>
            </a:r>
            <a:r>
              <a:rPr lang="it-IT" sz="3600" b="1" dirty="0" smtClean="0">
                <a:solidFill>
                  <a:srgbClr val="FF0000"/>
                </a:solidFill>
              </a:rPr>
              <a:t>THE</a:t>
            </a:r>
            <a:r>
              <a:rPr lang="it-IT" sz="3600" b="1" dirty="0" smtClean="0">
                <a:solidFill>
                  <a:srgbClr val="FF0000"/>
                </a:solidFill>
              </a:rPr>
              <a:t> RESPONSES OF SUBJECTIVITY </a:t>
            </a:r>
            <a:r>
              <a:rPr lang="it-IT" sz="3600" b="1" dirty="0" smtClean="0">
                <a:solidFill>
                  <a:srgbClr val="FF0000"/>
                </a:solidFill>
              </a:rPr>
              <a:t>IN LITERATURE?</a:t>
            </a:r>
            <a:br>
              <a:rPr lang="it-IT" sz="3600" b="1" dirty="0" smtClean="0">
                <a:solidFill>
                  <a:srgbClr val="FF0000"/>
                </a:solidFill>
              </a:rPr>
            </a:br>
            <a:r>
              <a:rPr lang="it-IT" sz="3600" dirty="0" smtClean="0">
                <a:solidFill>
                  <a:srgbClr val="FF0000"/>
                </a:solidFill>
              </a:rPr>
              <a:t>An </a:t>
            </a:r>
            <a:r>
              <a:rPr lang="it-IT" sz="3600" dirty="0" err="1" smtClean="0">
                <a:solidFill>
                  <a:srgbClr val="FF0000"/>
                </a:solidFill>
              </a:rPr>
              <a:t>example</a:t>
            </a:r>
            <a:r>
              <a:rPr lang="it-IT" sz="3600" dirty="0" smtClean="0">
                <a:solidFill>
                  <a:srgbClr val="FF0000"/>
                </a:solidFill>
              </a:rPr>
              <a:t> </a:t>
            </a:r>
            <a:r>
              <a:rPr lang="it-IT" sz="3600" dirty="0" err="1" smtClean="0">
                <a:solidFill>
                  <a:srgbClr val="FF0000"/>
                </a:solidFill>
              </a:rPr>
              <a:t>of</a:t>
            </a:r>
            <a:r>
              <a:rPr lang="it-IT" sz="3600" dirty="0" smtClean="0">
                <a:solidFill>
                  <a:srgbClr val="FF0000"/>
                </a:solidFill>
              </a:rPr>
              <a:t> </a:t>
            </a:r>
            <a:r>
              <a:rPr lang="it-IT" sz="3600" dirty="0" err="1" smtClean="0">
                <a:solidFill>
                  <a:srgbClr val="FF0000"/>
                </a:solidFill>
              </a:rPr>
              <a:t>interior</a:t>
            </a:r>
            <a:r>
              <a:rPr lang="it-IT" sz="3600" dirty="0" smtClean="0">
                <a:solidFill>
                  <a:srgbClr val="FF0000"/>
                </a:solidFill>
              </a:rPr>
              <a:t> </a:t>
            </a:r>
            <a:r>
              <a:rPr lang="it-IT" sz="3600" dirty="0" err="1" smtClean="0">
                <a:solidFill>
                  <a:srgbClr val="FF0000"/>
                </a:solidFill>
              </a:rPr>
              <a:t>monologue</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endParaRPr lang="it-IT" b="1" dirty="0">
              <a:solidFill>
                <a:srgbClr val="FF0000"/>
              </a:solidFill>
              <a:latin typeface="Arial" pitchFamily="34" charset="0"/>
              <a:cs typeface="Arial" pitchFamily="34" charset="0"/>
            </a:endParaRPr>
          </a:p>
        </p:txBody>
      </p:sp>
      <p:sp>
        <p:nvSpPr>
          <p:cNvPr id="3" name="Segnaposto contenuto 2"/>
          <p:cNvSpPr>
            <a:spLocks noGrp="1"/>
          </p:cNvSpPr>
          <p:nvPr>
            <p:ph idx="1"/>
          </p:nvPr>
        </p:nvSpPr>
        <p:spPr>
          <a:xfrm>
            <a:off x="-252536" y="2060848"/>
            <a:ext cx="9145016" cy="4337323"/>
          </a:xfrm>
          <a:ln>
            <a:solidFill>
              <a:schemeClr val="bg1"/>
            </a:solidFill>
          </a:ln>
        </p:spPr>
        <p:txBody>
          <a:bodyPr>
            <a:normAutofit fontScale="77500" lnSpcReduction="20000"/>
          </a:bodyPr>
          <a:lstStyle/>
          <a:p>
            <a:pPr indent="-76200" algn="just">
              <a:buNone/>
            </a:pPr>
            <a:r>
              <a:rPr lang="en-US" sz="2800" i="1" dirty="0" smtClean="0"/>
              <a:t>(…) “That is all,” she said, looking at the fishmonger’s. “That is all,” she repeated, pausing for a moment at the window of a glove shop where, before the War, you could buy almost perfect gloves. And her old Uncle William used to say a lady is known by her shoes and her gloves. He had turned on his bed one morning in the middle of the War. He had said, “I have had enough.” Gloves and shoes; she had a passion for gloves; but her own daughter, her Elizabeth, cared not a straw for either of them.</a:t>
            </a:r>
          </a:p>
          <a:p>
            <a:pPr indent="-76200" algn="just">
              <a:buNone/>
            </a:pPr>
            <a:r>
              <a:rPr lang="en-US" sz="2800" i="1" dirty="0" smtClean="0"/>
              <a:t>Not a straw, she thought, going on up Bond Street to a shop where they kept flowers for her when she gave a party. Elizabeth really cared for her dog most of all. The whole house this morning smelt of tar. Still, better poor Grizzle than Miss </a:t>
            </a:r>
            <a:r>
              <a:rPr lang="en-US" sz="2800" i="1" dirty="0" err="1" smtClean="0"/>
              <a:t>Kilman</a:t>
            </a:r>
            <a:r>
              <a:rPr lang="en-US" sz="2800" i="1" dirty="0" smtClean="0"/>
              <a:t>; better distemper and tar and all the rest of it than sitting mewed in a stuffy bedroom with a prayer book! (…)</a:t>
            </a:r>
          </a:p>
          <a:p>
            <a:pPr indent="-76200" algn="just">
              <a:buNone/>
            </a:pPr>
            <a:endParaRPr lang="en-US" sz="2800" i="1" dirty="0" smtClean="0"/>
          </a:p>
          <a:p>
            <a:pPr algn="r">
              <a:buNone/>
            </a:pPr>
            <a:r>
              <a:rPr lang="en-US" sz="2800" i="1" dirty="0" smtClean="0"/>
              <a:t>(Virginia Woolf, </a:t>
            </a:r>
            <a:r>
              <a:rPr lang="en-US" sz="2800" i="1" u="sng" dirty="0" err="1" smtClean="0"/>
              <a:t>Mrs</a:t>
            </a:r>
            <a:r>
              <a:rPr lang="en-US" sz="2800" i="1" u="sng" dirty="0" smtClean="0"/>
              <a:t> Dalloway</a:t>
            </a:r>
            <a:r>
              <a:rPr lang="en-US" sz="2800" dirty="0" smtClean="0"/>
              <a:t>, </a:t>
            </a:r>
            <a:r>
              <a:rPr lang="en-US" sz="2800" i="1" dirty="0" smtClean="0"/>
              <a:t>First Chapter)</a:t>
            </a:r>
            <a:endParaRPr lang="it-IT" sz="2800" i="1" dirty="0"/>
          </a:p>
          <a:p>
            <a:pPr>
              <a:buNone/>
            </a:pPr>
            <a:endParaRPr lang="it-IT" dirty="0"/>
          </a:p>
          <a:p>
            <a:endParaRPr lang="it-IT"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1503040"/>
          </a:xfrm>
        </p:spPr>
        <p:txBody>
          <a:bodyPr>
            <a:normAutofit fontScale="90000"/>
          </a:bodyPr>
          <a:lstStyle/>
          <a:p>
            <a:r>
              <a:rPr lang="it-IT" b="1" dirty="0" smtClean="0">
                <a:solidFill>
                  <a:srgbClr val="FF0000"/>
                </a:solidFill>
              </a:rPr>
              <a:t>WHAT WERE </a:t>
            </a:r>
            <a:r>
              <a:rPr lang="it-IT" b="1" dirty="0" smtClean="0">
                <a:solidFill>
                  <a:srgbClr val="FF0000"/>
                </a:solidFill>
              </a:rPr>
              <a:t>THE RESPONSES OF SUBJECTIVITYIN </a:t>
            </a:r>
            <a:r>
              <a:rPr lang="it-IT" b="1" dirty="0" smtClean="0">
                <a:solidFill>
                  <a:srgbClr val="FF0000"/>
                </a:solidFill>
              </a:rPr>
              <a:t>ART?</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endParaRPr lang="it-IT" b="1" dirty="0">
              <a:solidFill>
                <a:srgbClr val="FF0000"/>
              </a:solidFill>
              <a:latin typeface="Arial" pitchFamily="34" charset="0"/>
              <a:cs typeface="Arial" pitchFamily="34" charset="0"/>
            </a:endParaRPr>
          </a:p>
        </p:txBody>
      </p:sp>
      <p:sp>
        <p:nvSpPr>
          <p:cNvPr id="4" name="Segnaposto contenuto 3"/>
          <p:cNvSpPr>
            <a:spLocks noGrp="1"/>
          </p:cNvSpPr>
          <p:nvPr>
            <p:ph idx="1"/>
          </p:nvPr>
        </p:nvSpPr>
        <p:spPr>
          <a:ln>
            <a:solidFill>
              <a:schemeClr val="tx1"/>
            </a:solidFill>
          </a:ln>
        </p:spPr>
        <p:txBody>
          <a:bodyPr>
            <a:normAutofit lnSpcReduction="10000"/>
          </a:bodyPr>
          <a:lstStyle/>
          <a:p>
            <a:pPr>
              <a:buNone/>
            </a:pPr>
            <a:r>
              <a:rPr lang="it-IT" dirty="0" smtClean="0">
                <a:solidFill>
                  <a:srgbClr val="FF0000"/>
                </a:solidFill>
              </a:rPr>
              <a:t>EXPRESSIONISM</a:t>
            </a:r>
            <a:r>
              <a:rPr lang="it-IT" dirty="0" smtClean="0"/>
              <a:t> (</a:t>
            </a:r>
            <a:r>
              <a:rPr lang="it-IT" dirty="0" err="1" smtClean="0"/>
              <a:t>Edvard</a:t>
            </a:r>
            <a:r>
              <a:rPr lang="it-IT" dirty="0" smtClean="0"/>
              <a:t> </a:t>
            </a:r>
            <a:r>
              <a:rPr lang="it-IT" dirty="0" err="1" smtClean="0"/>
              <a:t>Munch</a:t>
            </a:r>
            <a:r>
              <a:rPr lang="it-IT" dirty="0" smtClean="0"/>
              <a:t>)</a:t>
            </a:r>
          </a:p>
          <a:p>
            <a:pPr>
              <a:buNone/>
            </a:pPr>
            <a:endParaRPr lang="it-IT" dirty="0" smtClean="0"/>
          </a:p>
          <a:p>
            <a:r>
              <a:rPr lang="it-IT" dirty="0" err="1" smtClean="0"/>
              <a:t>It</a:t>
            </a:r>
            <a:r>
              <a:rPr lang="it-IT" dirty="0" smtClean="0"/>
              <a:t> </a:t>
            </a:r>
            <a:r>
              <a:rPr lang="it-IT" dirty="0" err="1" smtClean="0"/>
              <a:t>focuses</a:t>
            </a:r>
            <a:r>
              <a:rPr lang="it-IT" dirty="0" smtClean="0"/>
              <a:t> </a:t>
            </a:r>
            <a:r>
              <a:rPr lang="it-IT" dirty="0" err="1" smtClean="0"/>
              <a:t>its</a:t>
            </a:r>
            <a:r>
              <a:rPr lang="it-IT" dirty="0" smtClean="0"/>
              <a:t> </a:t>
            </a:r>
            <a:r>
              <a:rPr lang="it-IT" dirty="0" err="1" smtClean="0"/>
              <a:t>attention</a:t>
            </a:r>
            <a:r>
              <a:rPr lang="it-IT" dirty="0" smtClean="0"/>
              <a:t> on </a:t>
            </a:r>
            <a:r>
              <a:rPr lang="it-IT" dirty="0" err="1" smtClean="0"/>
              <a:t>character</a:t>
            </a:r>
            <a:r>
              <a:rPr lang="it-IT" dirty="0" smtClean="0"/>
              <a:t>’s </a:t>
            </a:r>
            <a:r>
              <a:rPr lang="it-IT" dirty="0" err="1" smtClean="0"/>
              <a:t>feelings</a:t>
            </a:r>
            <a:endParaRPr lang="it-IT" dirty="0" smtClean="0"/>
          </a:p>
          <a:p>
            <a:r>
              <a:rPr lang="it-IT" dirty="0" err="1" smtClean="0"/>
              <a:t>Simplification</a:t>
            </a:r>
            <a:r>
              <a:rPr lang="it-IT" dirty="0" smtClean="0"/>
              <a:t> </a:t>
            </a:r>
            <a:r>
              <a:rPr lang="it-IT" dirty="0" err="1" smtClean="0"/>
              <a:t>of</a:t>
            </a:r>
            <a:r>
              <a:rPr lang="it-IT" dirty="0" smtClean="0"/>
              <a:t> the </a:t>
            </a:r>
            <a:r>
              <a:rPr lang="it-IT" dirty="0" err="1" smtClean="0"/>
              <a:t>composition</a:t>
            </a:r>
            <a:endParaRPr lang="it-IT" dirty="0" smtClean="0"/>
          </a:p>
          <a:p>
            <a:r>
              <a:rPr lang="it-IT" dirty="0" err="1" smtClean="0"/>
              <a:t>Perspective</a:t>
            </a:r>
            <a:r>
              <a:rPr lang="it-IT" dirty="0" smtClean="0"/>
              <a:t> </a:t>
            </a:r>
            <a:r>
              <a:rPr lang="it-IT" dirty="0" err="1" smtClean="0"/>
              <a:t>distorsion</a:t>
            </a:r>
            <a:endParaRPr lang="it-IT" dirty="0" smtClean="0"/>
          </a:p>
          <a:p>
            <a:r>
              <a:rPr lang="it-IT" dirty="0" err="1" smtClean="0"/>
              <a:t>Deformation</a:t>
            </a:r>
            <a:r>
              <a:rPr lang="it-IT" dirty="0" smtClean="0"/>
              <a:t> </a:t>
            </a:r>
            <a:r>
              <a:rPr lang="it-IT" dirty="0" err="1" smtClean="0"/>
              <a:t>of</a:t>
            </a:r>
            <a:r>
              <a:rPr lang="it-IT" dirty="0" smtClean="0"/>
              <a:t> the </a:t>
            </a:r>
            <a:r>
              <a:rPr lang="it-IT" dirty="0" err="1" smtClean="0"/>
              <a:t>characters</a:t>
            </a:r>
            <a:endParaRPr lang="it-IT" dirty="0" smtClean="0"/>
          </a:p>
          <a:p>
            <a:r>
              <a:rPr lang="it-IT" dirty="0" err="1" smtClean="0"/>
              <a:t>Irregular</a:t>
            </a:r>
            <a:r>
              <a:rPr lang="it-IT" dirty="0" smtClean="0"/>
              <a:t> </a:t>
            </a:r>
            <a:r>
              <a:rPr lang="it-IT" dirty="0" err="1" smtClean="0"/>
              <a:t>lines</a:t>
            </a:r>
            <a:endParaRPr lang="it-IT" dirty="0" smtClean="0"/>
          </a:p>
          <a:p>
            <a:r>
              <a:rPr lang="it-IT" dirty="0" err="1" smtClean="0"/>
              <a:t>Constrast</a:t>
            </a:r>
            <a:r>
              <a:rPr lang="it-IT" dirty="0" smtClean="0"/>
              <a:t> </a:t>
            </a:r>
            <a:r>
              <a:rPr lang="it-IT" dirty="0" err="1" smtClean="0"/>
              <a:t>between</a:t>
            </a:r>
            <a:r>
              <a:rPr lang="it-IT" dirty="0" smtClean="0"/>
              <a:t> </a:t>
            </a:r>
            <a:r>
              <a:rPr lang="it-IT" dirty="0" err="1" smtClean="0"/>
              <a:t>colours</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229600" cy="1503040"/>
          </a:xfrm>
        </p:spPr>
        <p:txBody>
          <a:bodyPr>
            <a:normAutofit fontScale="90000"/>
          </a:bodyPr>
          <a:lstStyle/>
          <a:p>
            <a:r>
              <a:rPr lang="it-IT" b="1" dirty="0" smtClean="0">
                <a:solidFill>
                  <a:srgbClr val="FF0000"/>
                </a:solidFill>
              </a:rPr>
              <a:t>WHAT WERE </a:t>
            </a:r>
            <a:r>
              <a:rPr lang="it-IT" b="1" dirty="0" smtClean="0">
                <a:solidFill>
                  <a:srgbClr val="FF0000"/>
                </a:solidFill>
              </a:rPr>
              <a:t>THE </a:t>
            </a:r>
            <a:r>
              <a:rPr lang="it-IT" b="1" dirty="0" smtClean="0">
                <a:solidFill>
                  <a:srgbClr val="FF0000"/>
                </a:solidFill>
              </a:rPr>
              <a:t>RESPONSES </a:t>
            </a:r>
            <a:r>
              <a:rPr lang="it-IT" b="1" dirty="0" smtClean="0">
                <a:solidFill>
                  <a:srgbClr val="FF0000"/>
                </a:solidFill>
              </a:rPr>
              <a:t>OF SUBJECTIVITY IN ART?</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endParaRPr lang="it-IT" b="1" dirty="0">
              <a:solidFill>
                <a:srgbClr val="FF0000"/>
              </a:solidFill>
              <a:latin typeface="Arial" pitchFamily="34" charset="0"/>
              <a:cs typeface="Arial" pitchFamily="34" charset="0"/>
            </a:endParaRPr>
          </a:p>
        </p:txBody>
      </p:sp>
      <p:sp>
        <p:nvSpPr>
          <p:cNvPr id="4" name="Segnaposto contenuto 3"/>
          <p:cNvSpPr>
            <a:spLocks noGrp="1"/>
          </p:cNvSpPr>
          <p:nvPr>
            <p:ph idx="1"/>
          </p:nvPr>
        </p:nvSpPr>
        <p:spPr>
          <a:xfrm>
            <a:off x="395536" y="5473005"/>
            <a:ext cx="8229600" cy="1052339"/>
          </a:xfrm>
          <a:ln>
            <a:solidFill>
              <a:schemeClr val="tx1"/>
            </a:solidFill>
          </a:ln>
        </p:spPr>
        <p:txBody>
          <a:bodyPr/>
          <a:lstStyle/>
          <a:p>
            <a:pPr>
              <a:buNone/>
            </a:pPr>
            <a:r>
              <a:rPr lang="it-IT" dirty="0" err="1" smtClean="0"/>
              <a:t>Edvard</a:t>
            </a:r>
            <a:r>
              <a:rPr lang="it-IT" dirty="0" smtClean="0"/>
              <a:t> </a:t>
            </a:r>
            <a:r>
              <a:rPr lang="it-IT" dirty="0" err="1" smtClean="0"/>
              <a:t>Munch</a:t>
            </a:r>
            <a:r>
              <a:rPr lang="it-IT" i="1" dirty="0" smtClean="0"/>
              <a:t>, </a:t>
            </a:r>
            <a:r>
              <a:rPr lang="it-IT" i="1" dirty="0" err="1" smtClean="0"/>
              <a:t>Evening</a:t>
            </a:r>
            <a:r>
              <a:rPr lang="it-IT" i="1" dirty="0" smtClean="0"/>
              <a:t> on Karl Johann </a:t>
            </a:r>
            <a:r>
              <a:rPr lang="it-IT" dirty="0" smtClean="0"/>
              <a:t>(1892) </a:t>
            </a:r>
            <a:endParaRPr lang="it-IT" dirty="0"/>
          </a:p>
        </p:txBody>
      </p:sp>
      <p:pic>
        <p:nvPicPr>
          <p:cNvPr id="25602" name="Picture 2" descr="http://cultura.biografieonline.it/wp-content/uploads/2013/01/munch-sera-nel-corso-carl-johan.jpg"/>
          <p:cNvPicPr>
            <a:picLocks noChangeAspect="1" noChangeArrowheads="1"/>
          </p:cNvPicPr>
          <p:nvPr/>
        </p:nvPicPr>
        <p:blipFill>
          <a:blip r:embed="rId2" cstate="print"/>
          <a:srcRect/>
          <a:stretch>
            <a:fillRect/>
          </a:stretch>
        </p:blipFill>
        <p:spPr bwMode="auto">
          <a:xfrm>
            <a:off x="1259632" y="1628800"/>
            <a:ext cx="6624736" cy="352839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229600" cy="1503040"/>
          </a:xfrm>
        </p:spPr>
        <p:txBody>
          <a:bodyPr>
            <a:normAutofit fontScale="90000"/>
          </a:bodyPr>
          <a:lstStyle/>
          <a:p>
            <a:r>
              <a:rPr lang="it-IT" b="1" dirty="0" smtClean="0">
                <a:solidFill>
                  <a:srgbClr val="FF0000"/>
                </a:solidFill>
              </a:rPr>
              <a:t>WHAT WERE </a:t>
            </a:r>
            <a:r>
              <a:rPr lang="it-IT" b="1" dirty="0" smtClean="0">
                <a:solidFill>
                  <a:srgbClr val="FF0000"/>
                </a:solidFill>
              </a:rPr>
              <a:t>THE </a:t>
            </a:r>
            <a:r>
              <a:rPr lang="it-IT" b="1" dirty="0" smtClean="0">
                <a:solidFill>
                  <a:srgbClr val="FF0000"/>
                </a:solidFill>
              </a:rPr>
              <a:t>RESPONSES </a:t>
            </a:r>
            <a:r>
              <a:rPr lang="it-IT" b="1" dirty="0" smtClean="0">
                <a:solidFill>
                  <a:srgbClr val="FF0000"/>
                </a:solidFill>
              </a:rPr>
              <a:t>OF SUBJECTIVITY IN ART?</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endParaRPr lang="it-IT" b="1" dirty="0">
              <a:solidFill>
                <a:srgbClr val="FF0000"/>
              </a:solidFill>
              <a:latin typeface="Arial" pitchFamily="34" charset="0"/>
              <a:cs typeface="Arial" pitchFamily="34" charset="0"/>
            </a:endParaRPr>
          </a:p>
        </p:txBody>
      </p:sp>
      <p:sp>
        <p:nvSpPr>
          <p:cNvPr id="4" name="Segnaposto contenuto 3"/>
          <p:cNvSpPr>
            <a:spLocks noGrp="1"/>
          </p:cNvSpPr>
          <p:nvPr>
            <p:ph idx="1"/>
          </p:nvPr>
        </p:nvSpPr>
        <p:spPr>
          <a:xfrm flipH="1">
            <a:off x="4283968" y="3645024"/>
            <a:ext cx="4572000" cy="1052339"/>
          </a:xfrm>
          <a:ln>
            <a:solidFill>
              <a:schemeClr val="tx1"/>
            </a:solidFill>
          </a:ln>
        </p:spPr>
        <p:txBody>
          <a:bodyPr>
            <a:normAutofit lnSpcReduction="10000"/>
          </a:bodyPr>
          <a:lstStyle/>
          <a:p>
            <a:pPr marL="0" indent="0">
              <a:buNone/>
            </a:pPr>
            <a:r>
              <a:rPr lang="it-IT" dirty="0" err="1" smtClean="0"/>
              <a:t>Edvard</a:t>
            </a:r>
            <a:r>
              <a:rPr lang="it-IT" dirty="0" smtClean="0"/>
              <a:t> </a:t>
            </a:r>
            <a:r>
              <a:rPr lang="it-IT" dirty="0" err="1" smtClean="0"/>
              <a:t>Munch</a:t>
            </a:r>
            <a:r>
              <a:rPr lang="it-IT" i="1" dirty="0" smtClean="0"/>
              <a:t>, The </a:t>
            </a:r>
            <a:r>
              <a:rPr lang="it-IT" i="1" dirty="0" err="1" smtClean="0"/>
              <a:t>Scream</a:t>
            </a:r>
            <a:r>
              <a:rPr lang="it-IT" i="1" dirty="0" smtClean="0"/>
              <a:t> </a:t>
            </a:r>
            <a:r>
              <a:rPr lang="it-IT" dirty="0" smtClean="0"/>
              <a:t>(1893) </a:t>
            </a:r>
            <a:endParaRPr lang="it-IT" dirty="0"/>
          </a:p>
        </p:txBody>
      </p:sp>
      <p:pic>
        <p:nvPicPr>
          <p:cNvPr id="31746" name="Picture 2" descr="http://t0.gstatic.com/images?q=tbn:ANd9GcS4bPGQvU7ZqmQPgsjhjvv46Glu5fjzX19hv9mzwbeMkrjlIekj"/>
          <p:cNvPicPr>
            <a:picLocks noChangeAspect="1" noChangeArrowheads="1"/>
          </p:cNvPicPr>
          <p:nvPr/>
        </p:nvPicPr>
        <p:blipFill>
          <a:blip r:embed="rId2" cstate="print"/>
          <a:srcRect/>
          <a:stretch>
            <a:fillRect/>
          </a:stretch>
        </p:blipFill>
        <p:spPr bwMode="auto">
          <a:xfrm>
            <a:off x="1115616" y="1772816"/>
            <a:ext cx="2880320" cy="468052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229600" cy="1503040"/>
          </a:xfrm>
        </p:spPr>
        <p:txBody>
          <a:bodyPr>
            <a:normAutofit fontScale="90000"/>
          </a:bodyPr>
          <a:lstStyle/>
          <a:p>
            <a:r>
              <a:rPr lang="it-IT" b="1" dirty="0" smtClean="0">
                <a:solidFill>
                  <a:srgbClr val="FF0000"/>
                </a:solidFill>
              </a:rPr>
              <a:t>WHAT WERE </a:t>
            </a:r>
            <a:r>
              <a:rPr lang="it-IT" b="1" dirty="0" smtClean="0">
                <a:solidFill>
                  <a:srgbClr val="FF0000"/>
                </a:solidFill>
              </a:rPr>
              <a:t>THE </a:t>
            </a:r>
            <a:r>
              <a:rPr lang="it-IT" b="1" dirty="0" smtClean="0">
                <a:solidFill>
                  <a:srgbClr val="FF0000"/>
                </a:solidFill>
              </a:rPr>
              <a:t>RESPONSES </a:t>
            </a:r>
            <a:r>
              <a:rPr lang="it-IT" b="1" dirty="0" smtClean="0">
                <a:solidFill>
                  <a:srgbClr val="FF0000"/>
                </a:solidFill>
              </a:rPr>
              <a:t> OF SUBJECTIVITY IN ART?</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endParaRPr lang="it-IT" b="1" dirty="0">
              <a:solidFill>
                <a:srgbClr val="FF0000"/>
              </a:solidFill>
              <a:latin typeface="Arial" pitchFamily="34" charset="0"/>
              <a:cs typeface="Arial" pitchFamily="34" charset="0"/>
            </a:endParaRPr>
          </a:p>
        </p:txBody>
      </p:sp>
      <p:sp>
        <p:nvSpPr>
          <p:cNvPr id="4" name="Segnaposto contenuto 3"/>
          <p:cNvSpPr>
            <a:spLocks noGrp="1"/>
          </p:cNvSpPr>
          <p:nvPr>
            <p:ph idx="1"/>
          </p:nvPr>
        </p:nvSpPr>
        <p:spPr>
          <a:xfrm>
            <a:off x="5004048" y="3717032"/>
            <a:ext cx="3888432" cy="1052339"/>
          </a:xfrm>
          <a:ln>
            <a:solidFill>
              <a:schemeClr val="tx1"/>
            </a:solidFill>
          </a:ln>
        </p:spPr>
        <p:txBody>
          <a:bodyPr>
            <a:normAutofit lnSpcReduction="10000"/>
          </a:bodyPr>
          <a:lstStyle/>
          <a:p>
            <a:pPr marL="0" indent="0">
              <a:buNone/>
            </a:pPr>
            <a:r>
              <a:rPr lang="it-IT" dirty="0" err="1" smtClean="0"/>
              <a:t>Edvard</a:t>
            </a:r>
            <a:r>
              <a:rPr lang="it-IT" dirty="0" smtClean="0"/>
              <a:t> </a:t>
            </a:r>
            <a:r>
              <a:rPr lang="it-IT" dirty="0" err="1" smtClean="0"/>
              <a:t>Munch</a:t>
            </a:r>
            <a:r>
              <a:rPr lang="it-IT" i="1" dirty="0" smtClean="0"/>
              <a:t>, </a:t>
            </a:r>
            <a:r>
              <a:rPr lang="it-IT" i="1" dirty="0" err="1" smtClean="0"/>
              <a:t>Puberty</a:t>
            </a:r>
            <a:r>
              <a:rPr lang="it-IT" i="1" dirty="0" smtClean="0"/>
              <a:t> </a:t>
            </a:r>
            <a:r>
              <a:rPr lang="it-IT" dirty="0" smtClean="0"/>
              <a:t>(1893) </a:t>
            </a:r>
            <a:endParaRPr lang="it-IT" dirty="0"/>
          </a:p>
        </p:txBody>
      </p:sp>
      <p:pic>
        <p:nvPicPr>
          <p:cNvPr id="30724" name="Picture 4" descr="http://armoniosamente.files.wordpress.com/2011/02/699-2370_puberta-edvard-munch.jpg"/>
          <p:cNvPicPr>
            <a:picLocks noChangeAspect="1" noChangeArrowheads="1"/>
          </p:cNvPicPr>
          <p:nvPr/>
        </p:nvPicPr>
        <p:blipFill>
          <a:blip r:embed="rId2" cstate="print"/>
          <a:srcRect/>
          <a:stretch>
            <a:fillRect/>
          </a:stretch>
        </p:blipFill>
        <p:spPr bwMode="auto">
          <a:xfrm>
            <a:off x="539553" y="1844824"/>
            <a:ext cx="3744415" cy="470688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904656"/>
          </a:xfrm>
          <a:ln>
            <a:solidFill>
              <a:schemeClr val="tx1"/>
            </a:solidFill>
          </a:ln>
        </p:spPr>
        <p:txBody>
          <a:bodyPr>
            <a:normAutofit fontScale="55000" lnSpcReduction="20000"/>
          </a:bodyPr>
          <a:lstStyle/>
          <a:p>
            <a:pPr algn="ctr">
              <a:buNone/>
            </a:pPr>
            <a:endParaRPr lang="it-IT" dirty="0" smtClean="0"/>
          </a:p>
          <a:p>
            <a:pPr algn="ctr">
              <a:buNone/>
            </a:pPr>
            <a:r>
              <a:rPr lang="it-IT" sz="7300" b="1" dirty="0" smtClean="0">
                <a:solidFill>
                  <a:srgbClr val="FF0000"/>
                </a:solidFill>
                <a:latin typeface="Arial" pitchFamily="34" charset="0"/>
                <a:cs typeface="Arial" pitchFamily="34" charset="0"/>
              </a:rPr>
              <a:t>WORK BY:</a:t>
            </a:r>
            <a:endParaRPr lang="it-IT" sz="7300" b="1" dirty="0">
              <a:solidFill>
                <a:srgbClr val="FF0000"/>
              </a:solidFill>
              <a:latin typeface="Arial" pitchFamily="34" charset="0"/>
              <a:cs typeface="Arial" pitchFamily="34" charset="0"/>
            </a:endParaRPr>
          </a:p>
          <a:p>
            <a:pPr algn="ctr">
              <a:buNone/>
            </a:pPr>
            <a:endParaRPr lang="it-IT" sz="7300" dirty="0" smtClean="0">
              <a:latin typeface="Arial" pitchFamily="34" charset="0"/>
              <a:cs typeface="Arial" pitchFamily="34" charset="0"/>
            </a:endParaRPr>
          </a:p>
          <a:p>
            <a:pPr algn="ctr">
              <a:buNone/>
            </a:pPr>
            <a:endParaRPr lang="it-IT" sz="7300" dirty="0" smtClean="0">
              <a:latin typeface="Arial" pitchFamily="34" charset="0"/>
              <a:cs typeface="Arial" pitchFamily="34" charset="0"/>
            </a:endParaRPr>
          </a:p>
          <a:p>
            <a:pPr algn="ctr">
              <a:buNone/>
            </a:pPr>
            <a:r>
              <a:rPr lang="it-IT" sz="7300" dirty="0" err="1" smtClean="0">
                <a:latin typeface="Arial" pitchFamily="34" charset="0"/>
                <a:cs typeface="Arial" pitchFamily="34" charset="0"/>
              </a:rPr>
              <a:t>Iaccarino</a:t>
            </a:r>
            <a:r>
              <a:rPr lang="it-IT" sz="7300" dirty="0" smtClean="0">
                <a:latin typeface="Arial" pitchFamily="34" charset="0"/>
                <a:cs typeface="Arial" pitchFamily="34" charset="0"/>
              </a:rPr>
              <a:t> Luca </a:t>
            </a:r>
          </a:p>
          <a:p>
            <a:pPr algn="ctr">
              <a:buNone/>
            </a:pPr>
            <a:endParaRPr lang="it-IT" sz="7300" dirty="0" smtClean="0">
              <a:latin typeface="Arial" pitchFamily="34" charset="0"/>
              <a:cs typeface="Arial" pitchFamily="34" charset="0"/>
            </a:endParaRPr>
          </a:p>
          <a:p>
            <a:pPr algn="ctr">
              <a:buNone/>
            </a:pPr>
            <a:endParaRPr lang="it-IT" sz="7300" dirty="0" smtClean="0">
              <a:latin typeface="Arial" pitchFamily="34" charset="0"/>
              <a:cs typeface="Arial" pitchFamily="34" charset="0"/>
            </a:endParaRPr>
          </a:p>
          <a:p>
            <a:pPr algn="ctr">
              <a:buNone/>
            </a:pPr>
            <a:endParaRPr lang="it-IT" sz="7300" dirty="0" smtClean="0">
              <a:latin typeface="Arial" pitchFamily="34" charset="0"/>
              <a:cs typeface="Arial" pitchFamily="34" charset="0"/>
            </a:endParaRPr>
          </a:p>
          <a:p>
            <a:pPr algn="ctr">
              <a:buNone/>
            </a:pPr>
            <a:r>
              <a:rPr lang="it-IT" sz="5100" dirty="0" err="1" smtClean="0">
                <a:latin typeface="Arial" pitchFamily="34" charset="0"/>
                <a:cs typeface="Arial" pitchFamily="34" charset="0"/>
              </a:rPr>
              <a:t>Class</a:t>
            </a:r>
            <a:r>
              <a:rPr lang="it-IT" sz="5100" dirty="0" smtClean="0">
                <a:latin typeface="Arial" pitchFamily="34" charset="0"/>
                <a:cs typeface="Arial" pitchFamily="34" charset="0"/>
              </a:rPr>
              <a:t> V A </a:t>
            </a:r>
          </a:p>
          <a:p>
            <a:pPr algn="ctr">
              <a:buNone/>
            </a:pPr>
            <a:r>
              <a:rPr lang="it-IT" sz="5100" dirty="0" err="1" smtClean="0">
                <a:latin typeface="Arial" pitchFamily="34" charset="0"/>
                <a:cs typeface="Arial" pitchFamily="34" charset="0"/>
              </a:rPr>
              <a:t>School</a:t>
            </a:r>
            <a:r>
              <a:rPr lang="it-IT" sz="5100" dirty="0" smtClean="0">
                <a:latin typeface="Arial" pitchFamily="34" charset="0"/>
                <a:cs typeface="Arial" pitchFamily="34" charset="0"/>
              </a:rPr>
              <a:t> </a:t>
            </a:r>
            <a:r>
              <a:rPr lang="it-IT" sz="5100" dirty="0" err="1" smtClean="0">
                <a:latin typeface="Arial" pitchFamily="34" charset="0"/>
                <a:cs typeface="Arial" pitchFamily="34" charset="0"/>
              </a:rPr>
              <a:t>Year</a:t>
            </a:r>
            <a:r>
              <a:rPr lang="it-IT" sz="5100" dirty="0" smtClean="0">
                <a:latin typeface="Arial" pitchFamily="34" charset="0"/>
                <a:cs typeface="Arial" pitchFamily="34" charset="0"/>
              </a:rPr>
              <a:t> 2012 - 2013</a:t>
            </a:r>
            <a:endParaRPr lang="it-IT" sz="5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229600" cy="1143000"/>
          </a:xfrm>
        </p:spPr>
        <p:txBody>
          <a:bodyPr>
            <a:normAutofit fontScale="90000"/>
          </a:bodyPr>
          <a:lstStyle/>
          <a:p>
            <a:r>
              <a:rPr lang="it-IT" b="1" dirty="0" smtClean="0">
                <a:solidFill>
                  <a:srgbClr val="FF0000"/>
                </a:solidFill>
                <a:latin typeface="Arial" pitchFamily="34" charset="0"/>
                <a:cs typeface="Arial" pitchFamily="34" charset="0"/>
              </a:rPr>
              <a:t>REASON FOR CHOOSING THE PATH</a:t>
            </a:r>
            <a:endParaRPr lang="it-IT" b="1" dirty="0">
              <a:solidFill>
                <a:srgbClr val="FF0000"/>
              </a:solidFill>
              <a:latin typeface="Arial" pitchFamily="34" charset="0"/>
              <a:cs typeface="Arial" pitchFamily="34" charset="0"/>
            </a:endParaRPr>
          </a:p>
        </p:txBody>
      </p:sp>
      <p:sp>
        <p:nvSpPr>
          <p:cNvPr id="13" name="Segnaposto contenuto 12"/>
          <p:cNvSpPr>
            <a:spLocks noGrp="1"/>
          </p:cNvSpPr>
          <p:nvPr>
            <p:ph idx="1"/>
          </p:nvPr>
        </p:nvSpPr>
        <p:spPr>
          <a:xfrm>
            <a:off x="467544" y="1916832"/>
            <a:ext cx="8229600" cy="4525963"/>
          </a:xfrm>
          <a:ln>
            <a:solidFill>
              <a:schemeClr val="tx1"/>
            </a:solidFill>
          </a:ln>
        </p:spPr>
        <p:txBody>
          <a:bodyPr>
            <a:normAutofit/>
          </a:bodyPr>
          <a:lstStyle/>
          <a:p>
            <a:r>
              <a:rPr lang="it-IT" sz="3600" dirty="0" err="1" smtClean="0"/>
              <a:t>To</a:t>
            </a:r>
            <a:r>
              <a:rPr lang="it-IT" sz="3600" dirty="0" smtClean="0"/>
              <a:t> </a:t>
            </a:r>
            <a:r>
              <a:rPr lang="it-IT" sz="3600" dirty="0" err="1" smtClean="0"/>
              <a:t>better</a:t>
            </a:r>
            <a:r>
              <a:rPr lang="it-IT" sz="3600" dirty="0" smtClean="0"/>
              <a:t> </a:t>
            </a:r>
            <a:r>
              <a:rPr lang="it-IT" sz="3600" dirty="0" err="1" smtClean="0"/>
              <a:t>understand</a:t>
            </a:r>
            <a:r>
              <a:rPr lang="it-IT" sz="3600" dirty="0" smtClean="0"/>
              <a:t> the XIX </a:t>
            </a:r>
            <a:r>
              <a:rPr lang="it-IT" sz="3600" dirty="0" err="1" smtClean="0"/>
              <a:t>century</a:t>
            </a:r>
            <a:endParaRPr lang="it-IT" sz="3600" dirty="0" smtClean="0"/>
          </a:p>
          <a:p>
            <a:r>
              <a:rPr lang="it-IT" sz="3600" dirty="0" err="1" smtClean="0"/>
              <a:t>To</a:t>
            </a:r>
            <a:r>
              <a:rPr lang="it-IT" sz="3600" dirty="0" smtClean="0"/>
              <a:t> </a:t>
            </a:r>
            <a:r>
              <a:rPr lang="it-IT" sz="3600" dirty="0" err="1" smtClean="0"/>
              <a:t>better</a:t>
            </a:r>
            <a:r>
              <a:rPr lang="it-IT" sz="3600" dirty="0" smtClean="0"/>
              <a:t> </a:t>
            </a:r>
            <a:r>
              <a:rPr lang="it-IT" sz="3600" dirty="0" err="1" smtClean="0"/>
              <a:t>understand</a:t>
            </a:r>
            <a:r>
              <a:rPr lang="it-IT" sz="3600" dirty="0" smtClean="0"/>
              <a:t> the </a:t>
            </a:r>
            <a:r>
              <a:rPr lang="it-IT" sz="3600" dirty="0" err="1" smtClean="0"/>
              <a:t>importance</a:t>
            </a:r>
            <a:r>
              <a:rPr lang="it-IT" sz="3600" dirty="0" smtClean="0"/>
              <a:t> </a:t>
            </a:r>
            <a:r>
              <a:rPr lang="it-IT" sz="3600" dirty="0" err="1" smtClean="0"/>
              <a:t>of</a:t>
            </a:r>
            <a:r>
              <a:rPr lang="it-IT" sz="3600" dirty="0" smtClean="0"/>
              <a:t> </a:t>
            </a:r>
            <a:r>
              <a:rPr lang="it-IT" sz="3600" dirty="0" err="1" smtClean="0"/>
              <a:t>subjectivity</a:t>
            </a:r>
            <a:endParaRPr lang="it-IT" sz="3600" dirty="0" smtClean="0"/>
          </a:p>
          <a:p>
            <a:r>
              <a:rPr lang="it-IT" sz="3600" dirty="0" err="1" smtClean="0"/>
              <a:t>To</a:t>
            </a:r>
            <a:r>
              <a:rPr lang="it-IT" sz="3600" dirty="0" smtClean="0"/>
              <a:t> </a:t>
            </a:r>
            <a:r>
              <a:rPr lang="it-IT" sz="3600" dirty="0" err="1" smtClean="0"/>
              <a:t>improve</a:t>
            </a:r>
            <a:r>
              <a:rPr lang="it-IT" sz="3600" dirty="0" smtClean="0"/>
              <a:t> </a:t>
            </a:r>
            <a:r>
              <a:rPr lang="it-IT" sz="3600" dirty="0" err="1" smtClean="0"/>
              <a:t>my</a:t>
            </a:r>
            <a:r>
              <a:rPr lang="it-IT" sz="3600" dirty="0" smtClean="0"/>
              <a:t> </a:t>
            </a:r>
            <a:r>
              <a:rPr lang="it-IT" sz="3600" dirty="0" err="1" smtClean="0"/>
              <a:t>skills</a:t>
            </a:r>
            <a:r>
              <a:rPr lang="it-IT" sz="3600" dirty="0" smtClean="0"/>
              <a:t> in </a:t>
            </a:r>
            <a:r>
              <a:rPr lang="it-IT" sz="3600" dirty="0" err="1" smtClean="0"/>
              <a:t>making</a:t>
            </a:r>
            <a:r>
              <a:rPr lang="it-IT" sz="3600" dirty="0" smtClean="0"/>
              <a:t> </a:t>
            </a:r>
            <a:r>
              <a:rPr lang="it-IT" sz="3600" dirty="0" err="1" smtClean="0"/>
              <a:t>intertextuality</a:t>
            </a:r>
            <a:r>
              <a:rPr lang="it-IT" sz="3600" dirty="0" smtClean="0"/>
              <a:t> and </a:t>
            </a:r>
            <a:r>
              <a:rPr lang="it-IT" sz="3600" dirty="0" err="1" smtClean="0"/>
              <a:t>connections</a:t>
            </a:r>
            <a:r>
              <a:rPr lang="it-IT" sz="3600" dirty="0" smtClean="0"/>
              <a:t> </a:t>
            </a:r>
            <a:r>
              <a:rPr lang="it-IT" sz="3600" dirty="0" err="1" smtClean="0"/>
              <a:t>between</a:t>
            </a:r>
            <a:r>
              <a:rPr lang="it-IT" sz="3600" dirty="0" smtClean="0"/>
              <a:t> </a:t>
            </a:r>
            <a:r>
              <a:rPr lang="it-IT" sz="3600" dirty="0" err="1" smtClean="0"/>
              <a:t>different</a:t>
            </a:r>
            <a:r>
              <a:rPr lang="it-IT" sz="3600" dirty="0" smtClean="0"/>
              <a:t> </a:t>
            </a:r>
            <a:r>
              <a:rPr lang="it-IT" sz="3600" dirty="0" err="1" smtClean="0"/>
              <a:t>subjects</a:t>
            </a:r>
            <a:endParaRPr lang="it-IT"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latin typeface="Arial" pitchFamily="34" charset="0"/>
                <a:cs typeface="Arial" pitchFamily="34" charset="0"/>
              </a:rPr>
              <a:t>PROBLEM POSED OR OBJECTIVE OF THE PATH</a:t>
            </a:r>
            <a:endParaRPr lang="it-IT" dirty="0">
              <a:solidFill>
                <a:srgbClr val="FF0000"/>
              </a:solidFill>
            </a:endParaRPr>
          </a:p>
        </p:txBody>
      </p:sp>
      <p:sp>
        <p:nvSpPr>
          <p:cNvPr id="3" name="Segnaposto contenuto 2"/>
          <p:cNvSpPr>
            <a:spLocks noGrp="1"/>
          </p:cNvSpPr>
          <p:nvPr>
            <p:ph idx="1"/>
          </p:nvPr>
        </p:nvSpPr>
        <p:spPr>
          <a:xfrm>
            <a:off x="251520" y="1700808"/>
            <a:ext cx="4248472" cy="4824536"/>
          </a:xfrm>
          <a:ln>
            <a:solidFill>
              <a:schemeClr val="tx1"/>
            </a:solidFill>
          </a:ln>
        </p:spPr>
        <p:txBody>
          <a:bodyPr>
            <a:normAutofit lnSpcReduction="10000"/>
          </a:bodyPr>
          <a:lstStyle/>
          <a:p>
            <a:pPr marL="95250" indent="-95250">
              <a:buNone/>
            </a:pPr>
            <a:r>
              <a:rPr lang="it-IT" sz="2400" b="1" dirty="0" smtClean="0"/>
              <a:t>THE IMPORTANCE OF SUBJECTIVITY</a:t>
            </a:r>
          </a:p>
          <a:p>
            <a:pPr>
              <a:buNone/>
            </a:pPr>
            <a:endParaRPr lang="it-IT" sz="2000" dirty="0" smtClean="0"/>
          </a:p>
          <a:p>
            <a:pPr marL="95250" indent="-95250">
              <a:buNone/>
            </a:pPr>
            <a:r>
              <a:rPr lang="it-IT" dirty="0" err="1" smtClean="0"/>
              <a:t>Why</a:t>
            </a:r>
            <a:r>
              <a:rPr lang="it-IT" dirty="0" smtClean="0"/>
              <a:t> </a:t>
            </a:r>
            <a:r>
              <a:rPr lang="it-IT" dirty="0" err="1" smtClean="0"/>
              <a:t>did</a:t>
            </a:r>
            <a:r>
              <a:rPr lang="it-IT" dirty="0" smtClean="0"/>
              <a:t> </a:t>
            </a:r>
            <a:r>
              <a:rPr lang="it-IT" dirty="0" err="1" smtClean="0"/>
              <a:t>subjectivity</a:t>
            </a:r>
            <a:r>
              <a:rPr lang="it-IT" dirty="0" smtClean="0"/>
              <a:t> </a:t>
            </a:r>
            <a:r>
              <a:rPr lang="it-IT" dirty="0" err="1" smtClean="0"/>
              <a:t>become</a:t>
            </a:r>
            <a:r>
              <a:rPr lang="it-IT" dirty="0" smtClean="0"/>
              <a:t> </a:t>
            </a:r>
            <a:r>
              <a:rPr lang="it-IT" dirty="0" err="1" smtClean="0"/>
              <a:t>important</a:t>
            </a:r>
            <a:r>
              <a:rPr lang="it-IT" dirty="0" smtClean="0"/>
              <a:t> in the XIX </a:t>
            </a:r>
            <a:r>
              <a:rPr lang="it-IT" dirty="0" err="1" smtClean="0"/>
              <a:t>century</a:t>
            </a:r>
            <a:r>
              <a:rPr lang="it-IT" dirty="0" smtClean="0"/>
              <a:t>?</a:t>
            </a:r>
          </a:p>
          <a:p>
            <a:pPr marL="95250" indent="-95250">
              <a:buNone/>
            </a:pPr>
            <a:r>
              <a:rPr lang="it-IT" dirty="0" err="1" smtClean="0"/>
              <a:t>What</a:t>
            </a:r>
            <a:r>
              <a:rPr lang="it-IT" dirty="0" smtClean="0"/>
              <a:t> </a:t>
            </a:r>
            <a:r>
              <a:rPr lang="it-IT" dirty="0" err="1" smtClean="0"/>
              <a:t>were</a:t>
            </a:r>
            <a:r>
              <a:rPr lang="it-IT" dirty="0" smtClean="0"/>
              <a:t> </a:t>
            </a:r>
            <a:r>
              <a:rPr lang="it-IT" dirty="0" err="1" smtClean="0"/>
              <a:t>its</a:t>
            </a:r>
            <a:r>
              <a:rPr lang="it-IT" dirty="0" smtClean="0"/>
              <a:t> </a:t>
            </a:r>
            <a:r>
              <a:rPr lang="it-IT" dirty="0" err="1" smtClean="0"/>
              <a:t>responses</a:t>
            </a:r>
            <a:r>
              <a:rPr lang="it-IT" dirty="0" smtClean="0"/>
              <a:t> in </a:t>
            </a:r>
            <a:r>
              <a:rPr lang="it-IT" dirty="0" err="1" smtClean="0"/>
              <a:t>literature</a:t>
            </a:r>
            <a:r>
              <a:rPr lang="it-IT" dirty="0" smtClean="0"/>
              <a:t>?</a:t>
            </a:r>
          </a:p>
          <a:p>
            <a:pPr marL="0" indent="0">
              <a:buNone/>
            </a:pPr>
            <a:r>
              <a:rPr lang="it-IT" dirty="0" err="1" smtClean="0"/>
              <a:t>What</a:t>
            </a:r>
            <a:r>
              <a:rPr lang="it-IT" dirty="0" smtClean="0"/>
              <a:t> </a:t>
            </a:r>
            <a:r>
              <a:rPr lang="it-IT" dirty="0" err="1" smtClean="0"/>
              <a:t>were</a:t>
            </a:r>
            <a:r>
              <a:rPr lang="it-IT" dirty="0" smtClean="0"/>
              <a:t> </a:t>
            </a:r>
            <a:r>
              <a:rPr lang="it-IT" dirty="0" err="1" smtClean="0"/>
              <a:t>its</a:t>
            </a:r>
            <a:r>
              <a:rPr lang="it-IT" dirty="0" smtClean="0"/>
              <a:t> </a:t>
            </a:r>
            <a:r>
              <a:rPr lang="it-IT" dirty="0" err="1" smtClean="0"/>
              <a:t>responses</a:t>
            </a:r>
            <a:r>
              <a:rPr lang="it-IT" dirty="0" smtClean="0"/>
              <a:t> in art?</a:t>
            </a:r>
          </a:p>
          <a:p>
            <a:pPr>
              <a:buNone/>
            </a:pPr>
            <a:endParaRPr lang="it-IT" sz="2000" dirty="0" smtClean="0"/>
          </a:p>
        </p:txBody>
      </p:sp>
      <p:pic>
        <p:nvPicPr>
          <p:cNvPr id="16386" name="Picture 2" descr="http://2.bp.blogspot.com/-ubjl5mKddx4/TzAmQlwkP2I/AAAAAAAAALk/cX3G92GofZ8/s1600/Derrida.jpg"/>
          <p:cNvPicPr>
            <a:picLocks noChangeAspect="1" noChangeArrowheads="1"/>
          </p:cNvPicPr>
          <p:nvPr/>
        </p:nvPicPr>
        <p:blipFill>
          <a:blip r:embed="rId2" cstate="print"/>
          <a:srcRect/>
          <a:stretch>
            <a:fillRect/>
          </a:stretch>
        </p:blipFill>
        <p:spPr bwMode="auto">
          <a:xfrm>
            <a:off x="2195736" y="-9316416"/>
            <a:ext cx="3282133" cy="3960440"/>
          </a:xfrm>
          <a:prstGeom prst="rect">
            <a:avLst/>
          </a:prstGeom>
          <a:noFill/>
        </p:spPr>
      </p:pic>
      <p:pic>
        <p:nvPicPr>
          <p:cNvPr id="8194" name="Picture 2" descr="http://www.iljournal.it/wp-content/uploads/2012/02/miro3.jpg"/>
          <p:cNvPicPr>
            <a:picLocks noChangeAspect="1" noChangeArrowheads="1"/>
          </p:cNvPicPr>
          <p:nvPr/>
        </p:nvPicPr>
        <p:blipFill>
          <a:blip r:embed="rId3" cstate="print"/>
          <a:srcRect/>
          <a:stretch>
            <a:fillRect/>
          </a:stretch>
        </p:blipFill>
        <p:spPr bwMode="auto">
          <a:xfrm>
            <a:off x="4716016" y="1844824"/>
            <a:ext cx="3995936" cy="446449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latin typeface="Arial" pitchFamily="34" charset="0"/>
                <a:cs typeface="Arial" pitchFamily="34" charset="0"/>
              </a:rPr>
              <a:t>MY PERSONAL PATH</a:t>
            </a:r>
            <a:endParaRPr lang="it-IT" b="1" dirty="0">
              <a:solidFill>
                <a:srgbClr val="FF0000"/>
              </a:solidFill>
              <a:latin typeface="Arial" pitchFamily="34" charset="0"/>
              <a:cs typeface="Arial" pitchFamily="34" charset="0"/>
            </a:endParaRPr>
          </a:p>
        </p:txBody>
      </p:sp>
      <p:sp>
        <p:nvSpPr>
          <p:cNvPr id="8" name="CasellaDiTesto 7"/>
          <p:cNvSpPr txBox="1"/>
          <p:nvPr/>
        </p:nvSpPr>
        <p:spPr>
          <a:xfrm>
            <a:off x="251520" y="1412776"/>
            <a:ext cx="8424936" cy="4462760"/>
          </a:xfrm>
          <a:prstGeom prst="rect">
            <a:avLst/>
          </a:prstGeom>
          <a:noFill/>
          <a:ln>
            <a:solidFill>
              <a:schemeClr val="tx1"/>
            </a:solidFill>
          </a:ln>
        </p:spPr>
        <p:txBody>
          <a:bodyPr wrap="square" rtlCol="0">
            <a:spAutoFit/>
          </a:bodyPr>
          <a:lstStyle/>
          <a:p>
            <a:r>
              <a:rPr lang="it-IT" sz="2800" dirty="0" smtClean="0">
                <a:solidFill>
                  <a:srgbClr val="FF0000"/>
                </a:solidFill>
              </a:rPr>
              <a:t>LITERATURE:</a:t>
            </a:r>
          </a:p>
          <a:p>
            <a:pPr>
              <a:buFont typeface="Arial" pitchFamily="34" charset="0"/>
              <a:buChar char="•"/>
            </a:pPr>
            <a:r>
              <a:rPr lang="it-IT" sz="2800" dirty="0" smtClean="0"/>
              <a:t> James Joyce, </a:t>
            </a:r>
            <a:r>
              <a:rPr lang="it-IT" sz="2800" i="1" u="sng" dirty="0" err="1" smtClean="0"/>
              <a:t>Ulysses</a:t>
            </a:r>
            <a:r>
              <a:rPr lang="it-IT" sz="2800" dirty="0" smtClean="0"/>
              <a:t> (1922)</a:t>
            </a:r>
            <a:r>
              <a:rPr lang="it-IT" sz="2800" i="1" dirty="0" smtClean="0"/>
              <a:t>, Penelope</a:t>
            </a:r>
          </a:p>
          <a:p>
            <a:pPr>
              <a:buFont typeface="Arial" pitchFamily="34" charset="0"/>
              <a:buChar char="•"/>
            </a:pPr>
            <a:r>
              <a:rPr lang="it-IT" sz="2800" dirty="0" smtClean="0"/>
              <a:t>Virginia Woolf, </a:t>
            </a:r>
            <a:r>
              <a:rPr lang="it-IT" sz="2800" i="1" u="sng" dirty="0" smtClean="0"/>
              <a:t>The Common </a:t>
            </a:r>
            <a:r>
              <a:rPr lang="it-IT" sz="2800" i="1" u="sng" dirty="0" err="1" smtClean="0"/>
              <a:t>Reader</a:t>
            </a:r>
            <a:r>
              <a:rPr lang="it-IT" sz="2800" dirty="0" smtClean="0"/>
              <a:t> (1925)</a:t>
            </a:r>
            <a:endParaRPr lang="it-IT" sz="2800" i="1" u="sng" dirty="0" smtClean="0"/>
          </a:p>
          <a:p>
            <a:pPr>
              <a:buFont typeface="Arial" pitchFamily="34" charset="0"/>
              <a:buChar char="•"/>
            </a:pPr>
            <a:r>
              <a:rPr lang="it-IT" sz="2800" dirty="0" smtClean="0"/>
              <a:t> Virginia Woolf, </a:t>
            </a:r>
            <a:r>
              <a:rPr lang="it-IT" sz="2800" i="1" u="sng" dirty="0" err="1" smtClean="0"/>
              <a:t>Mrs</a:t>
            </a:r>
            <a:r>
              <a:rPr lang="it-IT" sz="2800" i="1" u="sng" dirty="0" smtClean="0"/>
              <a:t> </a:t>
            </a:r>
            <a:r>
              <a:rPr lang="it-IT" sz="2800" i="1" u="sng" dirty="0" err="1" smtClean="0"/>
              <a:t>Dalloway</a:t>
            </a:r>
            <a:r>
              <a:rPr lang="it-IT" sz="2800" dirty="0" smtClean="0"/>
              <a:t> (1925), </a:t>
            </a:r>
            <a:r>
              <a:rPr lang="it-IT" sz="2800" i="1" dirty="0" smtClean="0"/>
              <a:t>First </a:t>
            </a:r>
            <a:r>
              <a:rPr lang="it-IT" sz="2800" i="1" dirty="0" err="1" smtClean="0"/>
              <a:t>Chapter</a:t>
            </a:r>
            <a:endParaRPr lang="it-IT" sz="2800" i="1" dirty="0" smtClean="0"/>
          </a:p>
          <a:p>
            <a:pPr>
              <a:buFont typeface="Arial" pitchFamily="34" charset="0"/>
              <a:buChar char="•"/>
            </a:pPr>
            <a:endParaRPr lang="it-IT" sz="2800" i="1" dirty="0" smtClean="0"/>
          </a:p>
          <a:p>
            <a:r>
              <a:rPr lang="it-IT" sz="2800" dirty="0" smtClean="0">
                <a:solidFill>
                  <a:srgbClr val="FF0000"/>
                </a:solidFill>
              </a:rPr>
              <a:t>ART:</a:t>
            </a:r>
          </a:p>
          <a:p>
            <a:pPr>
              <a:buFont typeface="Arial" pitchFamily="34" charset="0"/>
              <a:buChar char="•"/>
            </a:pPr>
            <a:r>
              <a:rPr lang="it-IT" sz="2800" dirty="0" smtClean="0"/>
              <a:t> </a:t>
            </a:r>
            <a:r>
              <a:rPr lang="it-IT" sz="2800" dirty="0" err="1" smtClean="0"/>
              <a:t>Edvard</a:t>
            </a:r>
            <a:r>
              <a:rPr lang="it-IT" sz="2800" dirty="0" smtClean="0"/>
              <a:t> </a:t>
            </a:r>
            <a:r>
              <a:rPr lang="it-IT" sz="2800" dirty="0" err="1" smtClean="0"/>
              <a:t>Munch</a:t>
            </a:r>
            <a:r>
              <a:rPr lang="it-IT" sz="2800" dirty="0" smtClean="0"/>
              <a:t>, </a:t>
            </a:r>
            <a:r>
              <a:rPr lang="it-IT" sz="2800" i="1" dirty="0" err="1" smtClean="0"/>
              <a:t>Evening</a:t>
            </a:r>
            <a:r>
              <a:rPr lang="it-IT" sz="2800" i="1" dirty="0" smtClean="0"/>
              <a:t> on Karl Johann </a:t>
            </a:r>
            <a:r>
              <a:rPr lang="it-IT" sz="2800" dirty="0" smtClean="0"/>
              <a:t>(1892)</a:t>
            </a:r>
          </a:p>
          <a:p>
            <a:pPr>
              <a:buFont typeface="Arial" pitchFamily="34" charset="0"/>
              <a:buChar char="•"/>
            </a:pPr>
            <a:r>
              <a:rPr lang="it-IT" sz="2800" dirty="0" smtClean="0"/>
              <a:t> </a:t>
            </a:r>
            <a:r>
              <a:rPr lang="it-IT" sz="2800" dirty="0" err="1" smtClean="0"/>
              <a:t>Edvard</a:t>
            </a:r>
            <a:r>
              <a:rPr lang="it-IT" sz="2800" dirty="0" smtClean="0"/>
              <a:t> </a:t>
            </a:r>
            <a:r>
              <a:rPr lang="it-IT" sz="2800" dirty="0" err="1" smtClean="0"/>
              <a:t>Munch</a:t>
            </a:r>
            <a:r>
              <a:rPr lang="it-IT" sz="2800" dirty="0" smtClean="0"/>
              <a:t>, </a:t>
            </a:r>
            <a:r>
              <a:rPr lang="it-IT" sz="2800" i="1" dirty="0" smtClean="0"/>
              <a:t>The </a:t>
            </a:r>
            <a:r>
              <a:rPr lang="it-IT" sz="2800" i="1" dirty="0" err="1" smtClean="0"/>
              <a:t>Scream</a:t>
            </a:r>
            <a:r>
              <a:rPr lang="it-IT" sz="2800" i="1" dirty="0" smtClean="0"/>
              <a:t> </a:t>
            </a:r>
            <a:r>
              <a:rPr lang="it-IT" sz="2800" dirty="0" smtClean="0"/>
              <a:t>(1893)</a:t>
            </a:r>
          </a:p>
          <a:p>
            <a:pPr>
              <a:buFont typeface="Arial" pitchFamily="34" charset="0"/>
              <a:buChar char="•"/>
            </a:pPr>
            <a:r>
              <a:rPr lang="it-IT" sz="2800" dirty="0" smtClean="0"/>
              <a:t> </a:t>
            </a:r>
            <a:r>
              <a:rPr lang="it-IT" sz="2800" dirty="0" err="1" smtClean="0"/>
              <a:t>Edvard</a:t>
            </a:r>
            <a:r>
              <a:rPr lang="it-IT" sz="2800" dirty="0" smtClean="0"/>
              <a:t> </a:t>
            </a:r>
            <a:r>
              <a:rPr lang="it-IT" sz="2800" dirty="0" err="1" smtClean="0"/>
              <a:t>Munch</a:t>
            </a:r>
            <a:r>
              <a:rPr lang="it-IT" sz="2800" dirty="0" smtClean="0"/>
              <a:t>, </a:t>
            </a:r>
            <a:r>
              <a:rPr lang="it-IT" sz="2800" i="1" dirty="0" err="1" smtClean="0"/>
              <a:t>Puberty</a:t>
            </a:r>
            <a:r>
              <a:rPr lang="it-IT" sz="2800" dirty="0" smtClean="0"/>
              <a:t> (1893)</a:t>
            </a:r>
          </a:p>
          <a:p>
            <a:endParaRPr lang="it-IT"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normAutofit fontScale="90000"/>
          </a:bodyPr>
          <a:lstStyle/>
          <a:p>
            <a:r>
              <a:rPr lang="it-IT" b="1" dirty="0" smtClean="0">
                <a:solidFill>
                  <a:srgbClr val="FF0000"/>
                </a:solidFill>
              </a:rPr>
              <a:t>WHY DID SUBJECTIVITY BECOME IMPORTANT IN THE XIX CENTURY?</a:t>
            </a:r>
            <a:r>
              <a:rPr lang="it-IT" dirty="0" smtClean="0"/>
              <a:t/>
            </a:r>
            <a:br>
              <a:rPr lang="it-IT" dirty="0" smtClean="0"/>
            </a:br>
            <a:endParaRPr lang="it-IT" b="1" dirty="0">
              <a:solidFill>
                <a:srgbClr val="FF0000"/>
              </a:solidFill>
              <a:latin typeface="Arial" pitchFamily="34" charset="0"/>
              <a:cs typeface="Arial" pitchFamily="34" charset="0"/>
            </a:endParaRPr>
          </a:p>
        </p:txBody>
      </p:sp>
      <p:sp>
        <p:nvSpPr>
          <p:cNvPr id="3" name="Segnaposto contenuto 2"/>
          <p:cNvSpPr>
            <a:spLocks noGrp="1"/>
          </p:cNvSpPr>
          <p:nvPr>
            <p:ph idx="1"/>
          </p:nvPr>
        </p:nvSpPr>
        <p:spPr>
          <a:xfrm>
            <a:off x="467544" y="1988840"/>
            <a:ext cx="8229600" cy="4337323"/>
          </a:xfrm>
          <a:ln>
            <a:solidFill>
              <a:schemeClr val="tx1"/>
            </a:solidFill>
          </a:ln>
        </p:spPr>
        <p:txBody>
          <a:bodyPr/>
          <a:lstStyle/>
          <a:p>
            <a:pPr>
              <a:buNone/>
            </a:pPr>
            <a:r>
              <a:rPr lang="it-IT" dirty="0" err="1" smtClean="0"/>
              <a:t>Because</a:t>
            </a:r>
            <a:r>
              <a:rPr lang="it-IT" dirty="0" smtClean="0"/>
              <a:t> </a:t>
            </a:r>
            <a:r>
              <a:rPr lang="it-IT" dirty="0" err="1" smtClean="0"/>
              <a:t>of</a:t>
            </a:r>
            <a:r>
              <a:rPr lang="it-IT" dirty="0" smtClean="0"/>
              <a:t>:</a:t>
            </a:r>
          </a:p>
          <a:p>
            <a:pPr>
              <a:buNone/>
            </a:pPr>
            <a:endParaRPr lang="it-IT" dirty="0"/>
          </a:p>
          <a:p>
            <a:r>
              <a:rPr lang="it-IT" dirty="0" smtClean="0"/>
              <a:t>The </a:t>
            </a:r>
            <a:r>
              <a:rPr lang="it-IT" dirty="0" err="1" smtClean="0">
                <a:solidFill>
                  <a:srgbClr val="FF0000"/>
                </a:solidFill>
              </a:rPr>
              <a:t>crisis</a:t>
            </a:r>
            <a:r>
              <a:rPr lang="it-IT" dirty="0" smtClean="0">
                <a:solidFill>
                  <a:srgbClr val="FF0000"/>
                </a:solidFill>
              </a:rPr>
              <a:t> </a:t>
            </a:r>
            <a:r>
              <a:rPr lang="it-IT" dirty="0" err="1" smtClean="0">
                <a:solidFill>
                  <a:srgbClr val="FF0000"/>
                </a:solidFill>
              </a:rPr>
              <a:t>of</a:t>
            </a:r>
            <a:r>
              <a:rPr lang="it-IT" dirty="0" smtClean="0">
                <a:solidFill>
                  <a:srgbClr val="FF0000"/>
                </a:solidFill>
              </a:rPr>
              <a:t> </a:t>
            </a:r>
            <a:r>
              <a:rPr lang="it-IT" dirty="0" err="1" smtClean="0">
                <a:solidFill>
                  <a:srgbClr val="FF0000"/>
                </a:solidFill>
              </a:rPr>
              <a:t>values</a:t>
            </a:r>
            <a:r>
              <a:rPr lang="it-IT" dirty="0" smtClean="0"/>
              <a:t> </a:t>
            </a:r>
            <a:r>
              <a:rPr lang="it-IT" dirty="0" err="1" smtClean="0"/>
              <a:t>during</a:t>
            </a:r>
            <a:r>
              <a:rPr lang="it-IT" dirty="0" smtClean="0"/>
              <a:t> the </a:t>
            </a:r>
            <a:r>
              <a:rPr lang="it-IT" dirty="0" err="1" smtClean="0"/>
              <a:t>Modern</a:t>
            </a:r>
            <a:r>
              <a:rPr lang="it-IT" dirty="0" smtClean="0"/>
              <a:t> </a:t>
            </a:r>
            <a:r>
              <a:rPr lang="it-IT" dirty="0" err="1" smtClean="0"/>
              <a:t>Age</a:t>
            </a:r>
            <a:endParaRPr lang="it-IT" dirty="0" smtClean="0"/>
          </a:p>
          <a:p>
            <a:pPr>
              <a:buNone/>
            </a:pPr>
            <a:endParaRPr lang="it-IT" dirty="0" smtClean="0"/>
          </a:p>
          <a:p>
            <a:pPr>
              <a:buNone/>
            </a:pPr>
            <a:r>
              <a:rPr lang="it-IT" dirty="0" smtClean="0"/>
              <a:t>   </a:t>
            </a:r>
            <a:r>
              <a:rPr lang="it-IT" dirty="0" err="1" smtClean="0"/>
              <a:t>Necessity</a:t>
            </a:r>
            <a:r>
              <a:rPr lang="it-IT" dirty="0" smtClean="0"/>
              <a:t> </a:t>
            </a:r>
            <a:r>
              <a:rPr lang="it-IT" dirty="0" err="1" smtClean="0"/>
              <a:t>of</a:t>
            </a:r>
            <a:r>
              <a:rPr lang="it-IT" dirty="0" smtClean="0"/>
              <a:t> </a:t>
            </a:r>
            <a:r>
              <a:rPr lang="it-IT" dirty="0" err="1" smtClean="0"/>
              <a:t>understanding</a:t>
            </a:r>
            <a:r>
              <a:rPr lang="it-IT" dirty="0" smtClean="0"/>
              <a:t> and </a:t>
            </a:r>
            <a:r>
              <a:rPr lang="it-IT" dirty="0" err="1" smtClean="0"/>
              <a:t>representing</a:t>
            </a:r>
            <a:r>
              <a:rPr lang="it-IT" dirty="0" smtClean="0"/>
              <a:t> the world, the </a:t>
            </a:r>
            <a:r>
              <a:rPr lang="it-IT" dirty="0" err="1" smtClean="0"/>
              <a:t>human</a:t>
            </a:r>
            <a:r>
              <a:rPr lang="it-IT" dirty="0" smtClean="0"/>
              <a:t> </a:t>
            </a:r>
            <a:r>
              <a:rPr lang="it-IT" dirty="0" err="1" smtClean="0"/>
              <a:t>being</a:t>
            </a:r>
            <a:r>
              <a:rPr lang="it-IT" dirty="0" smtClean="0"/>
              <a:t> and reality in </a:t>
            </a:r>
            <a:r>
              <a:rPr lang="it-IT" dirty="0" err="1" smtClean="0"/>
              <a:t>all</a:t>
            </a:r>
            <a:r>
              <a:rPr lang="it-IT" dirty="0" smtClean="0"/>
              <a:t> </a:t>
            </a:r>
            <a:r>
              <a:rPr lang="it-IT" dirty="0" err="1" smtClean="0"/>
              <a:t>their</a:t>
            </a:r>
            <a:r>
              <a:rPr lang="it-IT" dirty="0" smtClean="0"/>
              <a:t> </a:t>
            </a:r>
            <a:r>
              <a:rPr lang="it-IT" dirty="0" err="1" smtClean="0"/>
              <a:t>aspects</a:t>
            </a:r>
            <a:endParaRPr lang="it-IT" dirty="0" smtClean="0"/>
          </a:p>
          <a:p>
            <a:endParaRPr lang="it-IT" dirty="0"/>
          </a:p>
          <a:p>
            <a:endParaRPr lang="it-IT" dirty="0" smtClean="0"/>
          </a:p>
        </p:txBody>
      </p:sp>
      <p:cxnSp>
        <p:nvCxnSpPr>
          <p:cNvPr id="5" name="Connettore 2 4"/>
          <p:cNvCxnSpPr/>
          <p:nvPr/>
        </p:nvCxnSpPr>
        <p:spPr>
          <a:xfrm>
            <a:off x="4572000" y="3861048"/>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latin typeface="Arial" pitchFamily="34" charset="0"/>
                <a:cs typeface="Arial" pitchFamily="34" charset="0"/>
              </a:rPr>
              <a:t>THE CRISIS OF VALUES</a:t>
            </a:r>
            <a:endParaRPr lang="it-IT" b="1" dirty="0">
              <a:solidFill>
                <a:srgbClr val="FF0000"/>
              </a:solidFill>
              <a:latin typeface="Arial" pitchFamily="34" charset="0"/>
              <a:cs typeface="Arial" pitchFamily="34" charset="0"/>
            </a:endParaRPr>
          </a:p>
        </p:txBody>
      </p:sp>
      <p:pic>
        <p:nvPicPr>
          <p:cNvPr id="21506" name="Picture 2" descr="http://www.moebiusonline.eu/fuorionda/immagini/scala-uomini.jpg"/>
          <p:cNvPicPr>
            <a:picLocks noGrp="1" noChangeAspect="1" noChangeArrowheads="1"/>
          </p:cNvPicPr>
          <p:nvPr>
            <p:ph idx="1"/>
          </p:nvPr>
        </p:nvPicPr>
        <p:blipFill>
          <a:blip r:embed="rId2" cstate="print"/>
          <a:srcRect/>
          <a:stretch>
            <a:fillRect/>
          </a:stretch>
        </p:blipFill>
        <p:spPr bwMode="auto">
          <a:xfrm>
            <a:off x="5004048" y="1556792"/>
            <a:ext cx="3888432" cy="2160240"/>
          </a:xfrm>
          <a:prstGeom prst="rect">
            <a:avLst/>
          </a:prstGeom>
          <a:noFill/>
          <a:ln>
            <a:solidFill>
              <a:schemeClr val="tx1"/>
            </a:solidFill>
          </a:ln>
        </p:spPr>
      </p:pic>
      <p:sp>
        <p:nvSpPr>
          <p:cNvPr id="5" name="CasellaDiTesto 4"/>
          <p:cNvSpPr txBox="1"/>
          <p:nvPr/>
        </p:nvSpPr>
        <p:spPr>
          <a:xfrm>
            <a:off x="179512" y="1844824"/>
            <a:ext cx="4680520" cy="1384995"/>
          </a:xfrm>
          <a:prstGeom prst="rect">
            <a:avLst/>
          </a:prstGeom>
          <a:noFill/>
          <a:ln>
            <a:solidFill>
              <a:schemeClr val="tx1"/>
            </a:solidFill>
          </a:ln>
        </p:spPr>
        <p:txBody>
          <a:bodyPr wrap="square" rtlCol="0">
            <a:spAutoFit/>
          </a:bodyPr>
          <a:lstStyle/>
          <a:p>
            <a:pPr>
              <a:buFont typeface="Arial" pitchFamily="34" charset="0"/>
              <a:buChar char="•"/>
            </a:pPr>
            <a:endParaRPr lang="it-IT" dirty="0"/>
          </a:p>
          <a:p>
            <a:pPr>
              <a:buFont typeface="Arial" pitchFamily="34" charset="0"/>
              <a:buChar char="•"/>
            </a:pPr>
            <a:r>
              <a:rPr lang="it-IT" sz="2400" dirty="0" smtClean="0">
                <a:latin typeface="Arial" pitchFamily="34" charset="0"/>
                <a:cs typeface="Arial" pitchFamily="34" charset="0"/>
              </a:rPr>
              <a:t> Charles </a:t>
            </a:r>
            <a:r>
              <a:rPr lang="it-IT" sz="2400" dirty="0" err="1" smtClean="0">
                <a:latin typeface="Arial" pitchFamily="34" charset="0"/>
                <a:cs typeface="Arial" pitchFamily="34" charset="0"/>
              </a:rPr>
              <a:t>Darwin’s</a:t>
            </a:r>
            <a:r>
              <a:rPr lang="it-IT" sz="2400" dirty="0" smtClean="0">
                <a:latin typeface="Arial" pitchFamily="34" charset="0"/>
                <a:cs typeface="Arial" pitchFamily="34" charset="0"/>
              </a:rPr>
              <a:t> </a:t>
            </a:r>
            <a:r>
              <a:rPr lang="it-IT" sz="2400" dirty="0" smtClean="0">
                <a:latin typeface="Arial" pitchFamily="34" charset="0"/>
                <a:cs typeface="Arial" pitchFamily="34" charset="0"/>
              </a:rPr>
              <a:t>(1809 – 1882) </a:t>
            </a:r>
            <a:r>
              <a:rPr lang="it-IT" sz="2400" dirty="0" smtClean="0">
                <a:latin typeface="Arial" pitchFamily="34" charset="0"/>
                <a:cs typeface="Arial" pitchFamily="34" charset="0"/>
              </a:rPr>
              <a:t> </a:t>
            </a:r>
            <a:r>
              <a:rPr lang="it-IT" sz="2400" dirty="0" err="1" smtClean="0">
                <a:solidFill>
                  <a:srgbClr val="FF0000"/>
                </a:solidFill>
                <a:latin typeface="Arial" pitchFamily="34" charset="0"/>
                <a:cs typeface="Arial" pitchFamily="34" charset="0"/>
              </a:rPr>
              <a:t>Theory</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of</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evolution</a:t>
            </a:r>
            <a:endParaRPr lang="it-IT" sz="2400" dirty="0" smtClean="0">
              <a:latin typeface="Arial" pitchFamily="34" charset="0"/>
              <a:cs typeface="Arial" pitchFamily="34" charset="0"/>
            </a:endParaRPr>
          </a:p>
          <a:p>
            <a:pPr>
              <a:buFont typeface="Arial" pitchFamily="34" charset="0"/>
              <a:buChar char="•"/>
            </a:pPr>
            <a:endParaRPr lang="it-IT" dirty="0" smtClean="0"/>
          </a:p>
        </p:txBody>
      </p:sp>
      <p:sp>
        <p:nvSpPr>
          <p:cNvPr id="6" name="CasellaDiTesto 5"/>
          <p:cNvSpPr txBox="1"/>
          <p:nvPr/>
        </p:nvSpPr>
        <p:spPr>
          <a:xfrm>
            <a:off x="4572000" y="4581128"/>
            <a:ext cx="4211960" cy="1384995"/>
          </a:xfrm>
          <a:prstGeom prst="rect">
            <a:avLst/>
          </a:prstGeom>
          <a:noFill/>
          <a:ln>
            <a:solidFill>
              <a:schemeClr val="tx1"/>
            </a:solidFill>
          </a:ln>
        </p:spPr>
        <p:txBody>
          <a:bodyPr wrap="square" rtlCol="0">
            <a:spAutoFit/>
          </a:bodyPr>
          <a:lstStyle/>
          <a:p>
            <a:pPr>
              <a:buFont typeface="Arial" pitchFamily="34" charset="0"/>
              <a:buChar char="•"/>
            </a:pPr>
            <a:endParaRPr lang="it-IT" dirty="0"/>
          </a:p>
          <a:p>
            <a:pPr>
              <a:buFont typeface="Arial" pitchFamily="34" charset="0"/>
              <a:buChar char="•"/>
            </a:pPr>
            <a:r>
              <a:rPr lang="it-IT" sz="2400" dirty="0" smtClean="0">
                <a:latin typeface="Arial" pitchFamily="34" charset="0"/>
                <a:cs typeface="Arial" pitchFamily="34" charset="0"/>
              </a:rPr>
              <a:t> </a:t>
            </a:r>
            <a:r>
              <a:rPr lang="it-IT" sz="2400" dirty="0" smtClean="0">
                <a:latin typeface="Arial" pitchFamily="34" charset="0"/>
                <a:cs typeface="Arial" pitchFamily="34" charset="0"/>
              </a:rPr>
              <a:t>Albert </a:t>
            </a:r>
            <a:r>
              <a:rPr lang="it-IT" sz="2400" dirty="0" err="1" smtClean="0">
                <a:latin typeface="Arial" pitchFamily="34" charset="0"/>
                <a:cs typeface="Arial" pitchFamily="34" charset="0"/>
              </a:rPr>
              <a:t>Einstein’s</a:t>
            </a:r>
            <a:r>
              <a:rPr lang="it-IT" sz="2400" dirty="0" smtClean="0">
                <a:latin typeface="Arial" pitchFamily="34" charset="0"/>
                <a:cs typeface="Arial" pitchFamily="34" charset="0"/>
              </a:rPr>
              <a:t> </a:t>
            </a:r>
            <a:r>
              <a:rPr lang="it-IT" sz="2400" dirty="0" smtClean="0">
                <a:latin typeface="Arial" pitchFamily="34" charset="0"/>
                <a:cs typeface="Arial" pitchFamily="34" charset="0"/>
              </a:rPr>
              <a:t>(1879 – 1955</a:t>
            </a:r>
            <a:r>
              <a:rPr lang="it-IT" sz="2400" dirty="0" smtClean="0">
                <a:latin typeface="Arial" pitchFamily="34" charset="0"/>
                <a:cs typeface="Arial" pitchFamily="34" charset="0"/>
              </a:rPr>
              <a:t>) </a:t>
            </a:r>
            <a:r>
              <a:rPr lang="it-IT" sz="2400" dirty="0" err="1" smtClean="0">
                <a:solidFill>
                  <a:srgbClr val="FF0000"/>
                </a:solidFill>
                <a:latin typeface="Arial" pitchFamily="34" charset="0"/>
                <a:cs typeface="Arial" pitchFamily="34" charset="0"/>
              </a:rPr>
              <a:t>Theory</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of</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relativity</a:t>
            </a:r>
            <a:endParaRPr lang="it-IT" sz="2400" dirty="0" smtClean="0">
              <a:latin typeface="Arial" pitchFamily="34" charset="0"/>
              <a:cs typeface="Arial" pitchFamily="34" charset="0"/>
            </a:endParaRPr>
          </a:p>
          <a:p>
            <a:pPr>
              <a:buFont typeface="Arial" pitchFamily="34" charset="0"/>
              <a:buChar char="•"/>
            </a:pPr>
            <a:endParaRPr lang="it-IT" dirty="0" smtClean="0"/>
          </a:p>
        </p:txBody>
      </p:sp>
      <p:pic>
        <p:nvPicPr>
          <p:cNvPr id="21508" name="Picture 4" descr="http://www.metapsichica.com/html/images/relativit%C3%A0%20einsteiniana-29-04-2011.jpg"/>
          <p:cNvPicPr>
            <a:picLocks noChangeAspect="1" noChangeArrowheads="1"/>
          </p:cNvPicPr>
          <p:nvPr/>
        </p:nvPicPr>
        <p:blipFill>
          <a:blip r:embed="rId3" cstate="print"/>
          <a:srcRect/>
          <a:stretch>
            <a:fillRect/>
          </a:stretch>
        </p:blipFill>
        <p:spPr bwMode="auto">
          <a:xfrm>
            <a:off x="467544" y="4221088"/>
            <a:ext cx="3517831" cy="230425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latin typeface="Arial" pitchFamily="34" charset="0"/>
                <a:cs typeface="Arial" pitchFamily="34" charset="0"/>
              </a:rPr>
              <a:t>THE CRISIS OF VALUES</a:t>
            </a:r>
            <a:endParaRPr lang="it-IT" b="1" dirty="0">
              <a:solidFill>
                <a:srgbClr val="FF0000"/>
              </a:solidFill>
              <a:latin typeface="Arial" pitchFamily="34" charset="0"/>
              <a:cs typeface="Arial" pitchFamily="34" charset="0"/>
            </a:endParaRPr>
          </a:p>
        </p:txBody>
      </p:sp>
      <p:sp>
        <p:nvSpPr>
          <p:cNvPr id="5" name="CasellaDiTesto 4"/>
          <p:cNvSpPr txBox="1"/>
          <p:nvPr/>
        </p:nvSpPr>
        <p:spPr>
          <a:xfrm>
            <a:off x="179512" y="1844824"/>
            <a:ext cx="4680520" cy="1384995"/>
          </a:xfrm>
          <a:prstGeom prst="rect">
            <a:avLst/>
          </a:prstGeom>
          <a:noFill/>
          <a:ln>
            <a:solidFill>
              <a:schemeClr val="tx1"/>
            </a:solidFill>
          </a:ln>
        </p:spPr>
        <p:txBody>
          <a:bodyPr wrap="square" rtlCol="0">
            <a:spAutoFit/>
          </a:bodyPr>
          <a:lstStyle/>
          <a:p>
            <a:pPr>
              <a:buFont typeface="Arial" pitchFamily="34" charset="0"/>
              <a:buChar char="•"/>
            </a:pPr>
            <a:endParaRPr lang="it-IT" dirty="0"/>
          </a:p>
          <a:p>
            <a:pPr>
              <a:buFont typeface="Arial" pitchFamily="34" charset="0"/>
              <a:buChar char="•"/>
            </a:pPr>
            <a:r>
              <a:rPr lang="it-IT" sz="2400" dirty="0" smtClean="0">
                <a:latin typeface="Arial" pitchFamily="34" charset="0"/>
                <a:cs typeface="Arial" pitchFamily="34" charset="0"/>
              </a:rPr>
              <a:t> </a:t>
            </a:r>
            <a:r>
              <a:rPr lang="it-IT" sz="2400" dirty="0" smtClean="0">
                <a:latin typeface="Arial" pitchFamily="34" charset="0"/>
                <a:cs typeface="Arial" pitchFamily="34" charset="0"/>
              </a:rPr>
              <a:t>Max </a:t>
            </a:r>
            <a:r>
              <a:rPr lang="it-IT" sz="2400" dirty="0" err="1" smtClean="0">
                <a:latin typeface="Arial" pitchFamily="34" charset="0"/>
                <a:cs typeface="Arial" pitchFamily="34" charset="0"/>
              </a:rPr>
              <a:t>Planck’s</a:t>
            </a:r>
            <a:r>
              <a:rPr lang="it-IT" sz="2400" dirty="0" smtClean="0">
                <a:latin typeface="Arial" pitchFamily="34" charset="0"/>
                <a:cs typeface="Arial" pitchFamily="34" charset="0"/>
              </a:rPr>
              <a:t> (1858 – 1947</a:t>
            </a:r>
            <a:r>
              <a:rPr lang="it-IT" sz="2400" dirty="0" smtClean="0">
                <a:latin typeface="Arial" pitchFamily="34" charset="0"/>
                <a:cs typeface="Arial" pitchFamily="34" charset="0"/>
              </a:rPr>
              <a:t>) </a:t>
            </a:r>
            <a:r>
              <a:rPr lang="it-IT" sz="2400" dirty="0" smtClean="0">
                <a:solidFill>
                  <a:srgbClr val="FF0000"/>
                </a:solidFill>
                <a:latin typeface="Arial" pitchFamily="34" charset="0"/>
                <a:cs typeface="Arial" pitchFamily="34" charset="0"/>
              </a:rPr>
              <a:t>Quantum </a:t>
            </a:r>
            <a:r>
              <a:rPr lang="it-IT" sz="2400" dirty="0" err="1" smtClean="0">
                <a:solidFill>
                  <a:srgbClr val="FF0000"/>
                </a:solidFill>
                <a:latin typeface="Arial" pitchFamily="34" charset="0"/>
                <a:cs typeface="Arial" pitchFamily="34" charset="0"/>
              </a:rPr>
              <a:t>theory</a:t>
            </a:r>
            <a:endParaRPr lang="it-IT" sz="2400" dirty="0" smtClean="0">
              <a:latin typeface="Arial" pitchFamily="34" charset="0"/>
              <a:cs typeface="Arial" pitchFamily="34" charset="0"/>
            </a:endParaRPr>
          </a:p>
          <a:p>
            <a:pPr>
              <a:buFont typeface="Arial" pitchFamily="34" charset="0"/>
              <a:buChar char="•"/>
            </a:pPr>
            <a:endParaRPr lang="it-IT" dirty="0" smtClean="0"/>
          </a:p>
        </p:txBody>
      </p:sp>
      <p:sp>
        <p:nvSpPr>
          <p:cNvPr id="6" name="CasellaDiTesto 5"/>
          <p:cNvSpPr txBox="1"/>
          <p:nvPr/>
        </p:nvSpPr>
        <p:spPr>
          <a:xfrm>
            <a:off x="4572000" y="4581128"/>
            <a:ext cx="4211960" cy="1754326"/>
          </a:xfrm>
          <a:prstGeom prst="rect">
            <a:avLst/>
          </a:prstGeom>
          <a:noFill/>
          <a:ln>
            <a:solidFill>
              <a:schemeClr val="tx1"/>
            </a:solidFill>
          </a:ln>
        </p:spPr>
        <p:txBody>
          <a:bodyPr wrap="square" rtlCol="0">
            <a:spAutoFit/>
          </a:bodyPr>
          <a:lstStyle/>
          <a:p>
            <a:pPr>
              <a:buFont typeface="Arial" pitchFamily="34" charset="0"/>
              <a:buChar char="•"/>
            </a:pPr>
            <a:endParaRPr lang="it-IT" dirty="0"/>
          </a:p>
          <a:p>
            <a:pPr>
              <a:buFont typeface="Arial" pitchFamily="34" charset="0"/>
              <a:buChar char="•"/>
            </a:pP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Werner</a:t>
            </a:r>
            <a:r>
              <a:rPr lang="it-IT" sz="2400" dirty="0" smtClean="0">
                <a:latin typeface="Arial" pitchFamily="34" charset="0"/>
                <a:cs typeface="Arial" pitchFamily="34" charset="0"/>
              </a:rPr>
              <a:t> Karl </a:t>
            </a:r>
            <a:r>
              <a:rPr lang="it-IT" sz="2400" dirty="0" err="1" smtClean="0">
                <a:latin typeface="Arial" pitchFamily="34" charset="0"/>
                <a:cs typeface="Arial" pitchFamily="34" charset="0"/>
              </a:rPr>
              <a:t>Heisenberg’s</a:t>
            </a:r>
            <a:r>
              <a:rPr lang="it-IT" sz="2400" dirty="0" smtClean="0">
                <a:latin typeface="Arial" pitchFamily="34" charset="0"/>
                <a:cs typeface="Arial" pitchFamily="34" charset="0"/>
              </a:rPr>
              <a:t> (1901 – 1976</a:t>
            </a:r>
            <a:r>
              <a:rPr lang="it-IT" sz="2400" dirty="0" smtClean="0">
                <a:latin typeface="Arial" pitchFamily="34" charset="0"/>
                <a:cs typeface="Arial" pitchFamily="34" charset="0"/>
              </a:rPr>
              <a:t>) </a:t>
            </a:r>
            <a:r>
              <a:rPr lang="it-IT" sz="2400" dirty="0" err="1" smtClean="0">
                <a:solidFill>
                  <a:srgbClr val="FF0000"/>
                </a:solidFill>
                <a:latin typeface="Arial" pitchFamily="34" charset="0"/>
                <a:cs typeface="Arial" pitchFamily="34" charset="0"/>
              </a:rPr>
              <a:t>Uncertainty</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principle</a:t>
            </a:r>
            <a:endParaRPr lang="it-IT" sz="2400" dirty="0" smtClean="0">
              <a:latin typeface="Arial" pitchFamily="34" charset="0"/>
              <a:cs typeface="Arial" pitchFamily="34" charset="0"/>
            </a:endParaRPr>
          </a:p>
          <a:p>
            <a:pPr>
              <a:buFont typeface="Arial" pitchFamily="34" charset="0"/>
              <a:buChar char="•"/>
            </a:pPr>
            <a:endParaRPr lang="it-IT" dirty="0" smtClean="0"/>
          </a:p>
        </p:txBody>
      </p:sp>
      <p:pic>
        <p:nvPicPr>
          <p:cNvPr id="24578" name="Picture 2" descr="http://www.stazioneceleste.it/immagini/multidimensions_immag/213_int_chakra_6_super.jpg"/>
          <p:cNvPicPr>
            <a:picLocks noChangeAspect="1" noChangeArrowheads="1"/>
          </p:cNvPicPr>
          <p:nvPr/>
        </p:nvPicPr>
        <p:blipFill>
          <a:blip r:embed="rId2" cstate="print"/>
          <a:srcRect/>
          <a:stretch>
            <a:fillRect/>
          </a:stretch>
        </p:blipFill>
        <p:spPr bwMode="auto">
          <a:xfrm>
            <a:off x="5508104" y="1412776"/>
            <a:ext cx="3168352" cy="2676525"/>
          </a:xfrm>
          <a:prstGeom prst="rect">
            <a:avLst/>
          </a:prstGeom>
          <a:noFill/>
          <a:ln>
            <a:solidFill>
              <a:schemeClr val="tx1"/>
            </a:solidFill>
          </a:ln>
        </p:spPr>
      </p:pic>
      <p:pic>
        <p:nvPicPr>
          <p:cNvPr id="24580" name="Picture 4" descr="http://us.123rf.com/400wm/400/400/dvarg/dvarg1110/dvarg111000001/10774569-illustrazione-del-nucleo-centrale-sono-circondati-da-una-nuvola-di-elettroni-con-carica-negativa.jpg"/>
          <p:cNvPicPr>
            <a:picLocks noChangeAspect="1" noChangeArrowheads="1"/>
          </p:cNvPicPr>
          <p:nvPr/>
        </p:nvPicPr>
        <p:blipFill>
          <a:blip r:embed="rId3" cstate="print"/>
          <a:srcRect/>
          <a:stretch>
            <a:fillRect/>
          </a:stretch>
        </p:blipFill>
        <p:spPr bwMode="auto">
          <a:xfrm>
            <a:off x="395536" y="3573016"/>
            <a:ext cx="3672408" cy="301074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latin typeface="Arial" pitchFamily="34" charset="0"/>
                <a:cs typeface="Arial" pitchFamily="34" charset="0"/>
              </a:rPr>
              <a:t>THE CRISIS OF VALUES</a:t>
            </a:r>
            <a:endParaRPr lang="it-IT" b="1" dirty="0">
              <a:solidFill>
                <a:srgbClr val="FF0000"/>
              </a:solidFill>
              <a:latin typeface="Arial" pitchFamily="34" charset="0"/>
              <a:cs typeface="Arial" pitchFamily="34" charset="0"/>
            </a:endParaRPr>
          </a:p>
        </p:txBody>
      </p:sp>
      <p:sp>
        <p:nvSpPr>
          <p:cNvPr id="7" name="CasellaDiTesto 6"/>
          <p:cNvSpPr txBox="1"/>
          <p:nvPr/>
        </p:nvSpPr>
        <p:spPr>
          <a:xfrm>
            <a:off x="3707904" y="4653136"/>
            <a:ext cx="5220072" cy="1384995"/>
          </a:xfrm>
          <a:prstGeom prst="rect">
            <a:avLst/>
          </a:prstGeom>
          <a:noFill/>
          <a:ln>
            <a:solidFill>
              <a:schemeClr val="tx1"/>
            </a:solidFill>
          </a:ln>
        </p:spPr>
        <p:txBody>
          <a:bodyPr wrap="square" rtlCol="0">
            <a:spAutoFit/>
          </a:bodyPr>
          <a:lstStyle/>
          <a:p>
            <a:pPr>
              <a:buFont typeface="Arial" pitchFamily="34" charset="0"/>
              <a:buChar char="•"/>
            </a:pPr>
            <a:endParaRPr lang="it-IT" dirty="0"/>
          </a:p>
          <a:p>
            <a:pPr marL="177800" indent="-177800">
              <a:buClr>
                <a:schemeClr val="tx1"/>
              </a:buClr>
              <a:buFont typeface="Arial" pitchFamily="34" charset="0"/>
              <a:buChar char="•"/>
            </a:pPr>
            <a:r>
              <a:rPr lang="it-IT" sz="2400" dirty="0" smtClean="0">
                <a:latin typeface="Arial" pitchFamily="34" charset="0"/>
                <a:cs typeface="Arial" pitchFamily="34" charset="0"/>
              </a:rPr>
              <a:t>Sigmund </a:t>
            </a:r>
            <a:r>
              <a:rPr lang="it-IT" sz="2400" dirty="0" err="1" smtClean="0">
                <a:latin typeface="Arial" pitchFamily="34" charset="0"/>
                <a:cs typeface="Arial" pitchFamily="34" charset="0"/>
              </a:rPr>
              <a:t>Freud’s</a:t>
            </a:r>
            <a:r>
              <a:rPr lang="it-IT" sz="2400" dirty="0" smtClean="0">
                <a:latin typeface="Arial" pitchFamily="34" charset="0"/>
                <a:cs typeface="Arial" pitchFamily="34" charset="0"/>
              </a:rPr>
              <a:t> </a:t>
            </a:r>
            <a:r>
              <a:rPr lang="it-IT" sz="2400" dirty="0" smtClean="0">
                <a:latin typeface="Arial" pitchFamily="34" charset="0"/>
                <a:cs typeface="Arial" pitchFamily="34" charset="0"/>
              </a:rPr>
              <a:t>(1856 – </a:t>
            </a:r>
            <a:r>
              <a:rPr lang="it-IT" sz="2400" dirty="0" smtClean="0">
                <a:latin typeface="Arial" pitchFamily="34" charset="0"/>
                <a:cs typeface="Arial" pitchFamily="34" charset="0"/>
              </a:rPr>
              <a:t>1939) </a:t>
            </a:r>
            <a:r>
              <a:rPr lang="it-IT" sz="2400" dirty="0" smtClean="0">
                <a:solidFill>
                  <a:srgbClr val="FF0000"/>
                </a:solidFill>
                <a:latin typeface="Arial" pitchFamily="34" charset="0"/>
                <a:cs typeface="Arial" pitchFamily="34" charset="0"/>
              </a:rPr>
              <a:t>The </a:t>
            </a:r>
            <a:r>
              <a:rPr lang="it-IT" sz="2400" dirty="0" err="1" smtClean="0">
                <a:solidFill>
                  <a:srgbClr val="FF0000"/>
                </a:solidFill>
                <a:latin typeface="Arial" pitchFamily="34" charset="0"/>
                <a:cs typeface="Arial" pitchFamily="34" charset="0"/>
              </a:rPr>
              <a:t>concept</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of</a:t>
            </a:r>
            <a:r>
              <a:rPr lang="it-IT" sz="2400" dirty="0" smtClean="0">
                <a:solidFill>
                  <a:srgbClr val="FF0000"/>
                </a:solidFill>
                <a:latin typeface="Arial" pitchFamily="34" charset="0"/>
                <a:cs typeface="Arial" pitchFamily="34" charset="0"/>
              </a:rPr>
              <a:t> </a:t>
            </a:r>
            <a:r>
              <a:rPr lang="it-IT" sz="2400" dirty="0" err="1" smtClean="0">
                <a:solidFill>
                  <a:srgbClr val="FF0000"/>
                </a:solidFill>
                <a:latin typeface="Arial" pitchFamily="34" charset="0"/>
                <a:cs typeface="Arial" pitchFamily="34" charset="0"/>
              </a:rPr>
              <a:t>unconscious</a:t>
            </a:r>
            <a:endParaRPr lang="it-IT" sz="2400" dirty="0" smtClean="0">
              <a:latin typeface="Arial" pitchFamily="34" charset="0"/>
              <a:cs typeface="Arial" pitchFamily="34" charset="0"/>
            </a:endParaRPr>
          </a:p>
          <a:p>
            <a:pPr>
              <a:buFont typeface="Arial" pitchFamily="34" charset="0"/>
              <a:buChar char="•"/>
            </a:pPr>
            <a:endParaRPr lang="it-IT" dirty="0" smtClean="0"/>
          </a:p>
        </p:txBody>
      </p:sp>
      <p:sp>
        <p:nvSpPr>
          <p:cNvPr id="8" name="CasellaDiTesto 7"/>
          <p:cNvSpPr txBox="1"/>
          <p:nvPr/>
        </p:nvSpPr>
        <p:spPr>
          <a:xfrm>
            <a:off x="179512" y="1844824"/>
            <a:ext cx="5184576" cy="1754326"/>
          </a:xfrm>
          <a:prstGeom prst="rect">
            <a:avLst/>
          </a:prstGeom>
          <a:noFill/>
          <a:ln>
            <a:solidFill>
              <a:schemeClr val="tx1"/>
            </a:solidFill>
          </a:ln>
        </p:spPr>
        <p:txBody>
          <a:bodyPr wrap="square" rtlCol="0">
            <a:spAutoFit/>
          </a:bodyPr>
          <a:lstStyle/>
          <a:p>
            <a:pPr>
              <a:buFont typeface="Arial" pitchFamily="34" charset="0"/>
              <a:buChar char="•"/>
            </a:pPr>
            <a:endParaRPr lang="it-IT" dirty="0"/>
          </a:p>
          <a:p>
            <a:pPr marL="177800" indent="-177800">
              <a:buClr>
                <a:schemeClr val="tx1"/>
              </a:buClr>
              <a:buFont typeface="Arial" pitchFamily="34" charset="0"/>
              <a:buChar char="•"/>
            </a:pPr>
            <a:r>
              <a:rPr lang="it-IT" sz="2300" dirty="0" smtClean="0">
                <a:solidFill>
                  <a:srgbClr val="FF0000"/>
                </a:solidFill>
                <a:latin typeface="Arial" pitchFamily="34" charset="0"/>
                <a:cs typeface="Arial" pitchFamily="34" charset="0"/>
              </a:rPr>
              <a:t>The </a:t>
            </a:r>
            <a:r>
              <a:rPr lang="it-IT" sz="2300" dirty="0" err="1" smtClean="0">
                <a:solidFill>
                  <a:srgbClr val="FF0000"/>
                </a:solidFill>
                <a:latin typeface="Arial" pitchFamily="34" charset="0"/>
                <a:cs typeface="Arial" pitchFamily="34" charset="0"/>
              </a:rPr>
              <a:t>death</a:t>
            </a:r>
            <a:r>
              <a:rPr lang="it-IT" sz="2300" dirty="0" smtClean="0">
                <a:solidFill>
                  <a:srgbClr val="FF0000"/>
                </a:solidFill>
                <a:latin typeface="Arial" pitchFamily="34" charset="0"/>
                <a:cs typeface="Arial" pitchFamily="34" charset="0"/>
              </a:rPr>
              <a:t> </a:t>
            </a:r>
            <a:r>
              <a:rPr lang="it-IT" sz="2300" dirty="0" err="1" smtClean="0">
                <a:solidFill>
                  <a:srgbClr val="FF0000"/>
                </a:solidFill>
                <a:latin typeface="Arial" pitchFamily="34" charset="0"/>
                <a:cs typeface="Arial" pitchFamily="34" charset="0"/>
              </a:rPr>
              <a:t>of</a:t>
            </a:r>
            <a:r>
              <a:rPr lang="it-IT" sz="2300" dirty="0" smtClean="0">
                <a:solidFill>
                  <a:srgbClr val="FF0000"/>
                </a:solidFill>
                <a:latin typeface="Arial" pitchFamily="34" charset="0"/>
                <a:cs typeface="Arial" pitchFamily="34" charset="0"/>
              </a:rPr>
              <a:t> </a:t>
            </a:r>
            <a:r>
              <a:rPr lang="it-IT" sz="2300" dirty="0" err="1" smtClean="0">
                <a:solidFill>
                  <a:srgbClr val="FF0000"/>
                </a:solidFill>
                <a:latin typeface="Arial" pitchFamily="34" charset="0"/>
                <a:cs typeface="Arial" pitchFamily="34" charset="0"/>
              </a:rPr>
              <a:t>metaphisysic</a:t>
            </a:r>
            <a:r>
              <a:rPr lang="it-IT" sz="2300" dirty="0" smtClean="0">
                <a:latin typeface="Arial" pitchFamily="34" charset="0"/>
                <a:cs typeface="Arial" pitchFamily="34" charset="0"/>
              </a:rPr>
              <a:t>: </a:t>
            </a:r>
            <a:r>
              <a:rPr lang="it-IT" sz="2300" i="1" dirty="0" err="1" smtClean="0">
                <a:latin typeface="Arial" pitchFamily="34" charset="0"/>
                <a:cs typeface="Arial" pitchFamily="34" charset="0"/>
              </a:rPr>
              <a:t>God</a:t>
            </a:r>
            <a:r>
              <a:rPr lang="it-IT" sz="2300" i="1" dirty="0" smtClean="0">
                <a:latin typeface="Arial" pitchFamily="34" charset="0"/>
                <a:cs typeface="Arial" pitchFamily="34" charset="0"/>
              </a:rPr>
              <a:t> </a:t>
            </a:r>
            <a:r>
              <a:rPr lang="it-IT" sz="2300" i="1" dirty="0" err="1" smtClean="0">
                <a:latin typeface="Arial" pitchFamily="34" charset="0"/>
                <a:cs typeface="Arial" pitchFamily="34" charset="0"/>
              </a:rPr>
              <a:t>is</a:t>
            </a:r>
            <a:r>
              <a:rPr lang="it-IT" sz="2300" i="1" dirty="0" smtClean="0">
                <a:latin typeface="Arial" pitchFamily="34" charset="0"/>
                <a:cs typeface="Arial" pitchFamily="34" charset="0"/>
              </a:rPr>
              <a:t>   dead</a:t>
            </a:r>
            <a:r>
              <a:rPr lang="it-IT" sz="2300" dirty="0" smtClean="0">
                <a:latin typeface="Arial" pitchFamily="34" charset="0"/>
                <a:cs typeface="Arial" pitchFamily="34" charset="0"/>
              </a:rPr>
              <a:t> </a:t>
            </a:r>
            <a:r>
              <a:rPr lang="it-IT" sz="2300" dirty="0" err="1" smtClean="0">
                <a:latin typeface="Arial" pitchFamily="34" charset="0"/>
                <a:cs typeface="Arial" pitchFamily="34" charset="0"/>
              </a:rPr>
              <a:t>by</a:t>
            </a:r>
            <a:r>
              <a:rPr lang="it-IT" sz="2300" dirty="0" smtClean="0">
                <a:latin typeface="Arial" pitchFamily="34" charset="0"/>
                <a:cs typeface="Arial" pitchFamily="34" charset="0"/>
              </a:rPr>
              <a:t> Friedrich Nietzsche (1844 – 1900)</a:t>
            </a:r>
          </a:p>
          <a:p>
            <a:pPr>
              <a:buFont typeface="Arial" pitchFamily="34" charset="0"/>
              <a:buChar char="•"/>
            </a:pPr>
            <a:endParaRPr lang="it-IT" dirty="0" smtClean="0"/>
          </a:p>
        </p:txBody>
      </p:sp>
      <p:pic>
        <p:nvPicPr>
          <p:cNvPr id="24578" name="Picture 2" descr="http://digilander.libero.it/Blaze_Zen/Image/Iceberg1.jpg"/>
          <p:cNvPicPr>
            <a:picLocks noChangeAspect="1" noChangeArrowheads="1"/>
          </p:cNvPicPr>
          <p:nvPr/>
        </p:nvPicPr>
        <p:blipFill>
          <a:blip r:embed="rId2" cstate="print"/>
          <a:srcRect/>
          <a:stretch>
            <a:fillRect/>
          </a:stretch>
        </p:blipFill>
        <p:spPr bwMode="auto">
          <a:xfrm>
            <a:off x="395536" y="4077072"/>
            <a:ext cx="3024336" cy="2520280"/>
          </a:xfrm>
          <a:prstGeom prst="rect">
            <a:avLst/>
          </a:prstGeom>
          <a:noFill/>
          <a:ln>
            <a:solidFill>
              <a:schemeClr val="tx1"/>
            </a:solidFill>
          </a:ln>
        </p:spPr>
      </p:pic>
      <p:pic>
        <p:nvPicPr>
          <p:cNvPr id="24580" name="Picture 4" descr="http://2.bp.blogspot.com/-RmgJ6IICEZw/TbG_pamxU9I/AAAAAAAAAck/A0LGvBpSLOk/s1600/Gott+Ist+Tot+Nietzsche+by+ashiunxslick.jpg"/>
          <p:cNvPicPr>
            <a:picLocks noChangeAspect="1" noChangeArrowheads="1"/>
          </p:cNvPicPr>
          <p:nvPr/>
        </p:nvPicPr>
        <p:blipFill>
          <a:blip r:embed="rId3" cstate="print"/>
          <a:srcRect/>
          <a:stretch>
            <a:fillRect/>
          </a:stretch>
        </p:blipFill>
        <p:spPr bwMode="auto">
          <a:xfrm>
            <a:off x="5508104" y="1484784"/>
            <a:ext cx="3440576" cy="266429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1503040"/>
          </a:xfrm>
        </p:spPr>
        <p:txBody>
          <a:bodyPr>
            <a:normAutofit fontScale="90000"/>
          </a:bodyPr>
          <a:lstStyle/>
          <a:p>
            <a:r>
              <a:rPr lang="it-IT" b="1" dirty="0" smtClean="0">
                <a:solidFill>
                  <a:srgbClr val="FF0000"/>
                </a:solidFill>
              </a:rPr>
              <a:t>WHAT WERE </a:t>
            </a:r>
            <a:r>
              <a:rPr lang="it-IT" b="1" dirty="0" smtClean="0">
                <a:solidFill>
                  <a:srgbClr val="FF0000"/>
                </a:solidFill>
              </a:rPr>
              <a:t>THE RESPONSES OF SUBJECTIVITY </a:t>
            </a:r>
            <a:r>
              <a:rPr lang="it-IT" b="1" dirty="0" smtClean="0">
                <a:solidFill>
                  <a:srgbClr val="FF0000"/>
                </a:solidFill>
              </a:rPr>
              <a:t>IN LITERATURE?</a:t>
            </a:r>
            <a:r>
              <a:rPr lang="it-IT" dirty="0" smtClean="0">
                <a:solidFill>
                  <a:srgbClr val="FF0000"/>
                </a:solidFill>
              </a:rPr>
              <a:t/>
            </a:r>
            <a:br>
              <a:rPr lang="it-IT" dirty="0" smtClean="0">
                <a:solidFill>
                  <a:srgbClr val="FF0000"/>
                </a:solidFill>
              </a:rPr>
            </a:br>
            <a:r>
              <a:rPr lang="it-IT" dirty="0" smtClean="0">
                <a:solidFill>
                  <a:srgbClr val="FF0000"/>
                </a:solidFill>
              </a:rPr>
              <a:t/>
            </a:r>
            <a:br>
              <a:rPr lang="it-IT" dirty="0" smtClean="0">
                <a:solidFill>
                  <a:srgbClr val="FF0000"/>
                </a:solidFill>
              </a:rPr>
            </a:br>
            <a:endParaRPr lang="it-IT" b="1" dirty="0">
              <a:solidFill>
                <a:srgbClr val="FF0000"/>
              </a:solidFill>
              <a:latin typeface="Arial" pitchFamily="34" charset="0"/>
              <a:cs typeface="Arial" pitchFamily="34" charset="0"/>
            </a:endParaRPr>
          </a:p>
        </p:txBody>
      </p:sp>
      <p:sp>
        <p:nvSpPr>
          <p:cNvPr id="3" name="Segnaposto contenuto 2"/>
          <p:cNvSpPr>
            <a:spLocks noGrp="1"/>
          </p:cNvSpPr>
          <p:nvPr>
            <p:ph idx="1"/>
          </p:nvPr>
        </p:nvSpPr>
        <p:spPr>
          <a:xfrm>
            <a:off x="467544" y="1988840"/>
            <a:ext cx="8229600" cy="4337323"/>
          </a:xfrm>
          <a:ln>
            <a:solidFill>
              <a:schemeClr val="tx1"/>
            </a:solidFill>
          </a:ln>
        </p:spPr>
        <p:txBody>
          <a:bodyPr>
            <a:normAutofit/>
          </a:bodyPr>
          <a:lstStyle/>
          <a:p>
            <a:r>
              <a:rPr lang="it-IT" dirty="0" smtClean="0"/>
              <a:t>The </a:t>
            </a:r>
            <a:r>
              <a:rPr lang="it-IT" dirty="0" err="1" smtClean="0"/>
              <a:t>novelist</a:t>
            </a:r>
            <a:r>
              <a:rPr lang="it-IT" dirty="0" smtClean="0"/>
              <a:t> </a:t>
            </a:r>
            <a:r>
              <a:rPr lang="it-IT" dirty="0" err="1" smtClean="0"/>
              <a:t>disappeared</a:t>
            </a:r>
            <a:r>
              <a:rPr lang="it-IT" dirty="0" smtClean="0"/>
              <a:t> and </a:t>
            </a:r>
            <a:r>
              <a:rPr lang="it-IT" dirty="0" err="1" smtClean="0"/>
              <a:t>left</a:t>
            </a:r>
            <a:r>
              <a:rPr lang="it-IT" dirty="0" smtClean="0"/>
              <a:t> the </a:t>
            </a:r>
            <a:r>
              <a:rPr lang="it-IT" dirty="0" err="1" smtClean="0"/>
              <a:t>characters</a:t>
            </a:r>
            <a:r>
              <a:rPr lang="it-IT" dirty="0" smtClean="0"/>
              <a:t> </a:t>
            </a:r>
            <a:r>
              <a:rPr lang="it-IT" dirty="0" err="1" smtClean="0"/>
              <a:t>speak</a:t>
            </a:r>
            <a:r>
              <a:rPr lang="it-IT" dirty="0" smtClean="0"/>
              <a:t> </a:t>
            </a:r>
            <a:r>
              <a:rPr lang="it-IT" dirty="0" err="1" smtClean="0"/>
              <a:t>for</a:t>
            </a:r>
            <a:r>
              <a:rPr lang="it-IT" dirty="0" smtClean="0"/>
              <a:t> </a:t>
            </a:r>
            <a:r>
              <a:rPr lang="it-IT" dirty="0" err="1" smtClean="0"/>
              <a:t>themselves</a:t>
            </a:r>
            <a:endParaRPr lang="it-IT" dirty="0" smtClean="0"/>
          </a:p>
          <a:p>
            <a:r>
              <a:rPr lang="it-IT" dirty="0" err="1" smtClean="0"/>
              <a:t>Abesence</a:t>
            </a:r>
            <a:r>
              <a:rPr lang="it-IT" dirty="0" smtClean="0"/>
              <a:t> </a:t>
            </a:r>
            <a:r>
              <a:rPr lang="it-IT" dirty="0" err="1" smtClean="0"/>
              <a:t>of</a:t>
            </a:r>
            <a:r>
              <a:rPr lang="it-IT" dirty="0" smtClean="0"/>
              <a:t> </a:t>
            </a:r>
            <a:r>
              <a:rPr lang="it-IT" dirty="0" err="1" smtClean="0"/>
              <a:t>moral</a:t>
            </a:r>
            <a:r>
              <a:rPr lang="it-IT" dirty="0" smtClean="0"/>
              <a:t> </a:t>
            </a:r>
            <a:r>
              <a:rPr lang="it-IT" dirty="0" err="1" smtClean="0"/>
              <a:t>criticism</a:t>
            </a:r>
            <a:r>
              <a:rPr lang="it-IT" dirty="0" smtClean="0"/>
              <a:t> and </a:t>
            </a:r>
            <a:r>
              <a:rPr lang="it-IT" dirty="0" err="1" smtClean="0"/>
              <a:t>humorous</a:t>
            </a:r>
            <a:r>
              <a:rPr lang="it-IT" dirty="0" smtClean="0"/>
              <a:t> </a:t>
            </a:r>
            <a:r>
              <a:rPr lang="it-IT" dirty="0" err="1" smtClean="0"/>
              <a:t>observation</a:t>
            </a:r>
            <a:endParaRPr lang="it-IT" dirty="0" smtClean="0"/>
          </a:p>
          <a:p>
            <a:r>
              <a:rPr lang="it-IT" dirty="0" err="1" smtClean="0"/>
              <a:t>There</a:t>
            </a:r>
            <a:r>
              <a:rPr lang="it-IT" dirty="0" smtClean="0"/>
              <a:t> </a:t>
            </a:r>
            <a:r>
              <a:rPr lang="it-IT" dirty="0" err="1" smtClean="0"/>
              <a:t>is</a:t>
            </a:r>
            <a:r>
              <a:rPr lang="it-IT" dirty="0" smtClean="0"/>
              <a:t> no plot or </a:t>
            </a:r>
            <a:r>
              <a:rPr lang="it-IT" dirty="0" err="1" smtClean="0"/>
              <a:t>structure</a:t>
            </a:r>
            <a:endParaRPr lang="it-IT" dirty="0" smtClean="0"/>
          </a:p>
          <a:p>
            <a:r>
              <a:rPr lang="it-IT" dirty="0" err="1" smtClean="0"/>
              <a:t>Stream</a:t>
            </a:r>
            <a:r>
              <a:rPr lang="it-IT" dirty="0" smtClean="0"/>
              <a:t> </a:t>
            </a:r>
            <a:r>
              <a:rPr lang="it-IT" dirty="0" err="1" smtClean="0"/>
              <a:t>of</a:t>
            </a:r>
            <a:r>
              <a:rPr lang="it-IT" dirty="0" smtClean="0"/>
              <a:t> </a:t>
            </a:r>
            <a:r>
              <a:rPr lang="it-IT" dirty="0" err="1" smtClean="0"/>
              <a:t>consciousness</a:t>
            </a:r>
            <a:r>
              <a:rPr lang="it-IT" dirty="0" smtClean="0"/>
              <a:t>, </a:t>
            </a:r>
            <a:r>
              <a:rPr lang="it-IT" dirty="0" err="1" smtClean="0"/>
              <a:t>interior</a:t>
            </a:r>
            <a:r>
              <a:rPr lang="it-IT" dirty="0" smtClean="0"/>
              <a:t> </a:t>
            </a:r>
            <a:r>
              <a:rPr lang="it-IT" dirty="0" err="1" smtClean="0"/>
              <a:t>monologue</a:t>
            </a:r>
            <a:r>
              <a:rPr lang="it-IT" dirty="0" smtClean="0"/>
              <a:t> and free in - </a:t>
            </a:r>
            <a:r>
              <a:rPr lang="it-IT" dirty="0" err="1" smtClean="0"/>
              <a:t>direct</a:t>
            </a:r>
            <a:r>
              <a:rPr lang="it-IT" dirty="0" smtClean="0"/>
              <a:t> and </a:t>
            </a:r>
            <a:r>
              <a:rPr lang="it-IT" dirty="0" err="1" smtClean="0"/>
              <a:t>direct</a:t>
            </a:r>
            <a:r>
              <a:rPr lang="it-IT" dirty="0" smtClean="0"/>
              <a:t> </a:t>
            </a:r>
            <a:r>
              <a:rPr lang="it-IT" dirty="0" err="1" smtClean="0"/>
              <a:t>speech</a:t>
            </a:r>
            <a:r>
              <a:rPr lang="it-IT" dirty="0" smtClean="0"/>
              <a:t> </a:t>
            </a:r>
            <a:r>
              <a:rPr lang="it-IT" dirty="0" err="1" smtClean="0"/>
              <a:t>as</a:t>
            </a:r>
            <a:r>
              <a:rPr lang="it-IT" dirty="0" smtClean="0"/>
              <a:t> </a:t>
            </a:r>
            <a:r>
              <a:rPr lang="it-IT" dirty="0" err="1" smtClean="0"/>
              <a:t>privileged</a:t>
            </a:r>
            <a:r>
              <a:rPr lang="it-IT" dirty="0" smtClean="0"/>
              <a:t> </a:t>
            </a:r>
            <a:r>
              <a:rPr lang="it-IT" dirty="0" err="1" smtClean="0"/>
              <a:t>strategies</a:t>
            </a:r>
            <a:endParaRPr lang="it-IT" dirty="0" smtClean="0"/>
          </a:p>
          <a:p>
            <a:pPr>
              <a:buNone/>
            </a:pPr>
            <a:endParaRPr lang="it-IT" dirty="0"/>
          </a:p>
          <a:p>
            <a:pPr>
              <a:buNone/>
            </a:pPr>
            <a:endParaRPr lang="it-IT" dirty="0"/>
          </a:p>
          <a:p>
            <a:endParaRPr lang="it-IT"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741</Words>
  <Application>Microsoft Office PowerPoint</Application>
  <PresentationFormat>Presentazione su schermo (4:3)</PresentationFormat>
  <Paragraphs>90</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THE IMPORTANCE OF SUBJECTIVITY  </vt:lpstr>
      <vt:lpstr>REASON FOR CHOOSING THE PATH</vt:lpstr>
      <vt:lpstr>PROBLEM POSED OR OBJECTIVE OF THE PATH</vt:lpstr>
      <vt:lpstr>MY PERSONAL PATH</vt:lpstr>
      <vt:lpstr>WHY DID SUBJECTIVITY BECOME IMPORTANT IN THE XIX CENTURY? </vt:lpstr>
      <vt:lpstr>THE CRISIS OF VALUES</vt:lpstr>
      <vt:lpstr>THE CRISIS OF VALUES</vt:lpstr>
      <vt:lpstr>THE CRISIS OF VALUES</vt:lpstr>
      <vt:lpstr>WHAT WERE THE RESPONSES OF SUBJECTIVITY IN LITERATURE?  </vt:lpstr>
      <vt:lpstr> WHAT WERE THE RESPONSES OF SUBJECTIVITY IN LITERATURE? An example of stream of consciousness  </vt:lpstr>
      <vt:lpstr> WHAT WERE THE RESPONSES OF SUBJECTIVITY IN LITERATURE? An example of interior monologue  </vt:lpstr>
      <vt:lpstr>WHAT WERE THE RESPONSES OF SUBJECTIVITYIN ART?  </vt:lpstr>
      <vt:lpstr>WHAT WERE THE RESPONSES OF SUBJECTIVITY IN ART?  </vt:lpstr>
      <vt:lpstr>WHAT WERE THE RESPONSES OF SUBJECTIVITY IN ART?  </vt:lpstr>
      <vt:lpstr>WHAT WERE THE RESPONSES  OF SUBJECTIVITY IN ART?  </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licia</dc:creator>
  <cp:lastModifiedBy>licia</cp:lastModifiedBy>
  <cp:revision>60</cp:revision>
  <dcterms:created xsi:type="dcterms:W3CDTF">2013-01-05T22:16:24Z</dcterms:created>
  <dcterms:modified xsi:type="dcterms:W3CDTF">2013-04-08T21:16:48Z</dcterms:modified>
</cp:coreProperties>
</file>