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Rettango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D12007-7BC8-4627-9FD6-DCD2F9BBCD27}" type="datetimeFigureOut">
              <a:rPr lang="it-IT" smtClean="0"/>
              <a:pPr/>
              <a:t>29/03/2013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D1EF1F9-D001-4959-A0B9-A5DFC3EB4DB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501090" cy="1470025"/>
          </a:xfrm>
        </p:spPr>
        <p:txBody>
          <a:bodyPr>
            <a:noAutofit/>
          </a:bodyPr>
          <a:lstStyle/>
          <a:p>
            <a:pPr algn="ctr"/>
            <a:r>
              <a:rPr lang="it-IT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</a:t>
            </a:r>
            <a:r>
              <a:rPr lang="it-IT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consciousness</a:t>
            </a:r>
            <a:br>
              <a:rPr lang="it-IT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en-US" sz="5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 </a:t>
            </a: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Century</a:t>
            </a:r>
            <a:endParaRPr lang="it-IT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4929198"/>
            <a:ext cx="8715404" cy="1499616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latin typeface="+mj-lt"/>
              </a:rPr>
              <a:t>Migli Lisa     </a:t>
            </a:r>
            <a:r>
              <a:rPr lang="it-IT" sz="3200" b="1" dirty="0" smtClean="0">
                <a:latin typeface="+mj-lt"/>
              </a:rPr>
              <a:t>            </a:t>
            </a:r>
            <a:r>
              <a:rPr lang="it-IT" sz="3200" b="1" dirty="0" smtClean="0">
                <a:latin typeface="+mj-lt"/>
              </a:rPr>
              <a:t>5^A   </a:t>
            </a:r>
            <a:r>
              <a:rPr lang="it-IT" sz="3200" b="1" dirty="0" smtClean="0">
                <a:latin typeface="+mj-lt"/>
              </a:rPr>
              <a:t>                     </a:t>
            </a:r>
            <a:r>
              <a:rPr lang="it-IT" sz="3200" b="1" dirty="0" smtClean="0">
                <a:latin typeface="+mj-lt"/>
              </a:rPr>
              <a:t>A.S. 2012/2013</a:t>
            </a:r>
            <a:endParaRPr lang="it-IT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The </a:t>
            </a:r>
            <a:r>
              <a:rPr lang="it-IT" dirty="0" err="1" smtClean="0"/>
              <a:t>unconscious</a:t>
            </a:r>
            <a:r>
              <a:rPr lang="it-IT" dirty="0" smtClean="0"/>
              <a:t> in art</a:t>
            </a:r>
            <a:endParaRPr lang="it-IT" dirty="0"/>
          </a:p>
        </p:txBody>
      </p:sp>
      <p:pic>
        <p:nvPicPr>
          <p:cNvPr id="2050" name="Picture 2" descr="http://2.bp.blogspot.com/-hON41wQzJF4/UK-8VpnSGXI/AAAAAAAAACg/Rfi8W7cZJHs/s1600/La-persistenza-della-memoria-Salvador-Da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196" y="1785926"/>
            <a:ext cx="3954490" cy="3214710"/>
          </a:xfrm>
          <a:prstGeom prst="rect">
            <a:avLst/>
          </a:prstGeom>
          <a:noFill/>
        </p:spPr>
      </p:pic>
      <p:pic>
        <p:nvPicPr>
          <p:cNvPr id="2056" name="Picture 8" descr="http://xamwood.files.wordpress.com/2010/01/la-notte-stellata-van-gog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785926"/>
            <a:ext cx="3945326" cy="3214710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285720" y="5072074"/>
            <a:ext cx="4786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Salvador </a:t>
            </a:r>
            <a:r>
              <a:rPr lang="it-IT" sz="1600" dirty="0" err="1" smtClean="0"/>
              <a:t>Dalì</a:t>
            </a:r>
            <a:r>
              <a:rPr lang="it-IT" sz="1600" dirty="0" smtClean="0"/>
              <a:t>, </a:t>
            </a:r>
            <a:r>
              <a:rPr lang="it-IT" sz="1600" i="1" dirty="0" smtClean="0"/>
              <a:t>The </a:t>
            </a:r>
            <a:r>
              <a:rPr lang="it-IT" sz="1600" i="1" dirty="0" err="1" smtClean="0"/>
              <a:t>p</a:t>
            </a:r>
            <a:r>
              <a:rPr lang="it-IT" sz="1600" i="1" dirty="0" err="1" smtClean="0"/>
              <a:t>ersistence</a:t>
            </a:r>
            <a:r>
              <a:rPr lang="it-IT" sz="1600" i="1" dirty="0" smtClean="0"/>
              <a:t> of </a:t>
            </a:r>
            <a:r>
              <a:rPr lang="it-IT" sz="1600" i="1" dirty="0" err="1" smtClean="0"/>
              <a:t>memory</a:t>
            </a:r>
            <a:r>
              <a:rPr lang="it-IT" sz="1600" i="1" dirty="0" smtClean="0"/>
              <a:t> </a:t>
            </a:r>
            <a:r>
              <a:rPr lang="it-IT" sz="1600" dirty="0" smtClean="0"/>
              <a:t>(1931)</a:t>
            </a:r>
            <a:endParaRPr lang="it-IT" sz="16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857752" y="5072074"/>
            <a:ext cx="414340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Vincent Van Gogh, </a:t>
            </a:r>
            <a:r>
              <a:rPr lang="it-IT" sz="1600" i="1" dirty="0" smtClean="0"/>
              <a:t>The </a:t>
            </a:r>
            <a:r>
              <a:rPr lang="it-IT" sz="1600" i="1" dirty="0" err="1" smtClean="0"/>
              <a:t>Starry</a:t>
            </a:r>
            <a:r>
              <a:rPr lang="it-IT" sz="1600" i="1" dirty="0" smtClean="0"/>
              <a:t> </a:t>
            </a:r>
            <a:r>
              <a:rPr lang="it-IT" sz="1600" i="1" dirty="0" smtClean="0"/>
              <a:t>Night </a:t>
            </a:r>
            <a:r>
              <a:rPr lang="it-IT" sz="1600" dirty="0" smtClean="0"/>
              <a:t>(1889)</a:t>
            </a:r>
            <a:endParaRPr lang="it-IT" sz="1600" dirty="0" smtClean="0"/>
          </a:p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42844" y="600076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Reality </a:t>
            </a:r>
            <a:r>
              <a:rPr lang="it-IT" sz="2000" dirty="0" err="1" smtClean="0"/>
              <a:t>is</a:t>
            </a:r>
            <a:r>
              <a:rPr lang="it-IT" sz="2000" dirty="0" smtClean="0"/>
              <a:t> a </a:t>
            </a:r>
            <a:r>
              <a:rPr lang="it-IT" sz="2000" b="1" dirty="0" err="1" smtClean="0"/>
              <a:t>dynamic</a:t>
            </a:r>
            <a:r>
              <a:rPr lang="it-IT" sz="2000" dirty="0" smtClean="0"/>
              <a:t> and </a:t>
            </a:r>
            <a:r>
              <a:rPr lang="it-IT" sz="2000" b="1" dirty="0" err="1" smtClean="0"/>
              <a:t>subjective</a:t>
            </a:r>
            <a:r>
              <a:rPr lang="it-IT" sz="2000" dirty="0" smtClean="0"/>
              <a:t> </a:t>
            </a:r>
            <a:r>
              <a:rPr lang="it-IT" sz="2000" dirty="0" err="1" smtClean="0"/>
              <a:t>entity</a:t>
            </a:r>
            <a:r>
              <a:rPr lang="it-IT" sz="2000" dirty="0" smtClean="0"/>
              <a:t>: </a:t>
            </a:r>
            <a:r>
              <a:rPr lang="it-IT" sz="2000" dirty="0" err="1" smtClean="0"/>
              <a:t>it</a:t>
            </a:r>
            <a:r>
              <a:rPr lang="it-IT" sz="2000" dirty="0" smtClean="0"/>
              <a:t> </a:t>
            </a:r>
            <a:r>
              <a:rPr lang="it-IT" sz="2000" dirty="0" err="1" smtClean="0"/>
              <a:t>depends</a:t>
            </a:r>
            <a:r>
              <a:rPr lang="it-IT" sz="2000" dirty="0" smtClean="0"/>
              <a:t> on </a:t>
            </a:r>
            <a:r>
              <a:rPr lang="it-IT" sz="2000" dirty="0" err="1" smtClean="0"/>
              <a:t>men</a:t>
            </a:r>
            <a:r>
              <a:rPr lang="it-IT" sz="2000" dirty="0" smtClean="0"/>
              <a:t>’s </a:t>
            </a:r>
            <a:r>
              <a:rPr lang="it-IT" sz="2000" dirty="0" err="1" smtClean="0"/>
              <a:t>perspective</a:t>
            </a:r>
            <a:r>
              <a:rPr lang="it-IT" sz="2000" dirty="0" smtClean="0"/>
              <a:t> </a:t>
            </a:r>
            <a:r>
              <a:rPr lang="it-IT" sz="2000" dirty="0" err="1" smtClean="0"/>
              <a:t>about</a:t>
            </a:r>
            <a:r>
              <a:rPr lang="it-IT" sz="2000" dirty="0" smtClean="0"/>
              <a:t> </a:t>
            </a:r>
            <a:r>
              <a:rPr lang="it-IT" sz="2000" dirty="0" err="1" smtClean="0"/>
              <a:t>it</a:t>
            </a:r>
            <a:r>
              <a:rPr lang="it-IT" sz="2000" dirty="0" smtClean="0"/>
              <a:t>. 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8229600" cy="1252728"/>
          </a:xfrm>
        </p:spPr>
        <p:txBody>
          <a:bodyPr>
            <a:normAutofit/>
          </a:bodyPr>
          <a:lstStyle/>
          <a:p>
            <a:r>
              <a:rPr lang="it-IT" dirty="0" err="1" smtClean="0"/>
              <a:t>Reason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choosing</a:t>
            </a:r>
            <a:r>
              <a:rPr lang="it-IT" dirty="0" smtClean="0"/>
              <a:t> the </a:t>
            </a:r>
            <a:r>
              <a:rPr lang="it-IT" dirty="0" err="1" smtClean="0"/>
              <a:t>path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2500306"/>
            <a:ext cx="8501122" cy="2214578"/>
          </a:xfrm>
        </p:spPr>
        <p:txBody>
          <a:bodyPr/>
          <a:lstStyle/>
          <a:p>
            <a:pPr algn="ctr">
              <a:buNone/>
            </a:pPr>
            <a:r>
              <a:rPr lang="it-IT" dirty="0"/>
              <a:t>	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analyze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the </a:t>
            </a:r>
            <a:r>
              <a:rPr lang="it-IT" dirty="0" err="1" smtClean="0"/>
              <a:t>psychological</a:t>
            </a:r>
            <a:r>
              <a:rPr lang="it-IT" dirty="0" smtClean="0"/>
              <a:t> </a:t>
            </a:r>
            <a:r>
              <a:rPr lang="it-IT" dirty="0" err="1" smtClean="0"/>
              <a:t>sphere</a:t>
            </a:r>
            <a:r>
              <a:rPr lang="it-IT" dirty="0"/>
              <a:t> </a:t>
            </a:r>
            <a:r>
              <a:rPr lang="it-IT" dirty="0" err="1" smtClean="0"/>
              <a:t>influenced</a:t>
            </a:r>
            <a:r>
              <a:rPr lang="it-IT" dirty="0" smtClean="0"/>
              <a:t> </a:t>
            </a:r>
            <a:r>
              <a:rPr lang="it-IT" dirty="0" err="1" smtClean="0"/>
              <a:t>literature</a:t>
            </a:r>
            <a:r>
              <a:rPr lang="it-IT" dirty="0" smtClean="0"/>
              <a:t>, </a:t>
            </a:r>
            <a:r>
              <a:rPr lang="it-IT" dirty="0" smtClean="0"/>
              <a:t>in </a:t>
            </a:r>
            <a:r>
              <a:rPr lang="it-IT" dirty="0" err="1" smtClean="0"/>
              <a:t>particular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the 2</a:t>
            </a:r>
            <a:r>
              <a:rPr lang="en-US" dirty="0" smtClean="0"/>
              <a:t>0</a:t>
            </a:r>
            <a:r>
              <a:rPr lang="en-US" baseline="30000" dirty="0" smtClean="0"/>
              <a:t>th </a:t>
            </a:r>
            <a:r>
              <a:rPr lang="en-US" dirty="0" smtClean="0"/>
              <a:t>Century</a:t>
            </a:r>
            <a:r>
              <a:rPr lang="it-IT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Aim</a:t>
            </a:r>
            <a:r>
              <a:rPr lang="it-IT" dirty="0" smtClean="0"/>
              <a:t> of the </a:t>
            </a:r>
            <a:r>
              <a:rPr lang="it-IT" dirty="0" err="1" smtClean="0"/>
              <a:t>path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357430"/>
            <a:ext cx="8358246" cy="307183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it-IT" dirty="0" err="1" smtClean="0">
                <a:latin typeface="+mj-lt"/>
                <a:cs typeface="Arial" charset="0"/>
              </a:rPr>
              <a:t>To</a:t>
            </a:r>
            <a:r>
              <a:rPr lang="it-IT" dirty="0" smtClean="0">
                <a:latin typeface="+mj-lt"/>
                <a:cs typeface="Arial" charset="0"/>
              </a:rPr>
              <a:t> </a:t>
            </a:r>
            <a:r>
              <a:rPr lang="it-IT" dirty="0" err="1" smtClean="0">
                <a:latin typeface="+mj-lt"/>
                <a:cs typeface="Arial" charset="0"/>
              </a:rPr>
              <a:t>examine</a:t>
            </a:r>
            <a:r>
              <a:rPr lang="it-IT" dirty="0" smtClean="0">
                <a:latin typeface="+mj-lt"/>
                <a:cs typeface="Arial" charset="0"/>
              </a:rPr>
              <a:t> in </a:t>
            </a:r>
            <a:r>
              <a:rPr lang="it-IT" dirty="0" err="1" smtClean="0">
                <a:latin typeface="+mj-lt"/>
                <a:cs typeface="Arial" charset="0"/>
              </a:rPr>
              <a:t>depth</a:t>
            </a:r>
            <a:r>
              <a:rPr lang="it-IT" dirty="0" smtClean="0">
                <a:latin typeface="+mj-lt"/>
                <a:cs typeface="Arial" charset="0"/>
              </a:rPr>
              <a:t>  some </a:t>
            </a:r>
            <a:r>
              <a:rPr lang="it-IT" dirty="0" err="1" smtClean="0">
                <a:latin typeface="+mj-lt"/>
                <a:cs typeface="Arial" charset="0"/>
              </a:rPr>
              <a:t>features</a:t>
            </a:r>
            <a:r>
              <a:rPr lang="it-IT" dirty="0" smtClean="0">
                <a:latin typeface="+mj-lt"/>
                <a:cs typeface="Arial" charset="0"/>
              </a:rPr>
              <a:t> of the </a:t>
            </a:r>
            <a:r>
              <a:rPr lang="it-IT" dirty="0" err="1" smtClean="0">
                <a:latin typeface="+mj-lt"/>
                <a:cs typeface="Arial" charset="0"/>
              </a:rPr>
              <a:t>Modern</a:t>
            </a:r>
            <a:r>
              <a:rPr lang="it-IT" dirty="0" smtClean="0">
                <a:latin typeface="+mj-lt"/>
                <a:cs typeface="Arial" charset="0"/>
              </a:rPr>
              <a:t>  </a:t>
            </a:r>
            <a:r>
              <a:rPr lang="it-IT" dirty="0" err="1" smtClean="0">
                <a:latin typeface="+mj-lt"/>
                <a:cs typeface="Arial" charset="0"/>
              </a:rPr>
              <a:t>Age</a:t>
            </a:r>
            <a:r>
              <a:rPr lang="it-IT" dirty="0" smtClean="0">
                <a:latin typeface="+mj-lt"/>
                <a:cs typeface="Arial" charset="0"/>
              </a:rPr>
              <a:t>, in </a:t>
            </a:r>
            <a:r>
              <a:rPr lang="it-IT" dirty="0" err="1" smtClean="0">
                <a:latin typeface="+mj-lt"/>
                <a:cs typeface="Arial" charset="0"/>
              </a:rPr>
              <a:t>order</a:t>
            </a:r>
            <a:r>
              <a:rPr lang="it-IT" dirty="0" smtClean="0">
                <a:latin typeface="+mj-lt"/>
                <a:cs typeface="Arial" charset="0"/>
              </a:rPr>
              <a:t> </a:t>
            </a:r>
            <a:r>
              <a:rPr lang="it-IT" dirty="0" err="1" smtClean="0">
                <a:latin typeface="+mj-lt"/>
                <a:cs typeface="Arial" charset="0"/>
              </a:rPr>
              <a:t>to</a:t>
            </a:r>
            <a:r>
              <a:rPr lang="it-IT" dirty="0" smtClean="0">
                <a:latin typeface="+mj-lt"/>
                <a:cs typeface="Arial" charset="0"/>
              </a:rPr>
              <a:t> </a:t>
            </a:r>
            <a:r>
              <a:rPr lang="it-IT" dirty="0" err="1" smtClean="0">
                <a:latin typeface="+mj-lt"/>
                <a:cs typeface="Arial" charset="0"/>
              </a:rPr>
              <a:t>find</a:t>
            </a:r>
            <a:r>
              <a:rPr lang="it-IT" dirty="0" smtClean="0">
                <a:latin typeface="+mj-lt"/>
                <a:cs typeface="Arial" charset="0"/>
              </a:rPr>
              <a:t> out </a:t>
            </a:r>
            <a:r>
              <a:rPr lang="it-IT" dirty="0" err="1" smtClean="0">
                <a:latin typeface="+mj-lt"/>
                <a:cs typeface="Arial" charset="0"/>
              </a:rPr>
              <a:t>how</a:t>
            </a:r>
            <a:r>
              <a:rPr lang="it-IT" dirty="0" smtClean="0">
                <a:latin typeface="+mj-lt"/>
                <a:cs typeface="Arial" charset="0"/>
              </a:rPr>
              <a:t> consciousness </a:t>
            </a:r>
            <a:r>
              <a:rPr lang="it-IT" dirty="0" err="1" smtClean="0">
                <a:latin typeface="+mj-lt"/>
                <a:cs typeface="Arial" charset="0"/>
              </a:rPr>
              <a:t>works</a:t>
            </a:r>
            <a:endParaRPr lang="it-IT" dirty="0" smtClean="0">
              <a:latin typeface="+mj-lt"/>
              <a:cs typeface="Arial" charset="0"/>
            </a:endParaRPr>
          </a:p>
          <a:p>
            <a:pPr algn="just">
              <a:buNone/>
            </a:pPr>
            <a:endParaRPr lang="it-IT" dirty="0" smtClean="0">
              <a:latin typeface="+mj-lt"/>
              <a:cs typeface="Arial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it-IT" dirty="0" err="1" smtClean="0">
                <a:latin typeface="+mj-lt"/>
                <a:cs typeface="Arial" charset="0"/>
              </a:rPr>
              <a:t>To</a:t>
            </a:r>
            <a:r>
              <a:rPr lang="it-IT" dirty="0" smtClean="0">
                <a:latin typeface="+mj-lt"/>
                <a:cs typeface="Arial" charset="0"/>
              </a:rPr>
              <a:t> </a:t>
            </a:r>
            <a:r>
              <a:rPr lang="it-IT" dirty="0" err="1" smtClean="0">
                <a:latin typeface="+mj-lt"/>
                <a:cs typeface="Arial" charset="0"/>
              </a:rPr>
              <a:t>train</a:t>
            </a:r>
            <a:r>
              <a:rPr lang="it-IT" dirty="0" smtClean="0">
                <a:latin typeface="+mj-lt"/>
                <a:cs typeface="Arial" charset="0"/>
              </a:rPr>
              <a:t> in </a:t>
            </a:r>
            <a:r>
              <a:rPr lang="it-IT" dirty="0" err="1" smtClean="0">
                <a:latin typeface="+mj-lt"/>
                <a:cs typeface="Arial" charset="0"/>
              </a:rPr>
              <a:t>view</a:t>
            </a:r>
            <a:r>
              <a:rPr lang="it-IT" dirty="0" smtClean="0">
                <a:latin typeface="+mj-lt"/>
                <a:cs typeface="Arial" charset="0"/>
              </a:rPr>
              <a:t> of the </a:t>
            </a:r>
            <a:r>
              <a:rPr lang="it-IT" dirty="0" err="1" smtClean="0">
                <a:latin typeface="+mj-lt"/>
                <a:cs typeface="Arial" charset="0"/>
              </a:rPr>
              <a:t>final</a:t>
            </a:r>
            <a:r>
              <a:rPr lang="it-IT" dirty="0" smtClean="0">
                <a:latin typeface="+mj-lt"/>
                <a:cs typeface="Arial" charset="0"/>
              </a:rPr>
              <a:t> </a:t>
            </a:r>
            <a:r>
              <a:rPr lang="it-IT" dirty="0" err="1" smtClean="0">
                <a:latin typeface="+mj-lt"/>
                <a:cs typeface="Arial" charset="0"/>
              </a:rPr>
              <a:t>examination</a:t>
            </a:r>
            <a:r>
              <a:rPr lang="it-IT" dirty="0" smtClean="0">
                <a:latin typeface="+mj-lt"/>
                <a:cs typeface="Arial" charset="0"/>
              </a:rPr>
              <a:t>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The cultural background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785926"/>
            <a:ext cx="8786842" cy="307183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it-IT" sz="2200" dirty="0" smtClean="0"/>
              <a:t>C</a:t>
            </a:r>
            <a:r>
              <a:rPr lang="it-IT" sz="2200" dirty="0" smtClean="0"/>
              <a:t>harles </a:t>
            </a:r>
            <a:r>
              <a:rPr lang="it-IT" sz="2200" dirty="0" err="1" smtClean="0"/>
              <a:t>Darwin’s</a:t>
            </a:r>
            <a:r>
              <a:rPr lang="it-IT" sz="2200" dirty="0" smtClean="0"/>
              <a:t>   </a:t>
            </a:r>
            <a:r>
              <a:rPr lang="it-IT" sz="2200" u="sng" dirty="0" err="1" smtClean="0"/>
              <a:t>Evolution</a:t>
            </a:r>
            <a:r>
              <a:rPr lang="it-IT" sz="2200" u="sng" dirty="0" smtClean="0"/>
              <a:t> </a:t>
            </a:r>
            <a:r>
              <a:rPr lang="it-IT" sz="2200" u="sng" dirty="0" err="1" smtClean="0"/>
              <a:t>Theory</a:t>
            </a:r>
            <a:r>
              <a:rPr lang="it-IT" sz="2200" dirty="0" smtClean="0"/>
              <a:t>   (1859)</a:t>
            </a:r>
          </a:p>
          <a:p>
            <a:pPr>
              <a:lnSpc>
                <a:spcPct val="170000"/>
              </a:lnSpc>
            </a:pPr>
            <a:r>
              <a:rPr lang="it-IT" sz="2200" dirty="0" smtClean="0"/>
              <a:t>Friedrich </a:t>
            </a:r>
            <a:r>
              <a:rPr lang="it-IT" sz="2200" dirty="0" err="1" smtClean="0"/>
              <a:t>Nietzsche’s</a:t>
            </a:r>
            <a:r>
              <a:rPr lang="it-IT" sz="2200" dirty="0" smtClean="0"/>
              <a:t>   </a:t>
            </a:r>
            <a:r>
              <a:rPr lang="it-IT" sz="2200" u="sng" dirty="0" err="1" smtClean="0"/>
              <a:t>Die</a:t>
            </a:r>
            <a:r>
              <a:rPr lang="it-IT" sz="2200" u="sng" dirty="0" smtClean="0"/>
              <a:t> </a:t>
            </a:r>
            <a:r>
              <a:rPr lang="it-IT" sz="2200" u="sng" dirty="0" err="1" smtClean="0"/>
              <a:t>fröhliche</a:t>
            </a:r>
            <a:r>
              <a:rPr lang="it-IT" sz="2200" u="sng" dirty="0" smtClean="0"/>
              <a:t> </a:t>
            </a:r>
            <a:r>
              <a:rPr lang="it-IT" sz="2200" u="sng" dirty="0" err="1" smtClean="0"/>
              <a:t>Wissenschaft</a:t>
            </a:r>
            <a:r>
              <a:rPr lang="it-IT" sz="2200" dirty="0" smtClean="0"/>
              <a:t> </a:t>
            </a:r>
            <a:r>
              <a:rPr lang="it-IT" sz="2200" dirty="0" smtClean="0"/>
              <a:t>  (1882) </a:t>
            </a:r>
            <a:r>
              <a:rPr lang="it-IT" sz="2200" dirty="0" smtClean="0">
                <a:latin typeface="Cambria"/>
              </a:rPr>
              <a:t>→ </a:t>
            </a:r>
            <a:r>
              <a:rPr lang="it-IT" sz="2200" i="1" dirty="0" err="1" smtClean="0">
                <a:sym typeface="Wingdings" pitchFamily="2" charset="2"/>
              </a:rPr>
              <a:t>God</a:t>
            </a:r>
            <a:r>
              <a:rPr lang="it-IT" sz="2200" i="1" dirty="0" smtClean="0">
                <a:sym typeface="Wingdings" pitchFamily="2" charset="2"/>
              </a:rPr>
              <a:t> </a:t>
            </a:r>
            <a:r>
              <a:rPr lang="it-IT" sz="2200" i="1" dirty="0" err="1" smtClean="0">
                <a:sym typeface="Wingdings" pitchFamily="2" charset="2"/>
              </a:rPr>
              <a:t>is</a:t>
            </a:r>
            <a:r>
              <a:rPr lang="it-IT" sz="2200" i="1" dirty="0" smtClean="0">
                <a:sym typeface="Wingdings" pitchFamily="2" charset="2"/>
              </a:rPr>
              <a:t> dead</a:t>
            </a:r>
            <a:endParaRPr lang="it-IT" sz="2200" i="1" dirty="0" smtClean="0"/>
          </a:p>
          <a:p>
            <a:pPr>
              <a:lnSpc>
                <a:spcPct val="170000"/>
              </a:lnSpc>
            </a:pPr>
            <a:r>
              <a:rPr lang="it-IT" sz="2200" dirty="0" smtClean="0"/>
              <a:t>Albert </a:t>
            </a:r>
            <a:r>
              <a:rPr lang="it-IT" sz="2200" dirty="0" err="1" smtClean="0"/>
              <a:t>Einstein’s</a:t>
            </a:r>
            <a:r>
              <a:rPr lang="it-IT" sz="2200" dirty="0" smtClean="0"/>
              <a:t>    </a:t>
            </a:r>
            <a:r>
              <a:rPr lang="it-IT" sz="2200" u="sng" dirty="0" err="1" smtClean="0"/>
              <a:t>Theory</a:t>
            </a:r>
            <a:r>
              <a:rPr lang="it-IT" sz="2200" u="sng" dirty="0" smtClean="0"/>
              <a:t> of </a:t>
            </a:r>
            <a:r>
              <a:rPr lang="it-IT" sz="2200" u="sng" dirty="0" err="1" smtClean="0"/>
              <a:t>Relativity</a:t>
            </a:r>
            <a:r>
              <a:rPr lang="it-IT" sz="2200" dirty="0" smtClean="0"/>
              <a:t>   (1905-1913)</a:t>
            </a:r>
          </a:p>
          <a:p>
            <a:pPr>
              <a:lnSpc>
                <a:spcPct val="170000"/>
              </a:lnSpc>
            </a:pPr>
            <a:r>
              <a:rPr lang="it-IT" sz="2200" dirty="0" smtClean="0"/>
              <a:t>Sigmund </a:t>
            </a:r>
            <a:r>
              <a:rPr lang="it-IT" sz="2200" dirty="0" err="1" smtClean="0"/>
              <a:t>Freud’s</a:t>
            </a:r>
            <a:r>
              <a:rPr lang="it-IT" sz="2200" dirty="0" smtClean="0"/>
              <a:t>   </a:t>
            </a:r>
            <a:r>
              <a:rPr lang="it-IT" sz="2200" u="sng" dirty="0" err="1" smtClean="0"/>
              <a:t>Interpretation</a:t>
            </a:r>
            <a:r>
              <a:rPr lang="it-IT" sz="2200" u="sng" dirty="0" smtClean="0"/>
              <a:t> of </a:t>
            </a:r>
            <a:r>
              <a:rPr lang="it-IT" sz="2200" u="sng" dirty="0" err="1" smtClean="0"/>
              <a:t>dreams</a:t>
            </a:r>
            <a:r>
              <a:rPr lang="it-IT" sz="2200" dirty="0" smtClean="0"/>
              <a:t>   (</a:t>
            </a:r>
            <a:r>
              <a:rPr lang="it-IT" sz="2200" dirty="0" smtClean="0"/>
              <a:t>1899)</a:t>
            </a:r>
            <a:endParaRPr lang="it-IT" sz="2200" dirty="0" smtClean="0"/>
          </a:p>
          <a:p>
            <a:pPr>
              <a:lnSpc>
                <a:spcPct val="170000"/>
              </a:lnSpc>
            </a:pPr>
            <a:r>
              <a:rPr lang="it-IT" sz="2200" dirty="0" smtClean="0"/>
              <a:t>Mark </a:t>
            </a:r>
            <a:r>
              <a:rPr lang="it-IT" sz="2200" dirty="0" err="1" smtClean="0"/>
              <a:t>Planck’s</a:t>
            </a:r>
            <a:r>
              <a:rPr lang="it-IT" sz="2200" dirty="0" smtClean="0"/>
              <a:t>   </a:t>
            </a:r>
            <a:r>
              <a:rPr lang="it-IT" sz="2200" u="sng" dirty="0" smtClean="0"/>
              <a:t>Postulate </a:t>
            </a:r>
            <a:r>
              <a:rPr lang="it-IT" sz="2200" dirty="0" smtClean="0"/>
              <a:t> (1900)</a:t>
            </a:r>
            <a:endParaRPr lang="it-IT" sz="2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357290" y="5929330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The </a:t>
            </a:r>
            <a:r>
              <a:rPr lang="it-IT" sz="2400" dirty="0" err="1" smtClean="0"/>
              <a:t>whole</a:t>
            </a:r>
            <a:r>
              <a:rPr lang="it-IT" sz="2400" dirty="0" smtClean="0"/>
              <a:t> world </a:t>
            </a:r>
            <a:r>
              <a:rPr lang="it-IT" sz="2400" dirty="0" err="1" smtClean="0"/>
              <a:t>undergoes</a:t>
            </a:r>
            <a:r>
              <a:rPr lang="it-IT" sz="2400" dirty="0" smtClean="0"/>
              <a:t> a </a:t>
            </a:r>
            <a:r>
              <a:rPr lang="it-IT" sz="2400" dirty="0" err="1" smtClean="0"/>
              <a:t>deep</a:t>
            </a:r>
            <a:r>
              <a:rPr lang="it-IT" sz="2400" dirty="0" smtClean="0"/>
              <a:t> </a:t>
            </a:r>
            <a:r>
              <a:rPr lang="it-IT" sz="2400" dirty="0" err="1" smtClean="0"/>
              <a:t>transformation</a:t>
            </a:r>
            <a:endParaRPr lang="it-IT" sz="2400" dirty="0"/>
          </a:p>
        </p:txBody>
      </p:sp>
      <p:sp>
        <p:nvSpPr>
          <p:cNvPr id="7" name="Freccia in giù 6"/>
          <p:cNvSpPr/>
          <p:nvPr/>
        </p:nvSpPr>
        <p:spPr>
          <a:xfrm>
            <a:off x="4429124" y="4857760"/>
            <a:ext cx="42862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57256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The </a:t>
            </a:r>
            <a:r>
              <a:rPr lang="it-IT" b="1" dirty="0" err="1" smtClean="0"/>
              <a:t>discovery</a:t>
            </a:r>
            <a:r>
              <a:rPr lang="it-IT" b="1" dirty="0" smtClean="0"/>
              <a:t> of the </a:t>
            </a:r>
            <a:r>
              <a:rPr lang="it-IT" b="1" dirty="0" err="1" smtClean="0"/>
              <a:t>unconscious</a:t>
            </a:r>
            <a:r>
              <a:rPr lang="it-IT" b="1" dirty="0" smtClean="0"/>
              <a:t>: </a:t>
            </a:r>
            <a:br>
              <a:rPr lang="it-IT" b="1" dirty="0" smtClean="0"/>
            </a:br>
            <a:r>
              <a:rPr lang="it-IT" b="1" dirty="0" smtClean="0"/>
              <a:t>Sigmund Freud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4414" y="1714488"/>
            <a:ext cx="7072362" cy="78581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sz="2400" dirty="0" smtClean="0"/>
              <a:t>“</a:t>
            </a:r>
            <a:r>
              <a:rPr lang="it-IT" sz="2400" dirty="0" smtClean="0"/>
              <a:t>The </a:t>
            </a:r>
            <a:r>
              <a:rPr lang="it-IT" sz="2400" dirty="0" err="1" smtClean="0"/>
              <a:t>interpretation</a:t>
            </a:r>
            <a:r>
              <a:rPr lang="it-IT" sz="2400" dirty="0" smtClean="0"/>
              <a:t> of </a:t>
            </a:r>
            <a:r>
              <a:rPr lang="it-IT" sz="2400" dirty="0" err="1" smtClean="0"/>
              <a:t>dreams</a:t>
            </a:r>
            <a:r>
              <a:rPr lang="it-IT" sz="2400" dirty="0" smtClean="0"/>
              <a:t>” (</a:t>
            </a:r>
            <a:r>
              <a:rPr lang="it-IT" sz="2400" i="1" dirty="0" err="1" smtClean="0"/>
              <a:t>Die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Traumdeutung</a:t>
            </a:r>
            <a:r>
              <a:rPr lang="it-IT" sz="2400" dirty="0" smtClean="0"/>
              <a:t>), </a:t>
            </a:r>
            <a:r>
              <a:rPr lang="it-IT" sz="2400" dirty="0" smtClean="0"/>
              <a:t> 1899</a:t>
            </a: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14282" y="2786058"/>
            <a:ext cx="8929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>
                <a:sym typeface="Wingdings" pitchFamily="2" charset="2"/>
              </a:rPr>
              <a:t>D</a:t>
            </a:r>
            <a:r>
              <a:rPr lang="it-IT" sz="2000" dirty="0" err="1" smtClean="0">
                <a:sym typeface="Wingdings" pitchFamily="2" charset="2"/>
              </a:rPr>
              <a:t>ream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interpretation</a:t>
            </a:r>
            <a:r>
              <a:rPr lang="it-IT" sz="2000" dirty="0" smtClean="0">
                <a:sym typeface="Wingdings" pitchFamily="2" charset="2"/>
              </a:rPr>
              <a:t>       </a:t>
            </a:r>
            <a:r>
              <a:rPr lang="it-IT" sz="2000" dirty="0" smtClean="0">
                <a:sym typeface="Wingdings" pitchFamily="2" charset="2"/>
              </a:rPr>
              <a:t>               </a:t>
            </a:r>
            <a:r>
              <a:rPr lang="it-IT" sz="2000" b="1" dirty="0" smtClean="0">
                <a:sym typeface="Wingdings" pitchFamily="2" charset="2"/>
              </a:rPr>
              <a:t>UNCONSCIOUS</a:t>
            </a:r>
            <a:r>
              <a:rPr lang="it-IT" sz="2000" dirty="0" smtClean="0">
                <a:sym typeface="Wingdings" pitchFamily="2" charset="2"/>
              </a:rPr>
              <a:t>                          </a:t>
            </a:r>
            <a:r>
              <a:rPr lang="it-IT" sz="2000" i="1" dirty="0" smtClean="0">
                <a:sym typeface="Wingdings" pitchFamily="2" charset="2"/>
              </a:rPr>
              <a:t>Superego</a:t>
            </a:r>
            <a:r>
              <a:rPr lang="it-IT" sz="2000" i="1" dirty="0" smtClean="0">
                <a:sym typeface="Wingdings" pitchFamily="2" charset="2"/>
              </a:rPr>
              <a:t>, Ego</a:t>
            </a:r>
            <a:r>
              <a:rPr lang="it-IT" sz="2000" dirty="0" smtClean="0">
                <a:sym typeface="Wingdings" pitchFamily="2" charset="2"/>
              </a:rPr>
              <a:t>, </a:t>
            </a:r>
            <a:endParaRPr lang="it-IT" sz="2000" b="1" i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643570" y="3714752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most</a:t>
            </a:r>
            <a:r>
              <a:rPr lang="it-IT" dirty="0" smtClean="0"/>
              <a:t> intimate </a:t>
            </a:r>
            <a:r>
              <a:rPr lang="it-IT" dirty="0" err="1" smtClean="0"/>
              <a:t>dimension</a:t>
            </a:r>
            <a:r>
              <a:rPr lang="it-IT" dirty="0" smtClean="0"/>
              <a:t>: the </a:t>
            </a:r>
            <a:r>
              <a:rPr lang="it-IT" dirty="0" err="1" smtClean="0"/>
              <a:t>unconscious</a:t>
            </a:r>
            <a:r>
              <a:rPr lang="it-IT" dirty="0" smtClean="0"/>
              <a:t> </a:t>
            </a:r>
            <a:r>
              <a:rPr lang="it-IT" dirty="0" err="1" smtClean="0"/>
              <a:t>reveals</a:t>
            </a:r>
            <a:r>
              <a:rPr lang="it-IT" dirty="0" smtClean="0"/>
              <a:t> </a:t>
            </a:r>
            <a:r>
              <a:rPr lang="it-IT" dirty="0" err="1" smtClean="0"/>
              <a:t>itself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4282" y="3857628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Dream</a:t>
            </a:r>
            <a:r>
              <a:rPr lang="it-IT" dirty="0" smtClean="0"/>
              <a:t> = A </a:t>
            </a:r>
            <a:r>
              <a:rPr lang="it-IT" dirty="0" err="1" smtClean="0"/>
              <a:t>form</a:t>
            </a:r>
            <a:r>
              <a:rPr lang="it-IT" dirty="0" smtClean="0"/>
              <a:t> of “</a:t>
            </a:r>
            <a:r>
              <a:rPr lang="it-IT" dirty="0" err="1" smtClean="0"/>
              <a:t>wish</a:t>
            </a:r>
            <a:r>
              <a:rPr lang="it-IT" dirty="0" smtClean="0"/>
              <a:t> </a:t>
            </a:r>
            <a:r>
              <a:rPr lang="it-IT" dirty="0" err="1" smtClean="0"/>
              <a:t>fulfillment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14282" y="5572140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LITERATURE AND ART </a:t>
            </a:r>
            <a:r>
              <a:rPr lang="it-IT" dirty="0" err="1" smtClean="0"/>
              <a:t>begin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investigate the </a:t>
            </a:r>
            <a:r>
              <a:rPr lang="it-IT" b="1" dirty="0" err="1" smtClean="0"/>
              <a:t>unconscious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857852" y="5572140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Break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Victorian</a:t>
            </a:r>
            <a:r>
              <a:rPr lang="it-IT" dirty="0" smtClean="0"/>
              <a:t> </a:t>
            </a:r>
            <a:r>
              <a:rPr lang="it-IT" dirty="0" err="1" smtClean="0"/>
              <a:t>tradition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4786314" y="5786454"/>
            <a:ext cx="92869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rot="5400000">
            <a:off x="392877" y="3536157"/>
            <a:ext cx="64294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rot="5400000">
            <a:off x="8001024" y="3357562"/>
            <a:ext cx="428628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8286776" y="2786058"/>
            <a:ext cx="428628" cy="40011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000" b="1" i="1" dirty="0" err="1" smtClean="0"/>
              <a:t>Es</a:t>
            </a:r>
            <a:endParaRPr lang="it-IT" sz="2000" b="1" i="1" dirty="0"/>
          </a:p>
        </p:txBody>
      </p:sp>
      <p:cxnSp>
        <p:nvCxnSpPr>
          <p:cNvPr id="23" name="Connettore 2 22"/>
          <p:cNvCxnSpPr/>
          <p:nvPr/>
        </p:nvCxnSpPr>
        <p:spPr>
          <a:xfrm>
            <a:off x="2786050" y="3000372"/>
            <a:ext cx="64294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5643570" y="3000372"/>
            <a:ext cx="78581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The </a:t>
            </a:r>
            <a:r>
              <a:rPr lang="it-IT" dirty="0" err="1" smtClean="0"/>
              <a:t>unconscious</a:t>
            </a:r>
            <a:r>
              <a:rPr lang="it-IT" dirty="0" smtClean="0"/>
              <a:t> in </a:t>
            </a:r>
            <a:r>
              <a:rPr lang="it-IT" dirty="0" err="1" smtClean="0"/>
              <a:t>literature</a:t>
            </a:r>
            <a:r>
              <a:rPr lang="it-IT" dirty="0" smtClean="0"/>
              <a:t>: </a:t>
            </a:r>
            <a:br>
              <a:rPr lang="it-IT" dirty="0" smtClean="0"/>
            </a:br>
            <a:r>
              <a:rPr lang="it-IT" dirty="0" smtClean="0"/>
              <a:t>the </a:t>
            </a:r>
            <a:r>
              <a:rPr lang="it-IT" dirty="0" err="1" smtClean="0"/>
              <a:t>importance</a:t>
            </a:r>
            <a:r>
              <a:rPr lang="it-IT" dirty="0" smtClean="0"/>
              <a:t> of </a:t>
            </a:r>
            <a:r>
              <a:rPr lang="it-IT" dirty="0" err="1" smtClean="0"/>
              <a:t>time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857364"/>
            <a:ext cx="6643734" cy="6143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b="1" dirty="0" smtClean="0">
                <a:solidFill>
                  <a:srgbClr val="00B050"/>
                </a:solidFill>
              </a:rPr>
              <a:t>Virginia Woolf: </a:t>
            </a:r>
            <a:r>
              <a:rPr lang="it-IT" b="1" u="sng" dirty="0" err="1" smtClean="0">
                <a:solidFill>
                  <a:srgbClr val="00B050"/>
                </a:solidFill>
              </a:rPr>
              <a:t>Mrs</a:t>
            </a:r>
            <a:r>
              <a:rPr lang="it-IT" b="1" u="sng" dirty="0" smtClean="0">
                <a:solidFill>
                  <a:srgbClr val="00B050"/>
                </a:solidFill>
              </a:rPr>
              <a:t> </a:t>
            </a:r>
            <a:r>
              <a:rPr lang="it-IT" b="1" u="sng" dirty="0" err="1" smtClean="0">
                <a:solidFill>
                  <a:srgbClr val="00B050"/>
                </a:solidFill>
              </a:rPr>
              <a:t>Dalloway</a:t>
            </a:r>
            <a:r>
              <a:rPr lang="it-IT" b="1" dirty="0" smtClean="0">
                <a:solidFill>
                  <a:srgbClr val="00B050"/>
                </a:solidFill>
              </a:rPr>
              <a:t> 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3643314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The </a:t>
            </a:r>
            <a:r>
              <a:rPr lang="it-IT" sz="2400" dirty="0" err="1" smtClean="0"/>
              <a:t>handling</a:t>
            </a:r>
            <a:r>
              <a:rPr lang="it-IT" sz="2400" dirty="0" smtClean="0"/>
              <a:t> of </a:t>
            </a:r>
            <a:r>
              <a:rPr lang="it-IT" sz="2400" dirty="0" err="1" smtClean="0"/>
              <a:t>time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714876" y="3071810"/>
            <a:ext cx="4071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err="1" smtClean="0"/>
              <a:t>Chronological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time</a:t>
            </a:r>
            <a:r>
              <a:rPr lang="it-IT" sz="2000" dirty="0" smtClean="0"/>
              <a:t>: </a:t>
            </a:r>
            <a:r>
              <a:rPr lang="it-IT" sz="2000" dirty="0" err="1" smtClean="0"/>
              <a:t>Mrs</a:t>
            </a:r>
            <a:r>
              <a:rPr lang="it-IT" sz="2000" dirty="0" smtClean="0"/>
              <a:t> </a:t>
            </a:r>
            <a:r>
              <a:rPr lang="it-IT" sz="2000" dirty="0" err="1" smtClean="0"/>
              <a:t>Dalloway</a:t>
            </a:r>
            <a:r>
              <a:rPr lang="it-IT" sz="2000" dirty="0" smtClean="0"/>
              <a:t> </a:t>
            </a:r>
            <a:r>
              <a:rPr lang="it-IT" sz="2000" dirty="0" err="1" smtClean="0"/>
              <a:t>moves</a:t>
            </a:r>
            <a:r>
              <a:rPr lang="it-IT" sz="2000" dirty="0" smtClean="0"/>
              <a:t> </a:t>
            </a:r>
            <a:r>
              <a:rPr lang="it-IT" sz="2000" dirty="0" err="1" smtClean="0"/>
              <a:t>around</a:t>
            </a:r>
            <a:r>
              <a:rPr lang="it-IT" sz="2000" dirty="0" smtClean="0"/>
              <a:t> London, </a:t>
            </a:r>
            <a:r>
              <a:rPr lang="it-IT" sz="2000" dirty="0" err="1" smtClean="0"/>
              <a:t>disturbed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the </a:t>
            </a:r>
            <a:r>
              <a:rPr lang="it-IT" sz="2000" dirty="0" err="1" smtClean="0"/>
              <a:t>strikes</a:t>
            </a:r>
            <a:r>
              <a:rPr lang="it-IT" sz="2000" dirty="0" smtClean="0"/>
              <a:t> of the Big Ben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714876" y="4572008"/>
            <a:ext cx="44291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 smtClean="0"/>
              <a:t>Interior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time</a:t>
            </a:r>
            <a:r>
              <a:rPr lang="it-IT" sz="2000" dirty="0" smtClean="0"/>
              <a:t>: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/>
              <a:t>travel</a:t>
            </a:r>
            <a:r>
              <a:rPr lang="it-IT" sz="2000" dirty="0" smtClean="0"/>
              <a:t> in </a:t>
            </a:r>
            <a:r>
              <a:rPr lang="it-IT" sz="2000" dirty="0" err="1" smtClean="0"/>
              <a:t>space</a:t>
            </a:r>
            <a:r>
              <a:rPr lang="it-IT" sz="2000" dirty="0" smtClean="0"/>
              <a:t> and </a:t>
            </a:r>
            <a:r>
              <a:rPr lang="it-IT" sz="2000" dirty="0" err="1" smtClean="0"/>
              <a:t>time</a:t>
            </a:r>
            <a:r>
              <a:rPr lang="it-IT" sz="2000" dirty="0" smtClean="0"/>
              <a:t>, </a:t>
            </a:r>
            <a:r>
              <a:rPr lang="it-IT" sz="2000" dirty="0" err="1" smtClean="0"/>
              <a:t>according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 </a:t>
            </a:r>
            <a:r>
              <a:rPr lang="it-IT" sz="2000" dirty="0" err="1" smtClean="0"/>
              <a:t>Mrs</a:t>
            </a:r>
            <a:r>
              <a:rPr lang="it-IT" sz="2000" dirty="0" smtClean="0"/>
              <a:t> </a:t>
            </a:r>
            <a:r>
              <a:rPr lang="it-IT" sz="2000" dirty="0" err="1" smtClean="0"/>
              <a:t>Dalloway</a:t>
            </a:r>
            <a:r>
              <a:rPr lang="it-IT" sz="2000" dirty="0" smtClean="0"/>
              <a:t>’s </a:t>
            </a:r>
            <a:r>
              <a:rPr lang="it-IT" sz="2000" dirty="0" err="1" smtClean="0"/>
              <a:t>flux</a:t>
            </a:r>
            <a:r>
              <a:rPr lang="it-IT" sz="2000" dirty="0" smtClean="0"/>
              <a:t> of </a:t>
            </a:r>
            <a:r>
              <a:rPr lang="it-IT" sz="2000" dirty="0" err="1" smtClean="0"/>
              <a:t>thoughts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85786" y="5929330"/>
            <a:ext cx="264320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Human mind’s complexity 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 rot="10800000" flipV="1">
            <a:off x="3786182" y="5715016"/>
            <a:ext cx="928694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3286116" y="3571876"/>
            <a:ext cx="1143008" cy="285752"/>
          </a:xfrm>
          <a:prstGeom prst="straightConnector1">
            <a:avLst/>
          </a:prstGeom>
          <a:ln w="28575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3286116" y="4143380"/>
            <a:ext cx="1071570" cy="571504"/>
          </a:xfrm>
          <a:prstGeom prst="straightConnector1">
            <a:avLst/>
          </a:prstGeom>
          <a:ln w="28575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The </a:t>
            </a:r>
            <a:r>
              <a:rPr lang="it-IT" dirty="0" err="1" smtClean="0"/>
              <a:t>unconscious</a:t>
            </a:r>
            <a:r>
              <a:rPr lang="it-IT" dirty="0" smtClean="0"/>
              <a:t> in </a:t>
            </a:r>
            <a:r>
              <a:rPr lang="it-IT" dirty="0" err="1" smtClean="0"/>
              <a:t>literature</a:t>
            </a:r>
            <a:r>
              <a:rPr lang="it-IT" dirty="0" smtClean="0"/>
              <a:t>: </a:t>
            </a:r>
            <a:br>
              <a:rPr lang="it-IT" dirty="0" smtClean="0"/>
            </a:br>
            <a:r>
              <a:rPr lang="it-IT" dirty="0" smtClean="0"/>
              <a:t>the </a:t>
            </a:r>
            <a:r>
              <a:rPr lang="it-IT" dirty="0" err="1" smtClean="0"/>
              <a:t>importance</a:t>
            </a:r>
            <a:r>
              <a:rPr lang="it-IT" dirty="0" smtClean="0"/>
              <a:t> of </a:t>
            </a:r>
            <a:r>
              <a:rPr lang="it-IT" dirty="0" err="1" smtClean="0"/>
              <a:t>time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1714488"/>
            <a:ext cx="8372476" cy="4768485"/>
          </a:xfrm>
        </p:spPr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rgbClr val="00B050"/>
                </a:solidFill>
              </a:rPr>
              <a:t>James Joyce: </a:t>
            </a:r>
            <a:r>
              <a:rPr lang="it-IT" b="1" u="sng" dirty="0" smtClean="0">
                <a:solidFill>
                  <a:srgbClr val="00B050"/>
                </a:solidFill>
              </a:rPr>
              <a:t>The Dubliners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Gabriel </a:t>
            </a:r>
            <a:r>
              <a:rPr lang="it-IT" sz="2400" dirty="0" err="1" smtClean="0"/>
              <a:t>Conroy</a:t>
            </a:r>
            <a:r>
              <a:rPr lang="it-IT" sz="2400" dirty="0" smtClean="0"/>
              <a:t>’s </a:t>
            </a:r>
            <a:r>
              <a:rPr lang="it-IT" sz="2400" b="1" dirty="0" err="1" smtClean="0"/>
              <a:t>epiphany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214942" y="3000372"/>
            <a:ext cx="364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 smtClean="0"/>
              <a:t>A </a:t>
            </a:r>
            <a:r>
              <a:rPr lang="it-IT" sz="2000" i="1" dirty="0" err="1" smtClean="0"/>
              <a:t>sudden</a:t>
            </a:r>
            <a:r>
              <a:rPr lang="it-IT" sz="2000" i="1" dirty="0" smtClean="0"/>
              <a:t> spiritual </a:t>
            </a:r>
            <a:r>
              <a:rPr lang="it-IT" sz="2000" i="1" dirty="0" err="1" smtClean="0"/>
              <a:t>manifestation</a:t>
            </a:r>
            <a:r>
              <a:rPr lang="it-IT" sz="2000" dirty="0" smtClean="0"/>
              <a:t>: </a:t>
            </a:r>
            <a:r>
              <a:rPr lang="it-IT" sz="2000" dirty="0" err="1" smtClean="0"/>
              <a:t>it</a:t>
            </a:r>
            <a:r>
              <a:rPr lang="it-IT" sz="2000" dirty="0" smtClean="0"/>
              <a:t> </a:t>
            </a:r>
            <a:r>
              <a:rPr lang="it-IT" sz="2000" dirty="0" err="1" smtClean="0"/>
              <a:t>shows</a:t>
            </a:r>
            <a:r>
              <a:rPr lang="it-IT" sz="2000" dirty="0" smtClean="0"/>
              <a:t> </a:t>
            </a:r>
            <a:r>
              <a:rPr lang="it-IT" sz="2000" dirty="0" err="1" smtClean="0"/>
              <a:t>mankind</a:t>
            </a:r>
            <a:r>
              <a:rPr lang="it-IT" sz="2000" dirty="0" smtClean="0"/>
              <a:t>’s </a:t>
            </a:r>
            <a:r>
              <a:rPr lang="it-IT" sz="2000" b="1" dirty="0" smtClean="0"/>
              <a:t>paralysis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14942" y="5072074"/>
            <a:ext cx="371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/>
              <a:t>Without</a:t>
            </a:r>
            <a:r>
              <a:rPr lang="it-IT" sz="2000" dirty="0" smtClean="0"/>
              <a:t> </a:t>
            </a:r>
            <a:r>
              <a:rPr lang="it-IT" sz="2000" dirty="0" err="1" smtClean="0"/>
              <a:t>following</a:t>
            </a:r>
            <a:r>
              <a:rPr lang="it-IT" sz="2000" dirty="0" smtClean="0"/>
              <a:t> </a:t>
            </a:r>
            <a:r>
              <a:rPr lang="it-IT" sz="2000" dirty="0" err="1" smtClean="0"/>
              <a:t>your</a:t>
            </a:r>
            <a:r>
              <a:rPr lang="it-IT" sz="2000" dirty="0" smtClean="0"/>
              <a:t> </a:t>
            </a:r>
            <a:r>
              <a:rPr lang="it-IT" sz="2000" dirty="0" err="1" smtClean="0"/>
              <a:t>emotions</a:t>
            </a:r>
            <a:r>
              <a:rPr lang="it-IT" sz="2000" dirty="0" smtClean="0"/>
              <a:t> and private </a:t>
            </a:r>
            <a:r>
              <a:rPr lang="it-IT" sz="2000" dirty="0" err="1" smtClean="0"/>
              <a:t>feelings</a:t>
            </a:r>
            <a:r>
              <a:rPr lang="it-IT" sz="2000" dirty="0" smtClean="0"/>
              <a:t>, </a:t>
            </a:r>
            <a:r>
              <a:rPr lang="it-IT" sz="2000" dirty="0" err="1" smtClean="0"/>
              <a:t>you</a:t>
            </a:r>
            <a:r>
              <a:rPr lang="it-IT" sz="2000" dirty="0" smtClean="0"/>
              <a:t> </a:t>
            </a:r>
            <a:r>
              <a:rPr lang="it-IT" sz="2000" dirty="0" err="1" smtClean="0"/>
              <a:t>cannot</a:t>
            </a:r>
            <a:r>
              <a:rPr lang="it-IT" sz="2000" dirty="0" smtClean="0"/>
              <a:t> </a:t>
            </a:r>
            <a:r>
              <a:rPr lang="it-IT" sz="2000" dirty="0" err="1" smtClean="0"/>
              <a:t>fully</a:t>
            </a:r>
            <a:r>
              <a:rPr lang="it-IT" sz="2000" dirty="0" smtClean="0"/>
              <a:t> live</a:t>
            </a:r>
            <a:endParaRPr lang="it-IT" sz="2000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4071934" y="4572008"/>
            <a:ext cx="857256" cy="714380"/>
          </a:xfrm>
          <a:prstGeom prst="straightConnector1">
            <a:avLst/>
          </a:prstGeom>
          <a:ln w="28575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4071934" y="3429000"/>
            <a:ext cx="857256" cy="642942"/>
          </a:xfrm>
          <a:prstGeom prst="straightConnector1">
            <a:avLst/>
          </a:prstGeom>
          <a:ln w="28575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The </a:t>
            </a:r>
            <a:r>
              <a:rPr lang="it-IT" dirty="0" err="1" smtClean="0"/>
              <a:t>unconscious</a:t>
            </a:r>
            <a:r>
              <a:rPr lang="it-IT" dirty="0" smtClean="0"/>
              <a:t> in </a:t>
            </a:r>
            <a:r>
              <a:rPr lang="it-IT" dirty="0" err="1" smtClean="0"/>
              <a:t>literature</a:t>
            </a:r>
            <a:r>
              <a:rPr lang="it-IT" dirty="0" smtClean="0"/>
              <a:t>: </a:t>
            </a:r>
            <a:br>
              <a:rPr lang="it-IT" dirty="0" smtClean="0"/>
            </a:br>
            <a:r>
              <a:rPr lang="it-IT" dirty="0" smtClean="0"/>
              <a:t>the </a:t>
            </a:r>
            <a:r>
              <a:rPr lang="it-IT" dirty="0" err="1" smtClean="0"/>
              <a:t>importance</a:t>
            </a:r>
            <a:r>
              <a:rPr lang="it-IT" dirty="0" smtClean="0"/>
              <a:t> of </a:t>
            </a:r>
            <a:r>
              <a:rPr lang="it-IT" dirty="0" err="1" smtClean="0"/>
              <a:t>time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714488"/>
            <a:ext cx="8358246" cy="4786345"/>
          </a:xfrm>
        </p:spPr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rgbClr val="00B050"/>
                </a:solidFill>
              </a:rPr>
              <a:t>James Joyce: </a:t>
            </a:r>
            <a:r>
              <a:rPr lang="it-IT" b="1" u="sng" dirty="0" err="1" smtClean="0">
                <a:solidFill>
                  <a:srgbClr val="00B050"/>
                </a:solidFill>
              </a:rPr>
              <a:t>Ulysses</a:t>
            </a:r>
            <a:endParaRPr lang="it-IT" b="1" u="sng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400" dirty="0" smtClean="0"/>
              <a:t>The </a:t>
            </a:r>
            <a:r>
              <a:rPr lang="it-IT" sz="2400" b="1" dirty="0" err="1" smtClean="0"/>
              <a:t>stream</a:t>
            </a:r>
            <a:r>
              <a:rPr lang="it-IT" sz="2400" b="1" dirty="0" smtClean="0"/>
              <a:t> of consciousness </a:t>
            </a:r>
          </a:p>
          <a:p>
            <a:pPr>
              <a:buNone/>
            </a:pPr>
            <a:r>
              <a:rPr lang="it-IT" sz="2400" dirty="0" smtClean="0"/>
              <a:t>and the </a:t>
            </a:r>
            <a:r>
              <a:rPr lang="it-IT" sz="2400" b="1" dirty="0" err="1" smtClean="0"/>
              <a:t>interior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monologue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143504" y="2786058"/>
            <a:ext cx="3857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The mind </a:t>
            </a:r>
            <a:r>
              <a:rPr lang="it-IT" sz="2000" dirty="0" err="1" smtClean="0"/>
              <a:t>does</a:t>
            </a:r>
            <a:r>
              <a:rPr lang="it-IT" sz="2000" dirty="0" smtClean="0"/>
              <a:t> </a:t>
            </a:r>
            <a:r>
              <a:rPr lang="it-IT" sz="2000" dirty="0" err="1" smtClean="0"/>
              <a:t>not</a:t>
            </a:r>
            <a:r>
              <a:rPr lang="it-IT" sz="2000" dirty="0" smtClean="0"/>
              <a:t> </a:t>
            </a:r>
            <a:r>
              <a:rPr lang="it-IT" sz="2000" dirty="0" err="1" smtClean="0"/>
              <a:t>follow</a:t>
            </a:r>
            <a:r>
              <a:rPr lang="it-IT" sz="2000" dirty="0" smtClean="0"/>
              <a:t> a </a:t>
            </a:r>
            <a:r>
              <a:rPr lang="it-IT" sz="2000" dirty="0" err="1" smtClean="0"/>
              <a:t>linear</a:t>
            </a:r>
            <a:r>
              <a:rPr lang="it-IT" sz="2000" dirty="0" smtClean="0"/>
              <a:t> </a:t>
            </a:r>
            <a:r>
              <a:rPr lang="it-IT" sz="2000" dirty="0" err="1" smtClean="0"/>
              <a:t>conception</a:t>
            </a:r>
            <a:r>
              <a:rPr lang="it-IT" sz="2000" dirty="0" smtClean="0"/>
              <a:t> of </a:t>
            </a:r>
            <a:r>
              <a:rPr lang="it-IT" sz="2000" dirty="0" err="1" smtClean="0"/>
              <a:t>time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143472" y="5000636"/>
            <a:ext cx="4000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The </a:t>
            </a:r>
            <a:r>
              <a:rPr lang="it-IT" sz="2000" dirty="0" err="1" smtClean="0"/>
              <a:t>psychological</a:t>
            </a:r>
            <a:r>
              <a:rPr lang="it-IT" sz="2000" dirty="0" smtClean="0"/>
              <a:t> </a:t>
            </a:r>
            <a:r>
              <a:rPr lang="it-IT" sz="2000" dirty="0" err="1" smtClean="0"/>
              <a:t>sphere</a:t>
            </a:r>
            <a:r>
              <a:rPr lang="it-IT" sz="2000" dirty="0" smtClean="0"/>
              <a:t> </a:t>
            </a:r>
            <a:r>
              <a:rPr lang="it-IT" sz="2000" dirty="0" err="1" smtClean="0"/>
              <a:t>dominates</a:t>
            </a:r>
            <a:r>
              <a:rPr lang="it-IT" sz="2000" dirty="0" smtClean="0"/>
              <a:t> </a:t>
            </a:r>
            <a:r>
              <a:rPr lang="it-IT" sz="2000" dirty="0" err="1" smtClean="0"/>
              <a:t>mankind</a:t>
            </a:r>
            <a:r>
              <a:rPr lang="it-IT" sz="2000" dirty="0" smtClean="0"/>
              <a:t>: the </a:t>
            </a:r>
            <a:r>
              <a:rPr lang="it-IT" sz="2000" dirty="0" err="1" smtClean="0"/>
              <a:t>unconscious</a:t>
            </a:r>
            <a:r>
              <a:rPr lang="it-IT" sz="2000" dirty="0" smtClean="0"/>
              <a:t> </a:t>
            </a:r>
            <a:r>
              <a:rPr lang="it-IT" sz="2000" dirty="0" err="1" smtClean="0"/>
              <a:t>becomes</a:t>
            </a:r>
            <a:r>
              <a:rPr lang="it-IT" sz="2000" dirty="0" smtClean="0"/>
              <a:t> </a:t>
            </a:r>
            <a:r>
              <a:rPr lang="it-IT" sz="2000" dirty="0" err="1" smtClean="0"/>
              <a:t>predominant</a:t>
            </a:r>
            <a:endParaRPr lang="it-IT" sz="2000" dirty="0"/>
          </a:p>
        </p:txBody>
      </p:sp>
      <p:cxnSp>
        <p:nvCxnSpPr>
          <p:cNvPr id="8" name="Connettore 2 7"/>
          <p:cNvCxnSpPr/>
          <p:nvPr/>
        </p:nvCxnSpPr>
        <p:spPr>
          <a:xfrm rot="5400000" flipH="1" flipV="1">
            <a:off x="4357686" y="3286124"/>
            <a:ext cx="571504" cy="571504"/>
          </a:xfrm>
          <a:prstGeom prst="straightConnector1">
            <a:avLst/>
          </a:prstGeom>
          <a:ln w="28575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16200000" flipH="1">
            <a:off x="4357686" y="4500570"/>
            <a:ext cx="571504" cy="571504"/>
          </a:xfrm>
          <a:prstGeom prst="straightConnector1">
            <a:avLst/>
          </a:prstGeom>
          <a:ln w="28575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The </a:t>
            </a:r>
            <a:r>
              <a:rPr lang="it-IT" dirty="0" err="1" smtClean="0"/>
              <a:t>unconscious</a:t>
            </a:r>
            <a:r>
              <a:rPr lang="it-IT" dirty="0" smtClean="0"/>
              <a:t> in </a:t>
            </a:r>
            <a:r>
              <a:rPr lang="it-IT" dirty="0" err="1" smtClean="0"/>
              <a:t>literature</a:t>
            </a:r>
            <a:r>
              <a:rPr lang="it-IT" dirty="0" smtClean="0"/>
              <a:t>: </a:t>
            </a:r>
            <a:br>
              <a:rPr lang="it-IT" dirty="0" smtClean="0"/>
            </a:br>
            <a:r>
              <a:rPr lang="it-IT" dirty="0" smtClean="0"/>
              <a:t>the </a:t>
            </a:r>
            <a:r>
              <a:rPr lang="it-IT" dirty="0" err="1" smtClean="0"/>
              <a:t>importance</a:t>
            </a:r>
            <a:r>
              <a:rPr lang="it-IT" dirty="0" smtClean="0"/>
              <a:t> of </a:t>
            </a:r>
            <a:r>
              <a:rPr lang="it-IT" dirty="0" err="1" smtClean="0"/>
              <a:t>time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1785926"/>
            <a:ext cx="8443914" cy="4597401"/>
          </a:xfrm>
        </p:spPr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rgbClr val="00B050"/>
                </a:solidFill>
              </a:rPr>
              <a:t>Italo Svevo: </a:t>
            </a:r>
            <a:r>
              <a:rPr lang="it-IT" b="1" u="sng" dirty="0" smtClean="0">
                <a:solidFill>
                  <a:srgbClr val="00B050"/>
                </a:solidFill>
              </a:rPr>
              <a:t>La Coscienza di Zeno</a:t>
            </a:r>
            <a:endParaRPr lang="it-IT" b="1" u="sng" dirty="0">
              <a:solidFill>
                <a:srgbClr val="00B05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85720" y="2714620"/>
            <a:ext cx="357186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sz="2000" dirty="0" smtClean="0"/>
          </a:p>
          <a:p>
            <a:r>
              <a:rPr lang="it-IT" sz="2000" b="1" dirty="0" smtClean="0"/>
              <a:t>PSYCHOANALYSIS AND TIME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7" name="Rettangolo 6"/>
          <p:cNvSpPr/>
          <p:nvPr/>
        </p:nvSpPr>
        <p:spPr>
          <a:xfrm>
            <a:off x="4286248" y="2928934"/>
            <a:ext cx="4571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The story </a:t>
            </a:r>
            <a:r>
              <a:rPr lang="it-IT" dirty="0" err="1" smtClean="0"/>
              <a:t>does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follow</a:t>
            </a:r>
            <a:r>
              <a:rPr lang="it-IT" dirty="0" smtClean="0"/>
              <a:t> a </a:t>
            </a:r>
            <a:r>
              <a:rPr lang="it-IT" dirty="0" err="1" smtClean="0"/>
              <a:t>chronological</a:t>
            </a:r>
            <a:r>
              <a:rPr lang="it-IT" dirty="0" smtClean="0"/>
              <a:t> </a:t>
            </a:r>
            <a:r>
              <a:rPr lang="it-IT" dirty="0" err="1" smtClean="0"/>
              <a:t>order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4786314" y="3929066"/>
            <a:ext cx="1141659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dirty="0" smtClean="0"/>
              <a:t>M</a:t>
            </a:r>
            <a:r>
              <a:rPr lang="it-IT" dirty="0" smtClean="0"/>
              <a:t>emories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7572396" y="3929066"/>
            <a:ext cx="944297" cy="36933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dirty="0" err="1" smtClean="0"/>
              <a:t>Feelings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3500430" y="5715016"/>
            <a:ext cx="29289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SICKNESS AND WEAKNESS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28596" y="450057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Analysis</a:t>
            </a:r>
            <a:r>
              <a:rPr lang="it-IT" dirty="0" smtClean="0"/>
              <a:t> of Zeno’s </a:t>
            </a:r>
            <a:r>
              <a:rPr lang="it-IT" dirty="0" err="1" smtClean="0"/>
              <a:t>psychology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71472" y="571501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CLUMSINESS</a:t>
            </a:r>
            <a:endParaRPr lang="it-IT" dirty="0"/>
          </a:p>
        </p:txBody>
      </p:sp>
      <p:cxnSp>
        <p:nvCxnSpPr>
          <p:cNvPr id="18" name="Connettore 2 17"/>
          <p:cNvCxnSpPr/>
          <p:nvPr/>
        </p:nvCxnSpPr>
        <p:spPr>
          <a:xfrm rot="5400000">
            <a:off x="5250998" y="3535820"/>
            <a:ext cx="500066" cy="143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rot="16200000" flipH="1">
            <a:off x="7772752" y="3514397"/>
            <a:ext cx="500064" cy="186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rot="5400000">
            <a:off x="1679555" y="4106867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rot="5400000">
            <a:off x="892943" y="5107793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>
            <a:off x="3143240" y="5072074"/>
            <a:ext cx="107157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321</TotalTime>
  <Words>346</Words>
  <Application>Microsoft Office PowerPoint</Application>
  <PresentationFormat>Presentazione su schermo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Modulo</vt:lpstr>
      <vt:lpstr>The role of consciousness in the 20th Century</vt:lpstr>
      <vt:lpstr>Reason for choosing the path</vt:lpstr>
      <vt:lpstr>Aim of the path</vt:lpstr>
      <vt:lpstr>The cultural background</vt:lpstr>
      <vt:lpstr>The discovery of the unconscious:  Sigmund Freud</vt:lpstr>
      <vt:lpstr>The unconscious in literature:  the importance of time</vt:lpstr>
      <vt:lpstr>The unconscious in literature:  the importance of time</vt:lpstr>
      <vt:lpstr>The unconscious in literature:  the importance of time</vt:lpstr>
      <vt:lpstr>The unconscious in literature:  the importance of time</vt:lpstr>
      <vt:lpstr>The unconscious in art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consciousness in the 20th Century</dc:title>
  <dc:creator>Utente</dc:creator>
  <cp:lastModifiedBy>Utente</cp:lastModifiedBy>
  <cp:revision>43</cp:revision>
  <dcterms:created xsi:type="dcterms:W3CDTF">2013-03-29T09:42:58Z</dcterms:created>
  <dcterms:modified xsi:type="dcterms:W3CDTF">2013-03-29T16:10:45Z</dcterms:modified>
</cp:coreProperties>
</file>