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8" r:id="rId5"/>
    <p:sldId id="273" r:id="rId6"/>
    <p:sldId id="260" r:id="rId7"/>
    <p:sldId id="270" r:id="rId8"/>
    <p:sldId id="267" r:id="rId9"/>
    <p:sldId id="274" r:id="rId10"/>
    <p:sldId id="27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1143008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The Figure </a:t>
            </a:r>
            <a:r>
              <a:rPr lang="it-IT" sz="2800" dirty="0" err="1" smtClean="0">
                <a:solidFill>
                  <a:srgbClr val="002060"/>
                </a:solidFill>
              </a:rPr>
              <a:t>of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r>
              <a:rPr lang="it-IT" sz="2800" dirty="0" err="1" smtClean="0">
                <a:solidFill>
                  <a:srgbClr val="002060"/>
                </a:solidFill>
              </a:rPr>
              <a:t>Hamlet</a:t>
            </a:r>
            <a:r>
              <a:rPr lang="it-IT" sz="2800" dirty="0" smtClean="0">
                <a:solidFill>
                  <a:srgbClr val="002060"/>
                </a:solidFill>
              </a:rPr>
              <a:t> in </a:t>
            </a:r>
            <a:r>
              <a:rPr lang="it-IT" sz="2800" dirty="0" err="1" smtClean="0">
                <a:solidFill>
                  <a:srgbClr val="002060"/>
                </a:solidFill>
              </a:rPr>
              <a:t>T.S.Eliot’s</a:t>
            </a:r>
            <a:r>
              <a:rPr lang="it-IT" sz="2800" dirty="0" smtClean="0">
                <a:solidFill>
                  <a:srgbClr val="002060"/>
                </a:solidFill>
              </a:rPr>
              <a:t> </a:t>
            </a:r>
            <a:br>
              <a:rPr lang="it-IT" sz="2800" dirty="0" smtClean="0">
                <a:solidFill>
                  <a:srgbClr val="002060"/>
                </a:solidFill>
              </a:rPr>
            </a:br>
            <a:r>
              <a:rPr lang="it-IT" sz="2800" u="sng" dirty="0" smtClean="0">
                <a:solidFill>
                  <a:srgbClr val="002060"/>
                </a:solidFill>
              </a:rPr>
              <a:t>The </a:t>
            </a:r>
            <a:r>
              <a:rPr lang="it-IT" sz="2800" u="sng" dirty="0" err="1" smtClean="0">
                <a:solidFill>
                  <a:srgbClr val="002060"/>
                </a:solidFill>
              </a:rPr>
              <a:t>Lovesong</a:t>
            </a:r>
            <a:r>
              <a:rPr lang="it-IT" sz="2800" u="sng" dirty="0" smtClean="0">
                <a:solidFill>
                  <a:srgbClr val="002060"/>
                </a:solidFill>
              </a:rPr>
              <a:t> </a:t>
            </a:r>
            <a:r>
              <a:rPr lang="it-IT" sz="2800" u="sng" dirty="0" err="1" smtClean="0">
                <a:solidFill>
                  <a:srgbClr val="002060"/>
                </a:solidFill>
              </a:rPr>
              <a:t>of</a:t>
            </a:r>
            <a:r>
              <a:rPr lang="it-IT" sz="2800" u="sng" dirty="0" smtClean="0">
                <a:solidFill>
                  <a:srgbClr val="002060"/>
                </a:solidFill>
              </a:rPr>
              <a:t> </a:t>
            </a:r>
            <a:r>
              <a:rPr lang="it-IT" sz="2800" u="sng" dirty="0" err="1" smtClean="0">
                <a:solidFill>
                  <a:srgbClr val="002060"/>
                </a:solidFill>
              </a:rPr>
              <a:t>J.Alfred</a:t>
            </a:r>
            <a:r>
              <a:rPr lang="it-IT" sz="2800" u="sng" dirty="0" smtClean="0">
                <a:solidFill>
                  <a:srgbClr val="002060"/>
                </a:solidFill>
              </a:rPr>
              <a:t> </a:t>
            </a:r>
            <a:r>
              <a:rPr lang="it-IT" sz="2800" u="sng" dirty="0" err="1" smtClean="0">
                <a:solidFill>
                  <a:srgbClr val="002060"/>
                </a:solidFill>
              </a:rPr>
              <a:t>Prufrock</a:t>
            </a:r>
            <a:endParaRPr lang="it-IT" sz="2800" u="sng" dirty="0">
              <a:solidFill>
                <a:srgbClr val="002060"/>
              </a:solidFill>
            </a:endParaRPr>
          </a:p>
        </p:txBody>
      </p:sp>
      <p:pic>
        <p:nvPicPr>
          <p:cNvPr id="7" name="Picture 8" descr="http://www.neongenesis.it/neverland/img/quadri/schiele/alchechen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41486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35716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                              </a:t>
            </a:r>
            <a:r>
              <a:rPr lang="it-IT" dirty="0" err="1" smtClean="0"/>
              <a:t>Credits</a:t>
            </a:r>
            <a:r>
              <a:rPr lang="it-IT" dirty="0" smtClean="0"/>
              <a:t>:</a:t>
            </a:r>
          </a:p>
          <a:p>
            <a:pPr algn="just">
              <a:buNone/>
            </a:pPr>
            <a:r>
              <a:rPr lang="it-IT" dirty="0" smtClean="0"/>
              <a:t>                            </a:t>
            </a:r>
          </a:p>
          <a:p>
            <a:pPr algn="just">
              <a:buNone/>
            </a:pPr>
            <a:r>
              <a:rPr lang="it-IT" dirty="0" smtClean="0"/>
              <a:t>                              Maria Rita </a:t>
            </a:r>
            <a:r>
              <a:rPr lang="it-IT" smtClean="0"/>
              <a:t>Rmus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                           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68280"/>
          </a:xfrm>
        </p:spPr>
        <p:txBody>
          <a:bodyPr>
            <a:noAutofit/>
          </a:bodyPr>
          <a:lstStyle/>
          <a:p>
            <a:r>
              <a:rPr lang="it-IT" sz="2000" u="sng" dirty="0" smtClean="0">
                <a:solidFill>
                  <a:srgbClr val="002060"/>
                </a:solidFill>
              </a:rPr>
              <a:t>The </a:t>
            </a:r>
            <a:r>
              <a:rPr lang="it-IT" sz="2000" u="sng" dirty="0" err="1" smtClean="0">
                <a:solidFill>
                  <a:srgbClr val="002060"/>
                </a:solidFill>
              </a:rPr>
              <a:t>Lovesong</a:t>
            </a:r>
            <a:r>
              <a:rPr lang="it-IT" sz="2000" u="sng" dirty="0" smtClean="0">
                <a:solidFill>
                  <a:srgbClr val="002060"/>
                </a:solidFill>
              </a:rPr>
              <a:t> </a:t>
            </a:r>
            <a:r>
              <a:rPr lang="it-IT" sz="2000" u="sng" dirty="0" err="1" smtClean="0">
                <a:solidFill>
                  <a:srgbClr val="002060"/>
                </a:solidFill>
              </a:rPr>
              <a:t>of</a:t>
            </a:r>
            <a:r>
              <a:rPr lang="it-IT" sz="2000" u="sng" dirty="0" smtClean="0">
                <a:solidFill>
                  <a:srgbClr val="002060"/>
                </a:solidFill>
              </a:rPr>
              <a:t> J. Alfred </a:t>
            </a:r>
            <a:r>
              <a:rPr lang="it-IT" sz="2000" u="sng" dirty="0" err="1" smtClean="0">
                <a:solidFill>
                  <a:srgbClr val="002060"/>
                </a:solidFill>
              </a:rPr>
              <a:t>Prufrock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   </a:t>
            </a:r>
            <a:r>
              <a:rPr lang="it-IT" sz="2000" dirty="0" err="1">
                <a:solidFill>
                  <a:srgbClr val="002060"/>
                </a:solidFill>
              </a:rPr>
              <a:t>l</a:t>
            </a:r>
            <a:r>
              <a:rPr lang="it-IT" sz="2000" dirty="0" err="1" smtClean="0">
                <a:solidFill>
                  <a:srgbClr val="002060"/>
                </a:solidFill>
              </a:rPr>
              <a:t>ines</a:t>
            </a:r>
            <a:r>
              <a:rPr lang="it-IT" sz="2000" dirty="0" smtClean="0">
                <a:solidFill>
                  <a:srgbClr val="002060"/>
                </a:solidFill>
              </a:rPr>
              <a:t> 111-119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214422"/>
            <a:ext cx="535785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smtClean="0"/>
              <a:t>   ‘’ </a:t>
            </a:r>
            <a:r>
              <a:rPr lang="en-US" sz="1800" dirty="0" smtClean="0"/>
              <a:t>No! I am not Prince Hamlet, nor was meant to be;</a:t>
            </a:r>
          </a:p>
          <a:p>
            <a:pPr>
              <a:buNone/>
            </a:pPr>
            <a:r>
              <a:rPr lang="en-US" sz="1800" dirty="0" smtClean="0"/>
              <a:t>  Am an attendant lord, one that will do</a:t>
            </a:r>
          </a:p>
          <a:p>
            <a:pPr>
              <a:buNone/>
            </a:pPr>
            <a:r>
              <a:rPr lang="en-US" sz="1800" dirty="0" smtClean="0"/>
              <a:t>  To swell a progress, start a scene or two,</a:t>
            </a:r>
          </a:p>
          <a:p>
            <a:pPr>
              <a:buNone/>
            </a:pPr>
            <a:r>
              <a:rPr lang="en-US" sz="1800" dirty="0" smtClean="0"/>
              <a:t>  Advise the prince; no doubt, an easy tool,</a:t>
            </a:r>
          </a:p>
          <a:p>
            <a:pPr>
              <a:buNone/>
            </a:pPr>
            <a:r>
              <a:rPr lang="en-US" sz="1800" dirty="0" smtClean="0"/>
              <a:t>  Deferential, glad to be of use,</a:t>
            </a:r>
            <a:r>
              <a:rPr lang="en-US" sz="1800" i="1" dirty="0" smtClean="0"/>
              <a:t> 115</a:t>
            </a:r>
          </a:p>
          <a:p>
            <a:pPr>
              <a:buNone/>
            </a:pPr>
            <a:r>
              <a:rPr lang="en-US" sz="1800" i="1" dirty="0" smtClean="0"/>
              <a:t>  </a:t>
            </a:r>
            <a:r>
              <a:rPr lang="en-US" sz="1800" dirty="0" smtClean="0"/>
              <a:t>Politic, cautious, and meticulous;</a:t>
            </a:r>
          </a:p>
          <a:p>
            <a:pPr>
              <a:buNone/>
            </a:pPr>
            <a:r>
              <a:rPr lang="en-US" sz="1800" dirty="0" smtClean="0"/>
              <a:t>  Full of high sentence, but a bit obtuse;</a:t>
            </a:r>
          </a:p>
          <a:p>
            <a:pPr>
              <a:buNone/>
            </a:pPr>
            <a:r>
              <a:rPr lang="en-US" sz="1800" dirty="0" smtClean="0"/>
              <a:t>  At times, indeed, almost ridiculous—</a:t>
            </a:r>
          </a:p>
          <a:p>
            <a:pPr>
              <a:buNone/>
            </a:pPr>
            <a:r>
              <a:rPr lang="en-US" sz="1800" dirty="0" smtClean="0"/>
              <a:t>  Almost, at times, the Fool. ‘’</a:t>
            </a:r>
            <a:endParaRPr lang="it-IT" sz="1800" dirty="0"/>
          </a:p>
        </p:txBody>
      </p:sp>
      <p:pic>
        <p:nvPicPr>
          <p:cNvPr id="8" name="Picture 2" descr="http://f3.fsm.wikidi.com/aq/aa/jm/13b12e2b8f398dea455246db3f348e2f456c05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071546"/>
            <a:ext cx="36576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796908"/>
          </a:xfrm>
        </p:spPr>
        <p:txBody>
          <a:bodyPr>
            <a:normAutofit/>
          </a:bodyPr>
          <a:lstStyle/>
          <a:p>
            <a:r>
              <a:rPr lang="it-IT" sz="2800" smtClean="0">
                <a:solidFill>
                  <a:srgbClr val="002060"/>
                </a:solidFill>
              </a:rPr>
              <a:t>Hamlet and Prufrock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928670"/>
            <a:ext cx="858679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 smtClean="0"/>
              <a:t>P</a:t>
            </a:r>
            <a:r>
              <a:rPr lang="en-US" sz="1800" dirty="0" err="1" smtClean="0"/>
              <a:t>rince</a:t>
            </a:r>
            <a:r>
              <a:rPr lang="en-US" sz="1800" dirty="0" smtClean="0"/>
              <a:t> Hamlet and </a:t>
            </a:r>
            <a:r>
              <a:rPr lang="en-US" sz="1800" dirty="0" err="1" smtClean="0"/>
              <a:t>Prufrock</a:t>
            </a:r>
            <a:r>
              <a:rPr lang="en-US" sz="1800" dirty="0" smtClean="0"/>
              <a:t> are </a:t>
            </a:r>
            <a:r>
              <a:rPr lang="en-US" sz="1800" dirty="0" err="1" smtClean="0"/>
              <a:t>parodically</a:t>
            </a:r>
            <a:r>
              <a:rPr lang="en-US" sz="1800" dirty="0" smtClean="0"/>
              <a:t> compared for their tendency for procrastination and indecision (‘’to be or not to be’’/to act or not to act).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Prufrock</a:t>
            </a:r>
            <a:r>
              <a:rPr lang="en-US" sz="1800" dirty="0" smtClean="0"/>
              <a:t> and Hamlet both are figures never achieving their purpose.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Prufrock</a:t>
            </a:r>
            <a:r>
              <a:rPr lang="en-US" sz="1800" dirty="0" smtClean="0"/>
              <a:t> never defines his love and Hamlet never kills Claudius.</a:t>
            </a:r>
          </a:p>
          <a:p>
            <a:endParaRPr lang="en-US" sz="1800" dirty="0" smtClean="0"/>
          </a:p>
          <a:p>
            <a:r>
              <a:rPr lang="en-US" sz="1800" dirty="0" smtClean="0"/>
              <a:t>Both suffered from the ‘’paralysis of the will’’.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err="1" smtClean="0"/>
              <a:t>Prufrock's</a:t>
            </a:r>
            <a:r>
              <a:rPr lang="en-US" sz="1800" dirty="0" smtClean="0"/>
              <a:t> paralysis is not over murder and the state of a corrupt kingdom, but whether he should "dare to eat a peach" .</a:t>
            </a:r>
            <a:endParaRPr lang="it-IT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pPr>
              <a:buNone/>
            </a:pPr>
            <a:endParaRPr lang="it-IT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it-IT" sz="1800" dirty="0" smtClean="0"/>
              <a:t>                                                        </a:t>
            </a:r>
            <a:endParaRPr lang="it-IT" sz="1800" dirty="0"/>
          </a:p>
        </p:txBody>
      </p:sp>
      <p:pic>
        <p:nvPicPr>
          <p:cNvPr id="4" name="Picture 4" descr="http://polaris.umuc.edu/~mahearn/images/pe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929066"/>
            <a:ext cx="2535168" cy="2679883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142844" y="435769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 </a:t>
            </a:r>
            <a:r>
              <a:rPr lang="en-US" sz="1700" dirty="0" smtClean="0"/>
              <a:t>Hamlet is still a hero but </a:t>
            </a:r>
            <a:r>
              <a:rPr lang="en-US" sz="1700" dirty="0" err="1" smtClean="0"/>
              <a:t>Prufrock</a:t>
            </a:r>
            <a:r>
              <a:rPr lang="en-US" sz="1700" dirty="0" smtClean="0"/>
              <a:t> is an anti-hero, a ''Fool'', </a:t>
            </a:r>
          </a:p>
          <a:p>
            <a:r>
              <a:rPr lang="en-US" sz="1700" dirty="0" smtClean="0"/>
              <a:t>       a frustrated and impotent modern individual with social and</a:t>
            </a:r>
          </a:p>
          <a:p>
            <a:r>
              <a:rPr lang="en-US" sz="1700" dirty="0" smtClean="0"/>
              <a:t>       sexual anxieties (</a:t>
            </a:r>
            <a:r>
              <a:rPr lang="it-IT" sz="1700" dirty="0" smtClean="0"/>
              <a:t>"</a:t>
            </a:r>
            <a:r>
              <a:rPr lang="it-IT" sz="1700" dirty="0" err="1" smtClean="0"/>
              <a:t>pinned</a:t>
            </a:r>
            <a:r>
              <a:rPr lang="it-IT" sz="1700" dirty="0" smtClean="0"/>
              <a:t> and </a:t>
            </a:r>
            <a:r>
              <a:rPr lang="it-IT" sz="1700" dirty="0" err="1" smtClean="0"/>
              <a:t>wriggling</a:t>
            </a:r>
            <a:r>
              <a:rPr lang="it-IT" sz="1700" dirty="0" smtClean="0"/>
              <a:t> on the </a:t>
            </a:r>
            <a:r>
              <a:rPr lang="it-IT" sz="1700" dirty="0" err="1" smtClean="0"/>
              <a:t>wall</a:t>
            </a:r>
            <a:r>
              <a:rPr lang="it-IT" sz="1700" dirty="0" smtClean="0"/>
              <a:t>’’)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Autofit/>
          </a:bodyPr>
          <a:lstStyle/>
          <a:p>
            <a:r>
              <a:rPr lang="it-IT" sz="2800" dirty="0" err="1" smtClean="0">
                <a:solidFill>
                  <a:srgbClr val="002060"/>
                </a:solidFill>
              </a:rPr>
              <a:t>Hamlet</a:t>
            </a:r>
            <a:r>
              <a:rPr lang="it-IT" sz="2800" dirty="0" smtClean="0">
                <a:solidFill>
                  <a:srgbClr val="002060"/>
                </a:solidFill>
              </a:rPr>
              <a:t> and </a:t>
            </a:r>
            <a:r>
              <a:rPr lang="it-IT" sz="2800" dirty="0" err="1" smtClean="0">
                <a:solidFill>
                  <a:srgbClr val="002060"/>
                </a:solidFill>
              </a:rPr>
              <a:t>Prufrock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5643602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1400" dirty="0" err="1" smtClean="0"/>
              <a:t>Prufrock</a:t>
            </a:r>
            <a:r>
              <a:rPr lang="en-US" sz="1400" dirty="0" smtClean="0"/>
              <a:t> debates certain instances in his mind: whether or not he will approach his love; whether he will continue upon his current path or will he "dare" to do anything at all.</a:t>
            </a:r>
          </a:p>
          <a:p>
            <a:pPr>
              <a:buNone/>
            </a:pPr>
            <a:endParaRPr lang="en-US" sz="1400" dirty="0"/>
          </a:p>
          <a:p>
            <a:r>
              <a:rPr lang="en-US" sz="1400" dirty="0" err="1" smtClean="0"/>
              <a:t>Prufrock</a:t>
            </a:r>
            <a:r>
              <a:rPr lang="en-US" sz="1400" dirty="0" smtClean="0"/>
              <a:t> is paralyzed by  ''his tedious argument'‘/ ‘’ overwhelming question’’  as Hamlet by his  most famous question </a:t>
            </a:r>
          </a:p>
          <a:p>
            <a:endParaRPr lang="en-US" sz="1400" dirty="0" smtClean="0"/>
          </a:p>
          <a:p>
            <a:r>
              <a:rPr lang="en-US" sz="1400" dirty="0" smtClean="0"/>
              <a:t>Their reflection paralyze their action</a:t>
            </a:r>
            <a:endParaRPr lang="it-IT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the allusion  </a:t>
            </a:r>
            <a:r>
              <a:rPr lang="en-US" sz="1400" dirty="0" err="1" smtClean="0"/>
              <a:t>Prufrock</a:t>
            </a:r>
            <a:r>
              <a:rPr lang="en-US" sz="1400" dirty="0" smtClean="0"/>
              <a:t> makes to Hamlet is  defined by negation  </a:t>
            </a:r>
            <a:r>
              <a:rPr lang="en-US" sz="1400" b="1" dirty="0" smtClean="0"/>
              <a:t>→</a:t>
            </a:r>
            <a:r>
              <a:rPr lang="en-US" sz="1400" dirty="0" smtClean="0"/>
              <a:t> He has already made a decision on that question: he was not "meant to be’’ 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  </a:t>
            </a:r>
          </a:p>
          <a:p>
            <a:pPr>
              <a:buNone/>
            </a:pPr>
            <a:r>
              <a:rPr lang="en-US" sz="1400" dirty="0" smtClean="0"/>
              <a:t>            text:  </a:t>
            </a:r>
            <a:r>
              <a:rPr lang="en-US" sz="1400" u="sng" dirty="0" smtClean="0"/>
              <a:t>Hamlet</a:t>
            </a:r>
            <a:r>
              <a:rPr lang="en-US" sz="1400" dirty="0" smtClean="0"/>
              <a:t>, act III, scene I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it-IT" sz="1400" dirty="0" smtClean="0"/>
              <a:t>         ‘’ </a:t>
            </a:r>
            <a:r>
              <a:rPr lang="it-IT" sz="1400" dirty="0" err="1" smtClean="0"/>
              <a:t>Thus</a:t>
            </a:r>
            <a:r>
              <a:rPr lang="it-IT" sz="1400" dirty="0" smtClean="0"/>
              <a:t> </a:t>
            </a:r>
            <a:r>
              <a:rPr lang="it-IT" sz="1400" dirty="0" err="1" smtClean="0"/>
              <a:t>conscience</a:t>
            </a:r>
            <a:r>
              <a:rPr lang="it-IT" sz="1400" dirty="0" smtClean="0"/>
              <a:t> </a:t>
            </a:r>
            <a:r>
              <a:rPr lang="it-IT" sz="1400" dirty="0" err="1" smtClean="0"/>
              <a:t>does</a:t>
            </a:r>
            <a:r>
              <a:rPr lang="it-IT" sz="1400" dirty="0" smtClean="0"/>
              <a:t> </a:t>
            </a:r>
            <a:r>
              <a:rPr lang="it-IT" sz="1400" dirty="0" err="1" smtClean="0"/>
              <a:t>make</a:t>
            </a:r>
            <a:r>
              <a:rPr lang="it-IT" sz="1400" dirty="0" smtClean="0"/>
              <a:t> </a:t>
            </a:r>
            <a:r>
              <a:rPr lang="it-IT" sz="1400" b="1" dirty="0" err="1" smtClean="0"/>
              <a:t>cowards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us</a:t>
            </a:r>
            <a:r>
              <a:rPr lang="it-IT" sz="1400" dirty="0" smtClean="0"/>
              <a:t> </a:t>
            </a:r>
            <a:r>
              <a:rPr lang="it-IT" sz="1400" dirty="0" err="1" smtClean="0"/>
              <a:t>all</a:t>
            </a:r>
            <a:r>
              <a:rPr lang="it-IT" sz="1400" dirty="0" smtClean="0"/>
              <a:t>,</a:t>
            </a:r>
            <a:br>
              <a:rPr lang="it-IT" sz="1400" dirty="0" smtClean="0"/>
            </a:br>
            <a:r>
              <a:rPr lang="it-IT" sz="1400" dirty="0" smtClean="0"/>
              <a:t>And </a:t>
            </a:r>
            <a:r>
              <a:rPr lang="it-IT" sz="1400" dirty="0" err="1" smtClean="0"/>
              <a:t>thus</a:t>
            </a:r>
            <a:r>
              <a:rPr lang="it-IT" sz="1400" dirty="0" smtClean="0"/>
              <a:t> the native </a:t>
            </a:r>
            <a:r>
              <a:rPr lang="it-IT" sz="1400" dirty="0" err="1" smtClean="0"/>
              <a:t>hue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b="1" dirty="0" err="1" smtClean="0"/>
              <a:t>resolution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sicklied</a:t>
            </a:r>
            <a:r>
              <a:rPr lang="it-IT" sz="1400" dirty="0" smtClean="0"/>
              <a:t> o’</a:t>
            </a:r>
            <a:r>
              <a:rPr lang="it-IT" sz="1400" dirty="0" err="1" smtClean="0"/>
              <a:t>er</a:t>
            </a:r>
            <a:r>
              <a:rPr lang="it-IT" sz="1400" dirty="0" smtClean="0"/>
              <a:t> </a:t>
            </a:r>
            <a:r>
              <a:rPr lang="it-IT" sz="1400" dirty="0" err="1" smtClean="0"/>
              <a:t>with</a:t>
            </a:r>
            <a:r>
              <a:rPr lang="it-IT" sz="1400" dirty="0" smtClean="0"/>
              <a:t> </a:t>
            </a:r>
            <a:r>
              <a:rPr lang="it-IT" sz="1400" b="1" dirty="0" smtClean="0"/>
              <a:t>the pale cast </a:t>
            </a:r>
            <a:r>
              <a:rPr lang="it-IT" sz="1400" b="1" dirty="0" err="1" smtClean="0"/>
              <a:t>of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thought</a:t>
            </a:r>
            <a:r>
              <a:rPr lang="it-IT" sz="1400" dirty="0" smtClean="0"/>
              <a:t>,</a:t>
            </a:r>
            <a:br>
              <a:rPr lang="it-IT" sz="1400" dirty="0" smtClean="0"/>
            </a:br>
            <a:r>
              <a:rPr lang="it-IT" sz="1400" dirty="0" smtClean="0"/>
              <a:t>And </a:t>
            </a:r>
            <a:r>
              <a:rPr lang="it-IT" sz="1400" dirty="0" err="1" smtClean="0"/>
              <a:t>enterprises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dirty="0" err="1" smtClean="0"/>
              <a:t>great</a:t>
            </a:r>
            <a:r>
              <a:rPr lang="it-IT" sz="1400" dirty="0" smtClean="0"/>
              <a:t> </a:t>
            </a:r>
            <a:r>
              <a:rPr lang="it-IT" sz="1400" dirty="0" err="1" smtClean="0"/>
              <a:t>pitch</a:t>
            </a:r>
            <a:r>
              <a:rPr lang="it-IT" sz="1400" dirty="0" smtClean="0"/>
              <a:t> and moment</a:t>
            </a:r>
            <a:br>
              <a:rPr lang="it-IT" sz="1400" dirty="0" smtClean="0"/>
            </a:br>
            <a:r>
              <a:rPr lang="it-IT" sz="1400" dirty="0" err="1" smtClean="0"/>
              <a:t>With</a:t>
            </a:r>
            <a:r>
              <a:rPr lang="it-IT" sz="1400" dirty="0" smtClean="0"/>
              <a:t> </a:t>
            </a:r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regard</a:t>
            </a:r>
            <a:r>
              <a:rPr lang="it-IT" sz="1400" dirty="0" smtClean="0"/>
              <a:t> </a:t>
            </a:r>
            <a:r>
              <a:rPr lang="it-IT" sz="1400" dirty="0" err="1" smtClean="0"/>
              <a:t>their</a:t>
            </a:r>
            <a:r>
              <a:rPr lang="it-IT" sz="1400" dirty="0" smtClean="0"/>
              <a:t> </a:t>
            </a:r>
            <a:r>
              <a:rPr lang="it-IT" sz="1400" dirty="0" err="1" smtClean="0"/>
              <a:t>currents</a:t>
            </a:r>
            <a:r>
              <a:rPr lang="it-IT" sz="1400" dirty="0" smtClean="0"/>
              <a:t> turn </a:t>
            </a:r>
            <a:r>
              <a:rPr lang="it-IT" sz="1400" dirty="0" err="1" smtClean="0"/>
              <a:t>awry</a:t>
            </a:r>
            <a:r>
              <a:rPr lang="it-IT" sz="1400" dirty="0" smtClean="0"/>
              <a:t>,</a:t>
            </a:r>
            <a:br>
              <a:rPr lang="it-IT" sz="1400" dirty="0" smtClean="0"/>
            </a:br>
            <a:r>
              <a:rPr lang="it-IT" sz="1400" dirty="0" smtClean="0"/>
              <a:t>And </a:t>
            </a:r>
            <a:r>
              <a:rPr lang="it-IT" sz="1400" dirty="0" err="1" smtClean="0"/>
              <a:t>lose</a:t>
            </a:r>
            <a:r>
              <a:rPr lang="it-IT" sz="1400" dirty="0" smtClean="0"/>
              <a:t> the </a:t>
            </a:r>
            <a:r>
              <a:rPr lang="it-IT" sz="1400" dirty="0" err="1" smtClean="0"/>
              <a:t>name</a:t>
            </a:r>
            <a:r>
              <a:rPr lang="it-IT" sz="1400" dirty="0" smtClean="0"/>
              <a:t> </a:t>
            </a:r>
            <a:r>
              <a:rPr lang="it-IT" sz="1400" dirty="0" err="1" smtClean="0"/>
              <a:t>of</a:t>
            </a:r>
            <a:r>
              <a:rPr lang="it-IT" sz="1400" dirty="0" smtClean="0"/>
              <a:t> </a:t>
            </a:r>
            <a:r>
              <a:rPr lang="it-IT" sz="1400" b="1" dirty="0" err="1" smtClean="0"/>
              <a:t>action</a:t>
            </a:r>
            <a:r>
              <a:rPr lang="it-IT" sz="1400" dirty="0" smtClean="0"/>
              <a:t>. </a:t>
            </a:r>
            <a:r>
              <a:rPr lang="it-IT" sz="1400" b="1" dirty="0" smtClean="0"/>
              <a:t>‘’</a:t>
            </a:r>
            <a:endParaRPr lang="en-US" sz="14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it-IT" sz="1100" dirty="0" smtClean="0"/>
          </a:p>
          <a:p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endParaRPr lang="en-US" sz="1100" dirty="0" smtClean="0"/>
          </a:p>
          <a:p>
            <a:endParaRPr lang="en-US" sz="1600" dirty="0" smtClean="0"/>
          </a:p>
        </p:txBody>
      </p:sp>
      <p:pic>
        <p:nvPicPr>
          <p:cNvPr id="4" name="Picture 2" descr="http://www.rumorscena.com/wp-content/uploads/2012/09/Amleto1_Studio_foto-di-Chiara-Fer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357694"/>
            <a:ext cx="3286148" cy="2179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rgbClr val="002060"/>
                </a:solidFill>
              </a:rPr>
              <a:t>Hamlet</a:t>
            </a:r>
            <a:r>
              <a:rPr lang="it-IT" sz="2400" dirty="0" smtClean="0">
                <a:solidFill>
                  <a:srgbClr val="002060"/>
                </a:solidFill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</a:rPr>
              <a:t>Prufrock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05461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Differently from </a:t>
            </a:r>
            <a:r>
              <a:rPr lang="en-US" sz="1600" dirty="0" err="1" smtClean="0"/>
              <a:t>Prufrock</a:t>
            </a:r>
            <a:r>
              <a:rPr lang="en-US" sz="1600" dirty="0" smtClean="0"/>
              <a:t> Hamlet  hesitated but finally acted decisively</a:t>
            </a:r>
            <a:endParaRPr lang="it-IT" sz="1600" dirty="0" smtClean="0"/>
          </a:p>
          <a:p>
            <a:endParaRPr lang="en-US" sz="1600" dirty="0" smtClean="0"/>
          </a:p>
          <a:p>
            <a:r>
              <a:rPr lang="en-US" sz="1600" dirty="0" err="1" smtClean="0"/>
              <a:t>Prufrocks</a:t>
            </a:r>
            <a:r>
              <a:rPr lang="en-US" sz="1600" dirty="0" smtClean="0"/>
              <a:t> makes an ironic allusion to Hamlet </a:t>
            </a:r>
          </a:p>
          <a:p>
            <a:endParaRPr lang="en-US" sz="1600" dirty="0" smtClean="0"/>
          </a:p>
          <a:p>
            <a:r>
              <a:rPr lang="en-US" sz="1600" dirty="0" smtClean="0"/>
              <a:t>the reader can interpret his statement as saying that he is so insignificant that he could not even become famous for his inability to communicate and act.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Prufrock</a:t>
            </a:r>
            <a:r>
              <a:rPr lang="en-US" sz="1600" dirty="0" smtClean="0"/>
              <a:t> realizes that his life is "measured out by coffee spoons", while Hamlet warns Ophelia to hide safely until everything passes over by exclaiming "Get thee to a nunnery" (3.1.122). </a:t>
            </a:r>
          </a:p>
          <a:p>
            <a:endParaRPr lang="en-US" sz="1600" dirty="0" smtClean="0"/>
          </a:p>
          <a:p>
            <a:r>
              <a:rPr lang="en-US" sz="1600" dirty="0" smtClean="0"/>
              <a:t>Hamlet writes Ophelia letters proclaiming his love, but she is convinced that he is mad. 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Prufrock</a:t>
            </a:r>
            <a:r>
              <a:rPr lang="en-US" sz="1600" dirty="0" smtClean="0"/>
              <a:t> never sends the woman with whom he is infatuated a letter or a sign of his love because he believes that she will misunderstand what he is trying to say: "'That is not it at all, / That is not what I meant, at all'" . </a:t>
            </a:r>
          </a:p>
          <a:p>
            <a:endParaRPr lang="en-US" sz="1800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The </a:t>
            </a:r>
            <a:r>
              <a:rPr lang="it-IT" sz="2800" dirty="0" err="1" smtClean="0">
                <a:solidFill>
                  <a:srgbClr val="002060"/>
                </a:solidFill>
              </a:rPr>
              <a:t>Fool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972072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Prufrock</a:t>
            </a:r>
            <a:r>
              <a:rPr lang="en-US" sz="1600" dirty="0" smtClean="0"/>
              <a:t>  feels as if he were the Fool</a:t>
            </a:r>
          </a:p>
          <a:p>
            <a:endParaRPr lang="en-US" sz="1600" dirty="0" smtClean="0"/>
          </a:p>
          <a:p>
            <a:r>
              <a:rPr lang="en-US" sz="1600" dirty="0" smtClean="0"/>
              <a:t>The wisest character in a Shakespearean play is often the fool, the one who points what every other character fails to see.</a:t>
            </a:r>
          </a:p>
          <a:p>
            <a:endParaRPr lang="en-US" sz="1600" dirty="0" smtClean="0"/>
          </a:p>
          <a:p>
            <a:r>
              <a:rPr lang="en-US" sz="1600" dirty="0" smtClean="0"/>
              <a:t>But </a:t>
            </a:r>
            <a:r>
              <a:rPr lang="en-US" sz="1600" dirty="0" err="1" smtClean="0"/>
              <a:t>Prufrock</a:t>
            </a:r>
            <a:r>
              <a:rPr lang="en-US" sz="1600" dirty="0" smtClean="0"/>
              <a:t> sees himself as more like Polonius (Ophelia’s father), the old fool from the same play. </a:t>
            </a:r>
          </a:p>
          <a:p>
            <a:endParaRPr lang="en-US" sz="1600" dirty="0" smtClean="0"/>
          </a:p>
          <a:p>
            <a:r>
              <a:rPr lang="en-US" sz="1600" dirty="0" smtClean="0"/>
              <a:t>In </a:t>
            </a:r>
            <a:r>
              <a:rPr lang="en-US" sz="1600" u="sng" dirty="0" smtClean="0"/>
              <a:t>Hamlet</a:t>
            </a:r>
            <a:r>
              <a:rPr lang="en-US" sz="1600" dirty="0" smtClean="0"/>
              <a:t>, Polonius is the father of Ophelia and everyone respects him because he always takes the cautious route and acts like "an easy tool." </a:t>
            </a:r>
          </a:p>
          <a:p>
            <a:endParaRPr lang="en-US" sz="1600" dirty="0" smtClean="0"/>
          </a:p>
          <a:p>
            <a:r>
              <a:rPr lang="en-US" sz="1600" dirty="0" smtClean="0"/>
              <a:t>Shakespeare uses him to "start a scene or two" in the play, then kills him off around the midway point.</a:t>
            </a:r>
          </a:p>
          <a:p>
            <a:endParaRPr lang="en-US" sz="1600" dirty="0" smtClean="0"/>
          </a:p>
          <a:p>
            <a:r>
              <a:rPr lang="en-US" sz="1600" dirty="0" smtClean="0"/>
              <a:t>Attendant lord: He is something that other use</a:t>
            </a:r>
            <a:endParaRPr lang="it-IT" sz="16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A </a:t>
            </a:r>
            <a:r>
              <a:rPr lang="it-IT" sz="2400" dirty="0" err="1" smtClean="0">
                <a:solidFill>
                  <a:srgbClr val="002060"/>
                </a:solidFill>
              </a:rPr>
              <a:t>hole</a:t>
            </a:r>
            <a:r>
              <a:rPr lang="it-IT" sz="2400" dirty="0" smtClean="0">
                <a:solidFill>
                  <a:srgbClr val="002060"/>
                </a:solidFill>
              </a:rPr>
              <a:t> in a papier </a:t>
            </a:r>
            <a:r>
              <a:rPr lang="it-IT" sz="2400" dirty="0" err="1" smtClean="0">
                <a:solidFill>
                  <a:srgbClr val="002060"/>
                </a:solidFill>
              </a:rPr>
              <a:t>sky</a:t>
            </a:r>
            <a:r>
              <a:rPr lang="it-IT" sz="2400" dirty="0" smtClean="0">
                <a:solidFill>
                  <a:srgbClr val="002060"/>
                </a:solidFill>
              </a:rPr>
              <a:t> : </a:t>
            </a:r>
            <a:r>
              <a:rPr lang="it-IT" sz="2400" dirty="0" err="1" smtClean="0">
                <a:solidFill>
                  <a:srgbClr val="002060"/>
                </a:solidFill>
              </a:rPr>
              <a:t>Orestes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</a:rPr>
              <a:t>Hamlet</a:t>
            </a:r>
            <a:r>
              <a:rPr lang="it-IT" sz="2400" dirty="0" smtClean="0">
                <a:solidFill>
                  <a:srgbClr val="002060"/>
                </a:solidFill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</a:rPr>
              <a:t>Prufrock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43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/>
              <a:t>Text:   </a:t>
            </a:r>
            <a:r>
              <a:rPr lang="it-IT" sz="1800" u="sng" dirty="0" smtClean="0"/>
              <a:t>The Late Mattia Pascal</a:t>
            </a:r>
            <a:r>
              <a:rPr lang="it-IT" sz="1800" dirty="0" smtClean="0"/>
              <a:t>,  </a:t>
            </a:r>
            <a:r>
              <a:rPr lang="it-IT" sz="1800" dirty="0" err="1" smtClean="0"/>
              <a:t>Chapter</a:t>
            </a:r>
            <a:r>
              <a:rPr lang="it-IT" sz="1800" dirty="0" smtClean="0"/>
              <a:t> VIII - ‘’</a:t>
            </a:r>
            <a:r>
              <a:rPr lang="it-IT" sz="1800" dirty="0" err="1" smtClean="0"/>
              <a:t>Papiano</a:t>
            </a:r>
            <a:r>
              <a:rPr lang="it-IT" sz="1800" dirty="0" smtClean="0"/>
              <a:t> </a:t>
            </a:r>
            <a:r>
              <a:rPr lang="it-IT" sz="1800" dirty="0" err="1" smtClean="0"/>
              <a:t>gets</a:t>
            </a:r>
            <a:r>
              <a:rPr lang="it-IT" sz="1800" dirty="0" smtClean="0"/>
              <a:t> </a:t>
            </a:r>
            <a:r>
              <a:rPr lang="it-IT" sz="1800" dirty="0" err="1" smtClean="0"/>
              <a:t>my</a:t>
            </a:r>
            <a:r>
              <a:rPr lang="it-IT" sz="1800" dirty="0" smtClean="0"/>
              <a:t> </a:t>
            </a:r>
            <a:r>
              <a:rPr lang="it-IT" sz="1800" dirty="0" err="1" smtClean="0"/>
              <a:t>eye</a:t>
            </a:r>
            <a:r>
              <a:rPr lang="it-IT" sz="1800" dirty="0" smtClean="0"/>
              <a:t>’’</a:t>
            </a:r>
          </a:p>
          <a:p>
            <a:pPr>
              <a:buNone/>
            </a:pPr>
            <a:endParaRPr lang="it-IT" sz="1800" dirty="0" smtClean="0"/>
          </a:p>
          <a:p>
            <a:r>
              <a:rPr lang="it-IT" sz="1400" dirty="0" smtClean="0"/>
              <a:t>‘’ Se, nel momento culminante, proprio quando la marionetta che rappresenta Oreste è per vendicare la morte del padre sopra </a:t>
            </a:r>
            <a:r>
              <a:rPr lang="it-IT" sz="1400" dirty="0" err="1" smtClean="0"/>
              <a:t>Egisto</a:t>
            </a:r>
            <a:r>
              <a:rPr lang="it-IT" sz="1400" dirty="0" smtClean="0"/>
              <a:t> e la madre, si facesse uno strappo nel cielo di carta del teatrino, che avverrebbe? (…)  Ma è facilissimo, signor </a:t>
            </a:r>
            <a:r>
              <a:rPr lang="it-IT" sz="1400" dirty="0" err="1" smtClean="0"/>
              <a:t>Meis</a:t>
            </a:r>
            <a:r>
              <a:rPr lang="it-IT" sz="1400" dirty="0" smtClean="0"/>
              <a:t>! Oreste rimarrebbe terribilmente sconcertato da quel buco nel cielo. (…) Oreste sentirebbe ancora gl’impulsi della vendetta, vorrebbe seguirli con smaniosa passione, ma gli occhi, sul punto, gli andrebbero lì, a quello strappo, donde ora ogni sorta di mali influssi si penetrerebbero nella scena, e si sentirebbe cader le braccia. Oreste, insomma, diventerebbe Amleto. Tutta la differenza, signor </a:t>
            </a:r>
            <a:r>
              <a:rPr lang="it-IT" sz="1400" dirty="0" err="1" smtClean="0"/>
              <a:t>Meis</a:t>
            </a:r>
            <a:r>
              <a:rPr lang="it-IT" sz="1400" dirty="0" smtClean="0"/>
              <a:t>, fra la tragedia antica e moderna consiste in ciò, creda pure: in un buco nel cielo di carta”.</a:t>
            </a:r>
          </a:p>
          <a:p>
            <a:endParaRPr lang="it-IT" sz="1400" dirty="0" smtClean="0"/>
          </a:p>
          <a:p>
            <a:r>
              <a:rPr lang="it-IT" sz="1400" dirty="0" smtClean="0"/>
              <a:t> ”Beate le marionette (…) su le cui teste di legno il finto cielo si conserva senza strappi! Non perplessità angosciose, né ritegni, né intoppi, né ombre, né pietà: nulla! E possono attendere bravamente e prender gusto alla loro commedia e amare e tener se stesse in considerazione e in pregio, senza soffrir mai vertigini o capogiri, poiché per la loro statura e per le loro azioni quel cielo è del tutto proporzionato.</a:t>
            </a:r>
          </a:p>
          <a:p>
            <a:endParaRPr lang="it-IT" dirty="0"/>
          </a:p>
        </p:txBody>
      </p:sp>
      <p:pic>
        <p:nvPicPr>
          <p:cNvPr id="4" name="Picture 6" descr="http://4.bp.blogspot.com/-Do-3HuHAgmI/T28who_YqfI/AAAAAAAAAwo/SW81A3BcmaQ/s640/manfredonia_otello-ja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857760"/>
            <a:ext cx="3143272" cy="179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46158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A </a:t>
            </a:r>
            <a:r>
              <a:rPr lang="it-IT" sz="2400" dirty="0" err="1" smtClean="0">
                <a:solidFill>
                  <a:srgbClr val="002060"/>
                </a:solidFill>
              </a:rPr>
              <a:t>hole</a:t>
            </a:r>
            <a:r>
              <a:rPr lang="it-IT" sz="2400" dirty="0" smtClean="0">
                <a:solidFill>
                  <a:srgbClr val="002060"/>
                </a:solidFill>
              </a:rPr>
              <a:t> in a papier </a:t>
            </a:r>
            <a:r>
              <a:rPr lang="it-IT" sz="2400" dirty="0" err="1" smtClean="0">
                <a:solidFill>
                  <a:srgbClr val="002060"/>
                </a:solidFill>
              </a:rPr>
              <a:t>sky</a:t>
            </a:r>
            <a:r>
              <a:rPr lang="it-IT" sz="2400" dirty="0" smtClean="0">
                <a:solidFill>
                  <a:srgbClr val="002060"/>
                </a:solidFill>
              </a:rPr>
              <a:t> : </a:t>
            </a:r>
            <a:r>
              <a:rPr lang="it-IT" sz="2400" dirty="0" err="1" smtClean="0">
                <a:solidFill>
                  <a:srgbClr val="002060"/>
                </a:solidFill>
              </a:rPr>
              <a:t>Orestes</a:t>
            </a:r>
            <a:r>
              <a:rPr lang="it-IT" sz="2400" dirty="0" smtClean="0">
                <a:solidFill>
                  <a:srgbClr val="002060"/>
                </a:solidFill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</a:rPr>
              <a:t>Hamlet</a:t>
            </a:r>
            <a:r>
              <a:rPr lang="it-IT" sz="2400" dirty="0" smtClean="0">
                <a:solidFill>
                  <a:srgbClr val="002060"/>
                </a:solidFill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</a:rPr>
              <a:t>Prufrock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endParaRPr lang="it-IT" sz="1600" dirty="0" smtClean="0"/>
          </a:p>
          <a:p>
            <a:r>
              <a:rPr lang="pt-BR" sz="1600" dirty="0" smtClean="0"/>
              <a:t>Pirandello said ‘’ That’s the hole difference between ancient tragedy and modern...a hole torn in a papier sky’’ </a:t>
            </a:r>
          </a:p>
          <a:p>
            <a:endParaRPr lang="pt-BR" sz="1600" dirty="0" smtClean="0"/>
          </a:p>
          <a:p>
            <a:r>
              <a:rPr lang="pt-BR" sz="1600" dirty="0" smtClean="0"/>
              <a:t>If a hole is thorn in this papier sky, Orestes would become as Hamlet distracted and anable to complete the task of avenging his father Agamemnom</a:t>
            </a:r>
          </a:p>
          <a:p>
            <a:endParaRPr lang="pt-BR" sz="1600" dirty="0" smtClean="0"/>
          </a:p>
          <a:p>
            <a:r>
              <a:rPr lang="pt-BR" sz="1600" dirty="0" smtClean="0"/>
              <a:t>The metaphor of the ‘’papier sky’’ refers to the ancient system of values that secured the individual with Truth and sense  </a:t>
            </a:r>
            <a:r>
              <a:rPr lang="pt-BR" sz="1600" b="1" dirty="0" smtClean="0"/>
              <a:t>→</a:t>
            </a:r>
            <a:r>
              <a:rPr lang="pt-BR" sz="1600" dirty="0" smtClean="0"/>
              <a:t>  Orestes’life is governed by fate</a:t>
            </a:r>
          </a:p>
          <a:p>
            <a:endParaRPr lang="pt-BR" sz="1600" dirty="0" smtClean="0"/>
          </a:p>
          <a:p>
            <a:r>
              <a:rPr lang="pt-BR" sz="1600" dirty="0" smtClean="0"/>
              <a:t>Truth was already given and the individual didn’t have to undertake a Quest -(ion)</a:t>
            </a:r>
          </a:p>
          <a:p>
            <a:endParaRPr lang="pt-BR" sz="1600" dirty="0" smtClean="0"/>
          </a:p>
          <a:p>
            <a:pPr>
              <a:buNone/>
            </a:pPr>
            <a:endParaRPr lang="pt-BR" sz="1600" dirty="0" smtClean="0"/>
          </a:p>
        </p:txBody>
      </p:sp>
      <p:pic>
        <p:nvPicPr>
          <p:cNvPr id="3074" name="Picture 2" descr="http://www.dromemagazine.com/wp-content/uploads/2012/03/NACKTE-MÄNNER_Egon-Schiele_Prediger_Selbstakt-mit-blaugrünem-Hemd_1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256"/>
            <a:ext cx="4857784" cy="2350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A </a:t>
            </a:r>
            <a:r>
              <a:rPr lang="it-IT" sz="2000" dirty="0" err="1" smtClean="0">
                <a:solidFill>
                  <a:srgbClr val="002060"/>
                </a:solidFill>
              </a:rPr>
              <a:t>hole</a:t>
            </a:r>
            <a:r>
              <a:rPr lang="it-IT" sz="2000" dirty="0" smtClean="0">
                <a:solidFill>
                  <a:srgbClr val="002060"/>
                </a:solidFill>
              </a:rPr>
              <a:t> in a papier </a:t>
            </a:r>
            <a:r>
              <a:rPr lang="it-IT" sz="2000" dirty="0" err="1" smtClean="0">
                <a:solidFill>
                  <a:srgbClr val="002060"/>
                </a:solidFill>
              </a:rPr>
              <a:t>sky</a:t>
            </a:r>
            <a:r>
              <a:rPr lang="it-IT" sz="2000" dirty="0" smtClean="0">
                <a:solidFill>
                  <a:srgbClr val="002060"/>
                </a:solidFill>
              </a:rPr>
              <a:t> : </a:t>
            </a:r>
            <a:r>
              <a:rPr lang="it-IT" sz="2000" dirty="0" err="1" smtClean="0">
                <a:solidFill>
                  <a:srgbClr val="002060"/>
                </a:solidFill>
              </a:rPr>
              <a:t>Orestes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  <a:r>
              <a:rPr lang="it-IT" sz="2000" dirty="0" err="1" smtClean="0">
                <a:solidFill>
                  <a:srgbClr val="002060"/>
                </a:solidFill>
              </a:rPr>
              <a:t>Hamlet</a:t>
            </a:r>
            <a:r>
              <a:rPr lang="it-IT" sz="2000" dirty="0" smtClean="0">
                <a:solidFill>
                  <a:srgbClr val="002060"/>
                </a:solidFill>
              </a:rPr>
              <a:t> and </a:t>
            </a:r>
            <a:r>
              <a:rPr lang="it-IT" sz="2000" dirty="0" err="1" smtClean="0">
                <a:solidFill>
                  <a:srgbClr val="002060"/>
                </a:solidFill>
              </a:rPr>
              <a:t>Prufrock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r>
              <a:rPr lang="it-IT" sz="1800" dirty="0" err="1" smtClean="0"/>
              <a:t>Orestes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a </a:t>
            </a:r>
            <a:r>
              <a:rPr lang="it-IT" sz="1800" dirty="0" err="1" smtClean="0"/>
              <a:t>hero</a:t>
            </a:r>
            <a:r>
              <a:rPr lang="it-IT" sz="1800" dirty="0" smtClean="0"/>
              <a:t>: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takes</a:t>
            </a:r>
            <a:r>
              <a:rPr lang="it-IT" sz="1800" dirty="0" smtClean="0"/>
              <a:t> a </a:t>
            </a:r>
            <a:r>
              <a:rPr lang="it-IT" sz="1800" dirty="0" err="1" smtClean="0"/>
              <a:t>decision</a:t>
            </a:r>
            <a:r>
              <a:rPr lang="it-IT" sz="1800" dirty="0" smtClean="0"/>
              <a:t> and </a:t>
            </a:r>
            <a:r>
              <a:rPr lang="it-IT" sz="1800" dirty="0" err="1" smtClean="0"/>
              <a:t>acts</a:t>
            </a:r>
            <a:r>
              <a:rPr lang="it-IT" sz="1800" dirty="0" smtClean="0"/>
              <a:t> </a:t>
            </a:r>
            <a:r>
              <a:rPr lang="it-IT" sz="1800" dirty="0" err="1" smtClean="0"/>
              <a:t>because</a:t>
            </a:r>
            <a:r>
              <a:rPr lang="it-IT" sz="1800" dirty="0" smtClean="0"/>
              <a:t>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beleves</a:t>
            </a:r>
            <a:r>
              <a:rPr lang="it-IT" sz="1800" dirty="0" smtClean="0"/>
              <a:t> in fate</a:t>
            </a:r>
            <a:endParaRPr lang="pt-BR" sz="1800" dirty="0" smtClean="0"/>
          </a:p>
          <a:p>
            <a:r>
              <a:rPr lang="it-IT" sz="1800" dirty="0" err="1" smtClean="0"/>
              <a:t>Hamlet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a </a:t>
            </a:r>
            <a:r>
              <a:rPr lang="it-IT" sz="1800" dirty="0" err="1" smtClean="0"/>
              <a:t>modern</a:t>
            </a:r>
            <a:r>
              <a:rPr lang="it-IT" sz="1800" dirty="0" smtClean="0"/>
              <a:t> </a:t>
            </a:r>
            <a:r>
              <a:rPr lang="it-IT" sz="1800" dirty="0" err="1" smtClean="0"/>
              <a:t>hero</a:t>
            </a:r>
            <a:r>
              <a:rPr lang="it-IT" sz="1800" dirty="0" smtClean="0"/>
              <a:t>: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find</a:t>
            </a:r>
            <a:r>
              <a:rPr lang="it-IT" sz="1800" dirty="0" smtClean="0"/>
              <a:t> a </a:t>
            </a:r>
            <a:r>
              <a:rPr lang="it-IT" sz="1800" dirty="0" err="1" smtClean="0"/>
              <a:t>sense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actions</a:t>
            </a:r>
            <a:r>
              <a:rPr lang="it-IT" sz="1800" dirty="0" smtClean="0"/>
              <a:t>, </a:t>
            </a:r>
            <a:r>
              <a:rPr lang="it-IT" sz="1800" dirty="0" err="1" smtClean="0"/>
              <a:t>he</a:t>
            </a:r>
            <a:r>
              <a:rPr lang="it-IT" sz="1800" dirty="0" smtClean="0"/>
              <a:t>’s </a:t>
            </a:r>
            <a:r>
              <a:rPr lang="it-IT" sz="1800" dirty="0" err="1" smtClean="0"/>
              <a:t>undecided</a:t>
            </a:r>
            <a:r>
              <a:rPr lang="it-IT" sz="1800" dirty="0" smtClean="0"/>
              <a:t> and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doesn</a:t>
            </a:r>
            <a:r>
              <a:rPr lang="it-IT" sz="1800" dirty="0" smtClean="0"/>
              <a:t>’t </a:t>
            </a:r>
            <a:r>
              <a:rPr lang="it-IT" sz="1800" dirty="0" err="1" smtClean="0"/>
              <a:t>act</a:t>
            </a:r>
            <a:r>
              <a:rPr lang="it-IT" sz="1800" dirty="0" smtClean="0"/>
              <a:t> → at the end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takes</a:t>
            </a:r>
            <a:r>
              <a:rPr lang="it-IT" sz="1800" dirty="0" smtClean="0"/>
              <a:t> a </a:t>
            </a:r>
            <a:r>
              <a:rPr lang="it-IT" sz="1800" dirty="0" err="1" smtClean="0"/>
              <a:t>decision</a:t>
            </a:r>
            <a:endParaRPr lang="it-IT" sz="1800" dirty="0" smtClean="0"/>
          </a:p>
          <a:p>
            <a:r>
              <a:rPr lang="it-IT" sz="1800" dirty="0" err="1" smtClean="0"/>
              <a:t>Prufrock</a:t>
            </a:r>
            <a:r>
              <a:rPr lang="it-IT" sz="1800" dirty="0" smtClean="0"/>
              <a:t> </a:t>
            </a:r>
            <a:r>
              <a:rPr lang="it-IT" sz="1800" dirty="0" err="1" smtClean="0"/>
              <a:t>is</a:t>
            </a:r>
            <a:r>
              <a:rPr lang="it-IT" sz="1800" dirty="0" smtClean="0"/>
              <a:t> a </a:t>
            </a:r>
            <a:r>
              <a:rPr lang="it-IT" sz="1800" dirty="0" err="1" smtClean="0"/>
              <a:t>modernist</a:t>
            </a:r>
            <a:r>
              <a:rPr lang="it-IT" sz="1800" dirty="0" smtClean="0"/>
              <a:t> </a:t>
            </a:r>
            <a:r>
              <a:rPr lang="it-IT" sz="1800" dirty="0" err="1" smtClean="0"/>
              <a:t>hero</a:t>
            </a:r>
            <a:r>
              <a:rPr lang="it-IT" sz="1800" dirty="0" smtClean="0"/>
              <a:t>: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doesn</a:t>
            </a:r>
            <a:r>
              <a:rPr lang="it-IT" sz="1800" dirty="0" smtClean="0"/>
              <a:t>’t take a </a:t>
            </a:r>
            <a:r>
              <a:rPr lang="it-IT" sz="1800" dirty="0" err="1" smtClean="0"/>
              <a:t>decision</a:t>
            </a:r>
            <a:r>
              <a:rPr lang="it-IT" sz="1800" dirty="0" smtClean="0"/>
              <a:t> and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doesn</a:t>
            </a:r>
            <a:r>
              <a:rPr lang="it-IT" sz="1800" dirty="0" smtClean="0"/>
              <a:t>’t </a:t>
            </a:r>
            <a:r>
              <a:rPr lang="it-IT" sz="1800" dirty="0" err="1" smtClean="0"/>
              <a:t>act</a:t>
            </a:r>
            <a:r>
              <a:rPr lang="it-IT" sz="1800" dirty="0" smtClean="0"/>
              <a:t> </a:t>
            </a:r>
            <a:r>
              <a:rPr lang="it-IT" sz="1800" dirty="0" err="1" smtClean="0"/>
              <a:t>but</a:t>
            </a:r>
            <a:r>
              <a:rPr lang="it-IT" sz="1800" dirty="0" smtClean="0"/>
              <a:t> </a:t>
            </a:r>
            <a:r>
              <a:rPr lang="it-IT" sz="1800" dirty="0" err="1" smtClean="0"/>
              <a:t>he</a:t>
            </a:r>
            <a:r>
              <a:rPr lang="it-IT" sz="1800" dirty="0" smtClean="0"/>
              <a:t> </a:t>
            </a:r>
            <a:r>
              <a:rPr lang="it-IT" sz="1800" dirty="0" err="1" smtClean="0"/>
              <a:t>descends</a:t>
            </a:r>
            <a:r>
              <a:rPr lang="it-IT" sz="1800" dirty="0" smtClean="0"/>
              <a:t> </a:t>
            </a:r>
            <a:r>
              <a:rPr lang="it-IT" sz="1800" dirty="0" err="1" smtClean="0"/>
              <a:t>his</a:t>
            </a:r>
            <a:r>
              <a:rPr lang="it-IT" sz="1800" dirty="0" smtClean="0"/>
              <a:t> </a:t>
            </a:r>
            <a:r>
              <a:rPr lang="it-IT" sz="1800" dirty="0" err="1" smtClean="0"/>
              <a:t>own</a:t>
            </a:r>
            <a:r>
              <a:rPr lang="it-IT" sz="1800" dirty="0" smtClean="0"/>
              <a:t> ‘’Inferno’’</a:t>
            </a:r>
          </a:p>
          <a:p>
            <a:endParaRPr lang="it-IT" sz="1800" dirty="0" smtClean="0"/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classic</a:t>
            </a:r>
            <a:r>
              <a:rPr lang="it-IT" sz="1800" dirty="0" smtClean="0"/>
              <a:t> </a:t>
            </a:r>
            <a:r>
              <a:rPr lang="it-IT" sz="1800" dirty="0" err="1" smtClean="0"/>
              <a:t>hero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choose</a:t>
            </a:r>
            <a:r>
              <a:rPr lang="it-IT" sz="1800" dirty="0" smtClean="0"/>
              <a:t> </a:t>
            </a:r>
            <a:r>
              <a:rPr lang="it-IT" sz="1800" dirty="0" err="1" smtClean="0"/>
              <a:t>between</a:t>
            </a:r>
            <a:r>
              <a:rPr lang="it-IT" sz="1800" dirty="0" smtClean="0"/>
              <a:t> </a:t>
            </a:r>
            <a:r>
              <a:rPr lang="it-IT" sz="1800" dirty="0" err="1" smtClean="0"/>
              <a:t>two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systems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values</a:t>
            </a:r>
            <a:r>
              <a:rPr lang="it-IT" sz="1800" dirty="0" smtClean="0"/>
              <a:t> </a:t>
            </a:r>
          </a:p>
          <a:p>
            <a:r>
              <a:rPr lang="it-IT" sz="1800" dirty="0" smtClean="0"/>
              <a:t>The </a:t>
            </a:r>
            <a:r>
              <a:rPr lang="it-IT" sz="1800" dirty="0" err="1" smtClean="0"/>
              <a:t>modernist</a:t>
            </a:r>
            <a:r>
              <a:rPr lang="it-IT" sz="1800" dirty="0" smtClean="0"/>
              <a:t> </a:t>
            </a:r>
            <a:r>
              <a:rPr lang="it-IT" sz="1800" dirty="0" err="1" smtClean="0"/>
              <a:t>hero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find</a:t>
            </a:r>
            <a:r>
              <a:rPr lang="it-IT" sz="1800" dirty="0" smtClean="0"/>
              <a:t> out </a:t>
            </a:r>
            <a:r>
              <a:rPr lang="it-IT" sz="1800" dirty="0" err="1" smtClean="0"/>
              <a:t>one</a:t>
            </a:r>
            <a:endParaRPr lang="it-IT" sz="1800" dirty="0"/>
          </a:p>
        </p:txBody>
      </p:sp>
      <p:pic>
        <p:nvPicPr>
          <p:cNvPr id="1026" name="Picture 2" descr="http://images.fineartamerica.com/images-medium-large/shakespeare-hamlet-gran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00504"/>
            <a:ext cx="3677700" cy="2533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1096</Words>
  <PresentationFormat>Presentazione su schermo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The Figure of Hamlet in T.S.Eliot’s  The Lovesong of J.Alfred Prufrock</vt:lpstr>
      <vt:lpstr>The Lovesong of J. Alfred Prufrock    lines 111-119</vt:lpstr>
      <vt:lpstr>Hamlet and Prufrock</vt:lpstr>
      <vt:lpstr>Hamlet and Prufrock</vt:lpstr>
      <vt:lpstr>Hamlet and Prufrock</vt:lpstr>
      <vt:lpstr>The Fool</vt:lpstr>
      <vt:lpstr>A hole in a papier sky : Orestes, Hamlet and Prufrock</vt:lpstr>
      <vt:lpstr>A hole in a papier sky : Orestes, Hamlet and Prufrock</vt:lpstr>
      <vt:lpstr>A hole in a papier sky : Orestes, Hamlet and Prufrock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Shadow of Hamlet in T.S.Eliot’s The Love song of J.A.Prufrock</dc:title>
  <dc:creator>Alice</dc:creator>
  <cp:lastModifiedBy>Alice</cp:lastModifiedBy>
  <cp:revision>43</cp:revision>
  <dcterms:created xsi:type="dcterms:W3CDTF">2013-04-08T13:52:03Z</dcterms:created>
  <dcterms:modified xsi:type="dcterms:W3CDTF">2013-04-09T19:43:50Z</dcterms:modified>
</cp:coreProperties>
</file>