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08/10/2012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Why</a:t>
            </a:r>
            <a:r>
              <a:rPr lang="it-IT" dirty="0" smtClean="0"/>
              <a:t> Be Happy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smtClean="0"/>
              <a:t>B</a:t>
            </a:r>
            <a:r>
              <a:rPr lang="it-IT" dirty="0" smtClean="0"/>
              <a:t>e </a:t>
            </a:r>
            <a:r>
              <a:rPr lang="it-IT" dirty="0" err="1" smtClean="0"/>
              <a:t>Normal</a:t>
            </a:r>
            <a:r>
              <a:rPr lang="it-IT" dirty="0" smtClean="0"/>
              <a:t>? </a:t>
            </a:r>
            <a:endParaRPr lang="it-IT" dirty="0"/>
          </a:p>
        </p:txBody>
      </p:sp>
      <p:pic>
        <p:nvPicPr>
          <p:cNvPr id="6" name="Segnaposto contenuto 5" descr="why be happ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857364"/>
            <a:ext cx="3143272" cy="3645296"/>
          </a:xfrm>
        </p:spPr>
      </p:pic>
      <p:sp>
        <p:nvSpPr>
          <p:cNvPr id="7" name="CasellaDiTesto 6"/>
          <p:cNvSpPr txBox="1"/>
          <p:nvPr/>
        </p:nvSpPr>
        <p:spPr>
          <a:xfrm>
            <a:off x="4286248" y="4572008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By</a:t>
            </a:r>
            <a:r>
              <a:rPr lang="it-IT" dirty="0" smtClean="0"/>
              <a:t> Jeanette Winterson</a:t>
            </a:r>
            <a:endParaRPr lang="it-IT" dirty="0"/>
          </a:p>
        </p:txBody>
      </p:sp>
      <p:pic>
        <p:nvPicPr>
          <p:cNvPr id="1026" name="Picture 2" descr="C:\Users\Nicola\Desktop\winters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928802"/>
            <a:ext cx="4209739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Personal </a:t>
            </a:r>
            <a:r>
              <a:rPr lang="it-IT" dirty="0" err="1" smtClean="0"/>
              <a:t>Conclusions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dirty="0" smtClean="0"/>
              <a:t>The book </a:t>
            </a:r>
            <a:r>
              <a:rPr lang="it-IT" sz="2400" dirty="0" err="1" smtClean="0"/>
              <a:t>is</a:t>
            </a:r>
            <a:r>
              <a:rPr lang="it-IT" sz="2400" dirty="0" smtClean="0"/>
              <a:t> the story </a:t>
            </a:r>
            <a:r>
              <a:rPr lang="it-IT" sz="2400" dirty="0" err="1" smtClean="0"/>
              <a:t>of</a:t>
            </a:r>
            <a:r>
              <a:rPr lang="it-IT" sz="2400" dirty="0" smtClean="0"/>
              <a:t>  a life’s work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find</a:t>
            </a:r>
            <a:r>
              <a:rPr lang="it-IT" sz="2400" dirty="0" smtClean="0"/>
              <a:t> </a:t>
            </a:r>
            <a:r>
              <a:rPr lang="it-IT" sz="2400" dirty="0" err="1" smtClean="0"/>
              <a:t>happiness</a:t>
            </a:r>
            <a:endParaRPr lang="it-IT" sz="2400" dirty="0" smtClean="0"/>
          </a:p>
          <a:p>
            <a:r>
              <a:rPr lang="it-IT" sz="2400" dirty="0" err="1" smtClean="0"/>
              <a:t>Literature</a:t>
            </a:r>
            <a:r>
              <a:rPr lang="it-IT" sz="2400" dirty="0" smtClean="0"/>
              <a:t> can </a:t>
            </a:r>
            <a:r>
              <a:rPr lang="it-IT" sz="2400" dirty="0" err="1" smtClean="0"/>
              <a:t>be</a:t>
            </a:r>
            <a:r>
              <a:rPr lang="it-IT" sz="2400" dirty="0" smtClean="0"/>
              <a:t> a </a:t>
            </a:r>
            <a:r>
              <a:rPr lang="it-IT" sz="2400" dirty="0" err="1" smtClean="0"/>
              <a:t>useful</a:t>
            </a:r>
            <a:r>
              <a:rPr lang="it-IT" sz="2400" dirty="0" smtClean="0"/>
              <a:t> </a:t>
            </a:r>
            <a:r>
              <a:rPr lang="it-IT" sz="2400" dirty="0" err="1" smtClean="0"/>
              <a:t>mean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help </a:t>
            </a:r>
            <a:r>
              <a:rPr lang="it-IT" sz="2400" dirty="0" err="1" smtClean="0"/>
              <a:t>us</a:t>
            </a:r>
            <a:r>
              <a:rPr lang="it-IT" sz="2400" dirty="0" smtClean="0"/>
              <a:t> </a:t>
            </a:r>
            <a:r>
              <a:rPr lang="it-IT" sz="2400" dirty="0" err="1" smtClean="0"/>
              <a:t>when</a:t>
            </a:r>
            <a:r>
              <a:rPr lang="it-IT" sz="2400" dirty="0" smtClean="0"/>
              <a:t> </a:t>
            </a:r>
            <a:r>
              <a:rPr lang="it-IT" sz="2400" dirty="0" err="1" smtClean="0"/>
              <a:t>we</a:t>
            </a:r>
            <a:r>
              <a:rPr lang="it-IT" sz="2400" dirty="0" smtClean="0"/>
              <a:t> are </a:t>
            </a:r>
            <a:r>
              <a:rPr lang="it-IT" sz="2400" dirty="0" err="1" smtClean="0"/>
              <a:t>sick</a:t>
            </a:r>
            <a:r>
              <a:rPr lang="it-IT" sz="2400" dirty="0" smtClean="0"/>
              <a:t> and </a:t>
            </a:r>
            <a:r>
              <a:rPr lang="it-IT" sz="2400" dirty="0" err="1" smtClean="0"/>
              <a:t>without</a:t>
            </a:r>
            <a:r>
              <a:rPr lang="it-IT" sz="2400" dirty="0" smtClean="0"/>
              <a:t> </a:t>
            </a:r>
            <a:r>
              <a:rPr lang="it-IT" sz="2400" dirty="0" err="1" smtClean="0"/>
              <a:t>hopes</a:t>
            </a:r>
            <a:r>
              <a:rPr lang="it-IT" sz="2400" dirty="0" smtClean="0"/>
              <a:t> </a:t>
            </a:r>
            <a:r>
              <a:rPr lang="it-IT" sz="2400" dirty="0" err="1" smtClean="0"/>
              <a:t>for</a:t>
            </a:r>
            <a:r>
              <a:rPr lang="it-IT" sz="2400" dirty="0" smtClean="0"/>
              <a:t> the future</a:t>
            </a:r>
          </a:p>
          <a:p>
            <a:r>
              <a:rPr lang="it-IT" sz="2400" dirty="0" smtClean="0"/>
              <a:t>The </a:t>
            </a:r>
            <a:r>
              <a:rPr lang="it-IT" sz="2400" dirty="0" err="1" smtClean="0"/>
              <a:t>pursuing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happiness</a:t>
            </a:r>
            <a:r>
              <a:rPr lang="it-IT" sz="2400" dirty="0" smtClean="0"/>
              <a:t> </a:t>
            </a:r>
            <a:r>
              <a:rPr lang="it-IT" sz="2400" dirty="0" err="1" smtClean="0"/>
              <a:t>sometimes</a:t>
            </a:r>
            <a:r>
              <a:rPr lang="it-IT" sz="2400" dirty="0" smtClean="0"/>
              <a:t> </a:t>
            </a:r>
            <a:r>
              <a:rPr lang="it-IT" sz="2400" dirty="0" err="1" smtClean="0"/>
              <a:t>implies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considered</a:t>
            </a:r>
            <a:r>
              <a:rPr lang="it-IT" sz="2400" dirty="0" smtClean="0"/>
              <a:t> </a:t>
            </a:r>
            <a:r>
              <a:rPr lang="it-IT" sz="2400" dirty="0" err="1" smtClean="0"/>
              <a:t>unnormal</a:t>
            </a:r>
            <a:r>
              <a:rPr lang="it-IT" sz="2400" dirty="0" smtClean="0"/>
              <a:t> </a:t>
            </a:r>
            <a:r>
              <a:rPr lang="it-IT" sz="2400" dirty="0" err="1" smtClean="0"/>
              <a:t>by</a:t>
            </a:r>
            <a:r>
              <a:rPr lang="it-IT" sz="2400" dirty="0" smtClean="0"/>
              <a:t> </a:t>
            </a:r>
            <a:r>
              <a:rPr lang="it-IT" sz="2400" dirty="0" err="1" smtClean="0"/>
              <a:t>certain</a:t>
            </a:r>
            <a:r>
              <a:rPr lang="it-IT" sz="2400" dirty="0" smtClean="0"/>
              <a:t> people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what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really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means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reach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happiness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7" name="Segnaposto contenuto 6" descr="tumblr_m3x4hgEQPP1ql9pmdo1_5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118519"/>
            <a:ext cx="4038600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</a:t>
            </a:r>
            <a:r>
              <a:rPr lang="it-IT" sz="4000" dirty="0" smtClean="0"/>
              <a:t>Work </a:t>
            </a:r>
            <a:r>
              <a:rPr lang="it-IT" sz="4000" dirty="0" err="1" smtClean="0"/>
              <a:t>by</a:t>
            </a:r>
            <a:r>
              <a:rPr lang="it-IT" sz="4000" dirty="0" smtClean="0"/>
              <a:t> Nicola </a:t>
            </a:r>
            <a:r>
              <a:rPr lang="it-IT" sz="4000" dirty="0" err="1" smtClean="0"/>
              <a:t>Buccolo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book?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err="1" smtClean="0"/>
              <a:t>It</a:t>
            </a:r>
            <a:r>
              <a:rPr lang="it-IT" sz="2400" dirty="0" smtClean="0"/>
              <a:t> </a:t>
            </a:r>
            <a:r>
              <a:rPr lang="it-IT" sz="2400" dirty="0" err="1" smtClean="0"/>
              <a:t>proposes</a:t>
            </a:r>
            <a:r>
              <a:rPr lang="it-IT" sz="2400" dirty="0" smtClean="0"/>
              <a:t> some </a:t>
            </a:r>
            <a:r>
              <a:rPr lang="it-IT" sz="2400" dirty="0" err="1" smtClean="0"/>
              <a:t>themes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u="sng" dirty="0" err="1" smtClean="0"/>
              <a:t>Oranges</a:t>
            </a:r>
            <a:r>
              <a:rPr lang="it-IT" sz="2400" u="sng" dirty="0" smtClean="0"/>
              <a:t> Are </a:t>
            </a:r>
            <a:r>
              <a:rPr lang="it-IT" sz="2400" u="sng" dirty="0" err="1" smtClean="0"/>
              <a:t>Not</a:t>
            </a:r>
            <a:r>
              <a:rPr lang="it-IT" sz="2400" u="sng" dirty="0" smtClean="0"/>
              <a:t> The </a:t>
            </a:r>
            <a:r>
              <a:rPr lang="it-IT" sz="2400" u="sng" dirty="0" err="1" smtClean="0"/>
              <a:t>Only</a:t>
            </a:r>
            <a:r>
              <a:rPr lang="it-IT" sz="2400" u="sng" dirty="0" smtClean="0"/>
              <a:t> </a:t>
            </a:r>
            <a:r>
              <a:rPr lang="it-IT" sz="2400" u="sng" dirty="0" err="1" smtClean="0"/>
              <a:t>Fruit</a:t>
            </a:r>
            <a:r>
              <a:rPr lang="it-IT" sz="2400" u="sng" dirty="0" smtClean="0"/>
              <a:t>(</a:t>
            </a:r>
            <a:r>
              <a:rPr lang="it-IT" sz="2400" dirty="0" smtClean="0"/>
              <a:t>1985)</a:t>
            </a:r>
          </a:p>
          <a:p>
            <a:r>
              <a:rPr lang="it-IT" sz="2400" dirty="0" err="1" smtClean="0"/>
              <a:t>It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a </a:t>
            </a:r>
            <a:r>
              <a:rPr lang="it-IT" sz="2400" dirty="0" err="1" smtClean="0"/>
              <a:t>memoir</a:t>
            </a:r>
            <a:r>
              <a:rPr lang="it-IT" sz="2400" dirty="0" smtClean="0">
                <a:sym typeface="Wingdings" pitchFamily="2" charset="2"/>
              </a:rPr>
              <a:t> focus on the </a:t>
            </a:r>
            <a:r>
              <a:rPr lang="it-IT" sz="2400" dirty="0" err="1" smtClean="0">
                <a:sym typeface="Wingdings" pitchFamily="2" charset="2"/>
              </a:rPr>
              <a:t>writer</a:t>
            </a:r>
            <a:r>
              <a:rPr lang="it-IT" sz="2400" dirty="0" smtClean="0">
                <a:sym typeface="Wingdings" pitchFamily="2" charset="2"/>
              </a:rPr>
              <a:t>’s </a:t>
            </a:r>
            <a:r>
              <a:rPr lang="it-IT" sz="2400" dirty="0" err="1" smtClean="0">
                <a:sym typeface="Wingdings" pitchFamily="2" charset="2"/>
              </a:rPr>
              <a:t>feelings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behaviours</a:t>
            </a:r>
            <a:r>
              <a:rPr lang="it-IT" sz="2400" dirty="0" smtClean="0">
                <a:sym typeface="Wingdings" pitchFamily="2" charset="2"/>
              </a:rPr>
              <a:t> in </a:t>
            </a:r>
            <a:r>
              <a:rPr lang="it-IT" sz="2400" dirty="0" err="1" smtClean="0">
                <a:sym typeface="Wingdings" pitchFamily="2" charset="2"/>
              </a:rPr>
              <a:t>particular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moments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her</a:t>
            </a:r>
            <a:r>
              <a:rPr lang="it-IT" sz="2400" dirty="0" smtClean="0">
                <a:sym typeface="Wingdings" pitchFamily="2" charset="2"/>
              </a:rPr>
              <a:t> life</a:t>
            </a:r>
          </a:p>
          <a:p>
            <a:r>
              <a:rPr lang="it-IT" sz="2400" dirty="0" err="1" smtClean="0">
                <a:sym typeface="Wingdings" pitchFamily="2" charset="2"/>
              </a:rPr>
              <a:t>Memoir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each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chapter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the book </a:t>
            </a:r>
            <a:r>
              <a:rPr lang="it-IT" sz="2400" dirty="0" err="1" smtClean="0">
                <a:sym typeface="Wingdings" pitchFamily="2" charset="2"/>
              </a:rPr>
              <a:t>not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chronologically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linked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with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others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 rot="5400000">
            <a:off x="4108447" y="4535495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2714612" y="5143512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Feelings</a:t>
            </a:r>
            <a:r>
              <a:rPr lang="it-IT" dirty="0" smtClean="0"/>
              <a:t> </a:t>
            </a:r>
            <a:r>
              <a:rPr lang="it-IT" dirty="0" err="1" smtClean="0"/>
              <a:t>rule</a:t>
            </a:r>
            <a:r>
              <a:rPr lang="it-IT" dirty="0" smtClean="0"/>
              <a:t> in the book,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Structure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book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smtClean="0"/>
              <a:t>Title</a:t>
            </a:r>
          </a:p>
          <a:p>
            <a:r>
              <a:rPr lang="it-IT" dirty="0" err="1" smtClean="0"/>
              <a:t>Image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 </a:t>
            </a:r>
            <a:r>
              <a:rPr lang="it-IT" dirty="0" err="1" smtClean="0"/>
              <a:t>child</a:t>
            </a:r>
            <a:r>
              <a:rPr lang="it-IT" dirty="0" smtClean="0"/>
              <a:t> Jeanette Winterson</a:t>
            </a:r>
            <a:endParaRPr lang="it-IT" dirty="0" smtClean="0"/>
          </a:p>
          <a:p>
            <a:r>
              <a:rPr lang="it-IT" dirty="0" err="1" smtClean="0"/>
              <a:t>Dedication</a:t>
            </a:r>
            <a:endParaRPr lang="it-IT" dirty="0" smtClean="0"/>
          </a:p>
          <a:p>
            <a:r>
              <a:rPr lang="it-IT" dirty="0" err="1" smtClean="0"/>
              <a:t>Tributes</a:t>
            </a:r>
            <a:endParaRPr lang="it-IT" dirty="0" smtClean="0"/>
          </a:p>
          <a:p>
            <a:r>
              <a:rPr lang="it-IT" dirty="0" smtClean="0"/>
              <a:t>15 </a:t>
            </a:r>
            <a:r>
              <a:rPr lang="it-IT" dirty="0" err="1" smtClean="0"/>
              <a:t>chapters</a:t>
            </a:r>
            <a:endParaRPr lang="it-IT" dirty="0"/>
          </a:p>
        </p:txBody>
      </p:sp>
      <p:pic>
        <p:nvPicPr>
          <p:cNvPr id="5" name="Segnaposto contenuto 4" descr="libr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67350" y="2500306"/>
            <a:ext cx="3105178" cy="24757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Title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Why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b="1" dirty="0" smtClean="0"/>
              <a:t>Happy</a:t>
            </a:r>
            <a:r>
              <a:rPr lang="it-IT" sz="2400" dirty="0" smtClean="0"/>
              <a:t> </a:t>
            </a:r>
            <a:r>
              <a:rPr lang="it-IT" sz="2400" dirty="0" err="1" smtClean="0"/>
              <a:t>When</a:t>
            </a:r>
            <a:r>
              <a:rPr lang="it-IT" sz="2400" dirty="0" smtClean="0"/>
              <a:t> </a:t>
            </a:r>
            <a:r>
              <a:rPr lang="it-IT" sz="2400" dirty="0" err="1" smtClean="0"/>
              <a:t>You</a:t>
            </a:r>
            <a:r>
              <a:rPr lang="it-IT" sz="2400" dirty="0" smtClean="0"/>
              <a:t> </a:t>
            </a:r>
            <a:r>
              <a:rPr lang="it-IT" sz="2400" dirty="0" err="1" smtClean="0"/>
              <a:t>Could</a:t>
            </a:r>
            <a:r>
              <a:rPr lang="it-IT" sz="2400" dirty="0" smtClean="0"/>
              <a:t> Be </a:t>
            </a:r>
            <a:r>
              <a:rPr lang="it-IT" sz="2400" b="1" dirty="0" err="1" smtClean="0"/>
              <a:t>Normal</a:t>
            </a:r>
            <a:endParaRPr lang="it-IT" sz="2400" b="1" dirty="0" smtClean="0"/>
          </a:p>
          <a:p>
            <a:r>
              <a:rPr lang="it-IT" sz="2400" dirty="0" err="1" smtClean="0"/>
              <a:t>Two</a:t>
            </a:r>
            <a:r>
              <a:rPr lang="it-IT" sz="2400" dirty="0" smtClean="0"/>
              <a:t> </a:t>
            </a:r>
            <a:r>
              <a:rPr lang="it-IT" sz="2400" dirty="0" err="1" smtClean="0"/>
              <a:t>important</a:t>
            </a:r>
            <a:r>
              <a:rPr lang="it-IT" sz="2400" dirty="0" smtClean="0"/>
              <a:t> </a:t>
            </a:r>
            <a:r>
              <a:rPr lang="it-IT" sz="2400" dirty="0" err="1" smtClean="0"/>
              <a:t>words</a:t>
            </a:r>
            <a:r>
              <a:rPr lang="it-IT" sz="2400" dirty="0" smtClean="0"/>
              <a:t> </a:t>
            </a:r>
            <a:r>
              <a:rPr lang="it-IT" sz="2400" dirty="0" err="1" smtClean="0"/>
              <a:t>within</a:t>
            </a:r>
            <a:r>
              <a:rPr lang="it-IT" sz="2400" dirty="0" smtClean="0"/>
              <a:t> </a:t>
            </a:r>
            <a:r>
              <a:rPr lang="it-IT" sz="2400" dirty="0" err="1" smtClean="0"/>
              <a:t>it</a:t>
            </a:r>
            <a:r>
              <a:rPr lang="it-IT" sz="2400" dirty="0" smtClean="0"/>
              <a:t>: “happy” and “</a:t>
            </a:r>
            <a:r>
              <a:rPr lang="it-IT" sz="2400" dirty="0" err="1" smtClean="0"/>
              <a:t>normal</a:t>
            </a:r>
            <a:r>
              <a:rPr lang="it-IT" sz="2400" dirty="0" smtClean="0"/>
              <a:t>”</a:t>
            </a:r>
            <a:endParaRPr lang="it-IT" sz="2400" dirty="0"/>
          </a:p>
        </p:txBody>
      </p:sp>
      <p:cxnSp>
        <p:nvCxnSpPr>
          <p:cNvPr id="12" name="Connettore 2 11"/>
          <p:cNvCxnSpPr/>
          <p:nvPr/>
        </p:nvCxnSpPr>
        <p:spPr>
          <a:xfrm rot="10800000" flipV="1">
            <a:off x="2500298" y="2786058"/>
            <a:ext cx="2571768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500034" y="4214818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theme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ethernal</a:t>
            </a:r>
            <a:r>
              <a:rPr lang="it-IT" dirty="0" smtClean="0"/>
              <a:t> </a:t>
            </a:r>
            <a:r>
              <a:rPr lang="it-IT" dirty="0" err="1" smtClean="0"/>
              <a:t>pursuing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happiness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 rot="5400000">
            <a:off x="6430182" y="342820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4929190" y="4143380"/>
            <a:ext cx="42148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theme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escaping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life </a:t>
            </a:r>
            <a:r>
              <a:rPr lang="it-IT" dirty="0" err="1" smtClean="0"/>
              <a:t>imposed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people( e.g. Mrs Winterson’s </a:t>
            </a:r>
            <a:r>
              <a:rPr lang="it-IT" dirty="0" err="1" smtClean="0"/>
              <a:t>evangelical</a:t>
            </a:r>
            <a:r>
              <a:rPr lang="it-IT" dirty="0" smtClean="0"/>
              <a:t> </a:t>
            </a:r>
            <a:r>
              <a:rPr lang="it-IT" dirty="0" err="1" smtClean="0"/>
              <a:t>pentecostal</a:t>
            </a:r>
            <a:r>
              <a:rPr lang="it-IT" dirty="0" smtClean="0"/>
              <a:t> life)</a:t>
            </a:r>
            <a:endParaRPr lang="it-IT" dirty="0"/>
          </a:p>
        </p:txBody>
      </p:sp>
      <p:pic>
        <p:nvPicPr>
          <p:cNvPr id="2050" name="Picture 2" descr="C:\Users\Nicola\Desktop\m20781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143512"/>
            <a:ext cx="4857784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Dedication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err="1" smtClean="0"/>
              <a:t>Dedication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three</a:t>
            </a:r>
            <a:r>
              <a:rPr lang="it-IT" sz="2400" dirty="0" smtClean="0"/>
              <a:t> </a:t>
            </a:r>
            <a:r>
              <a:rPr lang="it-IT" sz="2400" dirty="0" err="1" smtClean="0"/>
              <a:t>mothers</a:t>
            </a:r>
            <a:r>
              <a:rPr lang="it-IT" sz="2400" dirty="0" smtClean="0"/>
              <a:t>:</a:t>
            </a:r>
          </a:p>
          <a:p>
            <a:r>
              <a:rPr lang="it-IT" sz="2400" dirty="0" err="1" smtClean="0"/>
              <a:t>Constance</a:t>
            </a:r>
            <a:r>
              <a:rPr lang="it-IT" sz="2400" dirty="0" smtClean="0"/>
              <a:t> Winterson, </a:t>
            </a:r>
            <a:r>
              <a:rPr lang="it-IT" sz="2400" dirty="0" err="1" smtClean="0"/>
              <a:t>adoptive</a:t>
            </a:r>
            <a:r>
              <a:rPr lang="it-IT" sz="2400" dirty="0" smtClean="0"/>
              <a:t> </a:t>
            </a:r>
            <a:r>
              <a:rPr lang="it-IT" sz="2400" dirty="0" err="1" smtClean="0"/>
              <a:t>mother</a:t>
            </a:r>
            <a:endParaRPr lang="it-IT" sz="2400" dirty="0" smtClean="0"/>
          </a:p>
          <a:p>
            <a:r>
              <a:rPr lang="it-IT" sz="2400" dirty="0" smtClean="0"/>
              <a:t>Ruth </a:t>
            </a:r>
            <a:r>
              <a:rPr lang="it-IT" sz="2400" dirty="0" err="1" smtClean="0"/>
              <a:t>Rendell</a:t>
            </a:r>
            <a:r>
              <a:rPr lang="it-IT" sz="2400" dirty="0" smtClean="0"/>
              <a:t>, </a:t>
            </a:r>
            <a:r>
              <a:rPr lang="it-IT" sz="2400" dirty="0" err="1" smtClean="0"/>
              <a:t>literary</a:t>
            </a:r>
            <a:r>
              <a:rPr lang="it-IT" sz="2400" dirty="0" smtClean="0"/>
              <a:t> </a:t>
            </a:r>
            <a:r>
              <a:rPr lang="it-IT" sz="2400" dirty="0" err="1" smtClean="0"/>
              <a:t>mother</a:t>
            </a:r>
            <a:endParaRPr lang="it-IT" sz="2400" dirty="0" smtClean="0"/>
          </a:p>
          <a:p>
            <a:r>
              <a:rPr lang="it-IT" sz="2400" dirty="0" err="1" smtClean="0"/>
              <a:t>Ann</a:t>
            </a:r>
            <a:r>
              <a:rPr lang="it-IT" sz="2400" dirty="0" smtClean="0"/>
              <a:t> S., </a:t>
            </a:r>
            <a:r>
              <a:rPr lang="it-IT" sz="2400" dirty="0" err="1" smtClean="0"/>
              <a:t>biological</a:t>
            </a:r>
            <a:r>
              <a:rPr lang="it-IT" sz="2400" dirty="0" smtClean="0"/>
              <a:t> </a:t>
            </a:r>
            <a:r>
              <a:rPr lang="it-IT" sz="2400" dirty="0" err="1" smtClean="0"/>
              <a:t>mother</a:t>
            </a:r>
            <a:endParaRPr lang="it-IT" sz="2400" dirty="0" smtClean="0"/>
          </a:p>
          <a:p>
            <a:endParaRPr lang="it-IT" dirty="0" smtClean="0"/>
          </a:p>
        </p:txBody>
      </p:sp>
      <p:cxnSp>
        <p:nvCxnSpPr>
          <p:cNvPr id="5" name="Connettore 2 4"/>
          <p:cNvCxnSpPr/>
          <p:nvPr/>
        </p:nvCxnSpPr>
        <p:spPr>
          <a:xfrm rot="5400000">
            <a:off x="3286910" y="414258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rot="5400000">
            <a:off x="3894133" y="3892553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rot="5400000">
            <a:off x="4715670" y="3642520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000100" y="4714884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Function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dedication</a:t>
            </a:r>
            <a:r>
              <a:rPr lang="it-IT" dirty="0" smtClean="0"/>
              <a:t>: </a:t>
            </a:r>
            <a:r>
              <a:rPr lang="it-IT" dirty="0" err="1" smtClean="0"/>
              <a:t>make</a:t>
            </a:r>
            <a:r>
              <a:rPr lang="it-IT" dirty="0" smtClean="0"/>
              <a:t> the </a:t>
            </a:r>
            <a:r>
              <a:rPr lang="it-IT" dirty="0" err="1" smtClean="0"/>
              <a:t>reader</a:t>
            </a:r>
            <a:r>
              <a:rPr lang="it-IT" dirty="0" smtClean="0"/>
              <a:t> </a:t>
            </a:r>
            <a:r>
              <a:rPr lang="it-IT" dirty="0" err="1" smtClean="0"/>
              <a:t>understand</a:t>
            </a:r>
            <a:r>
              <a:rPr lang="it-IT" dirty="0" smtClean="0"/>
              <a:t> people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contributed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form</a:t>
            </a:r>
            <a:r>
              <a:rPr lang="it-IT" dirty="0" smtClean="0"/>
              <a:t> Jeanette’s mind and </a:t>
            </a:r>
            <a:r>
              <a:rPr lang="it-IT" dirty="0" err="1" smtClean="0"/>
              <a:t>personality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Tributes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Their</a:t>
            </a:r>
            <a:r>
              <a:rPr lang="it-IT" sz="2400" dirty="0" smtClean="0"/>
              <a:t> </a:t>
            </a:r>
            <a:r>
              <a:rPr lang="it-IT" sz="2400" dirty="0" err="1" smtClean="0"/>
              <a:t>function</a:t>
            </a:r>
            <a:r>
              <a:rPr lang="it-IT" sz="2400" dirty="0" smtClean="0">
                <a:sym typeface="Wingdings" pitchFamily="2" charset="2"/>
              </a:rPr>
              <a:t>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thank</a:t>
            </a:r>
            <a:r>
              <a:rPr lang="it-IT" sz="2400" dirty="0" smtClean="0">
                <a:sym typeface="Wingdings" pitchFamily="2" charset="2"/>
              </a:rPr>
              <a:t> people </a:t>
            </a:r>
            <a:r>
              <a:rPr lang="it-IT" sz="2400" dirty="0" err="1" smtClean="0">
                <a:sym typeface="Wingdings" pitchFamily="2" charset="2"/>
              </a:rPr>
              <a:t>who</a:t>
            </a:r>
            <a:r>
              <a:rPr lang="it-IT" sz="2400" dirty="0" smtClean="0">
                <a:sym typeface="Wingdings" pitchFamily="2" charset="2"/>
              </a:rPr>
              <a:t>  </a:t>
            </a:r>
            <a:r>
              <a:rPr lang="it-IT" sz="2400" dirty="0" err="1" smtClean="0">
                <a:sym typeface="Wingdings" pitchFamily="2" charset="2"/>
              </a:rPr>
              <a:t>never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abandoned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writer</a:t>
            </a:r>
            <a:r>
              <a:rPr lang="it-IT" sz="2400" dirty="0" smtClean="0">
                <a:sym typeface="Wingdings" pitchFamily="2" charset="2"/>
              </a:rPr>
              <a:t> and help </a:t>
            </a:r>
            <a:r>
              <a:rPr lang="it-IT" sz="2400" dirty="0" err="1" smtClean="0">
                <a:sym typeface="Wingdings" pitchFamily="2" charset="2"/>
              </a:rPr>
              <a:t>her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find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very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happiness</a:t>
            </a:r>
            <a:endParaRPr lang="it-IT" sz="2400" dirty="0"/>
          </a:p>
        </p:txBody>
      </p:sp>
      <p:cxnSp>
        <p:nvCxnSpPr>
          <p:cNvPr id="5" name="Connettore 2 4"/>
          <p:cNvCxnSpPr/>
          <p:nvPr/>
        </p:nvCxnSpPr>
        <p:spPr>
          <a:xfrm rot="5400000">
            <a:off x="3894133" y="3178173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1357290" y="3643314"/>
            <a:ext cx="650085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it-IT" sz="2400" dirty="0" err="1" smtClean="0"/>
              <a:t>Susie</a:t>
            </a:r>
            <a:r>
              <a:rPr lang="it-IT" sz="2400" dirty="0" smtClean="0"/>
              <a:t> Orbach: Jeanette’s </a:t>
            </a:r>
            <a:r>
              <a:rPr lang="it-IT" sz="2400" dirty="0" err="1" smtClean="0"/>
              <a:t>girfriend</a:t>
            </a:r>
            <a:r>
              <a:rPr lang="it-IT" sz="2400" dirty="0" smtClean="0"/>
              <a:t> </a:t>
            </a:r>
            <a:r>
              <a:rPr lang="it-IT" sz="2400" dirty="0" err="1" smtClean="0"/>
              <a:t>since</a:t>
            </a:r>
            <a:r>
              <a:rPr lang="it-IT" sz="2400" dirty="0" smtClean="0"/>
              <a:t> </a:t>
            </a:r>
            <a:r>
              <a:rPr lang="it-IT" sz="2400" dirty="0" err="1" smtClean="0"/>
              <a:t>when</a:t>
            </a:r>
            <a:r>
              <a:rPr lang="it-IT" sz="2400" dirty="0" smtClean="0"/>
              <a:t> the </a:t>
            </a:r>
            <a:r>
              <a:rPr lang="it-IT" sz="2400" dirty="0" err="1" smtClean="0"/>
              <a:t>writer</a:t>
            </a:r>
            <a:r>
              <a:rPr lang="it-IT" sz="2400" dirty="0" smtClean="0"/>
              <a:t> </a:t>
            </a:r>
            <a:r>
              <a:rPr lang="it-IT" sz="2400" dirty="0" err="1" smtClean="0"/>
              <a:t>found</a:t>
            </a:r>
            <a:r>
              <a:rPr lang="it-IT" sz="2400" dirty="0" smtClean="0"/>
              <a:t> </a:t>
            </a:r>
            <a:r>
              <a:rPr lang="it-IT" sz="2400" dirty="0" err="1" smtClean="0"/>
              <a:t>her</a:t>
            </a:r>
            <a:r>
              <a:rPr lang="it-IT" sz="2400" dirty="0" smtClean="0"/>
              <a:t> </a:t>
            </a:r>
            <a:r>
              <a:rPr lang="it-IT" sz="2400" dirty="0" err="1" smtClean="0"/>
              <a:t>adoption</a:t>
            </a:r>
            <a:r>
              <a:rPr lang="it-IT" sz="2400" dirty="0" smtClean="0"/>
              <a:t> </a:t>
            </a:r>
            <a:r>
              <a:rPr lang="it-IT" sz="2400" dirty="0" err="1" smtClean="0"/>
              <a:t>papers</a:t>
            </a:r>
            <a:r>
              <a:rPr lang="it-IT" sz="2400" dirty="0" smtClean="0"/>
              <a:t> in the </a:t>
            </a:r>
            <a:r>
              <a:rPr lang="it-IT" sz="2400" dirty="0" err="1" smtClean="0"/>
              <a:t>effects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her</a:t>
            </a:r>
            <a:r>
              <a:rPr lang="it-IT" sz="2400" dirty="0" smtClean="0"/>
              <a:t> </a:t>
            </a:r>
            <a:r>
              <a:rPr lang="it-IT" sz="2400" dirty="0" err="1" smtClean="0"/>
              <a:t>dad</a:t>
            </a:r>
            <a:endParaRPr lang="it-IT" sz="2400" dirty="0" smtClean="0"/>
          </a:p>
          <a:p>
            <a:pPr>
              <a:buFontTx/>
              <a:buChar char="-"/>
            </a:pPr>
            <a:r>
              <a:rPr lang="it-IT" sz="2400" dirty="0" smtClean="0"/>
              <a:t> </a:t>
            </a:r>
            <a:r>
              <a:rPr lang="it-IT" sz="2400" dirty="0" smtClean="0"/>
              <a:t>Paul </a:t>
            </a:r>
            <a:r>
              <a:rPr lang="it-IT" sz="2400" dirty="0" err="1" smtClean="0"/>
              <a:t>Sharer</a:t>
            </a:r>
            <a:r>
              <a:rPr lang="it-IT" sz="2400" dirty="0" smtClean="0"/>
              <a:t>: </a:t>
            </a:r>
            <a:r>
              <a:rPr lang="it-IT" sz="2400" dirty="0" err="1" smtClean="0"/>
              <a:t>tracer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Jeanette’s family </a:t>
            </a:r>
            <a:r>
              <a:rPr lang="it-IT" sz="2400" dirty="0" err="1" smtClean="0"/>
              <a:t>tree</a:t>
            </a:r>
            <a:endParaRPr lang="it-IT" sz="2400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Organization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15 </a:t>
            </a:r>
            <a:r>
              <a:rPr lang="it-IT" dirty="0" err="1" smtClean="0"/>
              <a:t>chapters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structure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book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chronologically</a:t>
            </a:r>
            <a:r>
              <a:rPr lang="it-IT" dirty="0" smtClean="0"/>
              <a:t> </a:t>
            </a:r>
            <a:r>
              <a:rPr lang="it-IT" dirty="0" err="1" smtClean="0"/>
              <a:t>organised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 rot="5400000">
            <a:off x="1000894" y="321389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357158" y="3786190"/>
            <a:ext cx="32147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/>
              <a:t>Chapter</a:t>
            </a:r>
            <a:r>
              <a:rPr lang="it-IT" sz="2000" dirty="0" smtClean="0"/>
              <a:t> 1, </a:t>
            </a:r>
            <a:r>
              <a:rPr lang="it-IT" sz="2000" u="sng" dirty="0" smtClean="0"/>
              <a:t>The Wrong </a:t>
            </a:r>
            <a:r>
              <a:rPr lang="it-IT" sz="2000" u="sng" dirty="0" err="1" smtClean="0"/>
              <a:t>Crib</a:t>
            </a:r>
            <a:r>
              <a:rPr lang="it-IT" sz="2000" dirty="0" smtClean="0"/>
              <a:t>( </a:t>
            </a:r>
            <a:r>
              <a:rPr lang="it-IT" sz="2000" dirty="0" err="1" smtClean="0"/>
              <a:t>crib</a:t>
            </a:r>
            <a:r>
              <a:rPr lang="it-IT" sz="2000" dirty="0" smtClean="0"/>
              <a:t> = costola)</a:t>
            </a:r>
            <a:r>
              <a:rPr lang="it-IT" sz="2000" dirty="0" smtClean="0">
                <a:sym typeface="Wingdings" pitchFamily="2" charset="2"/>
              </a:rPr>
              <a:t> idea </a:t>
            </a:r>
            <a:r>
              <a:rPr lang="it-IT" sz="2000" dirty="0" err="1" smtClean="0">
                <a:sym typeface="Wingdings" pitchFamily="2" charset="2"/>
              </a:rPr>
              <a:t>of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coming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to</a:t>
            </a:r>
            <a:r>
              <a:rPr lang="it-IT" sz="2000" dirty="0" smtClean="0">
                <a:sym typeface="Wingdings" pitchFamily="2" charset="2"/>
              </a:rPr>
              <a:t> the world</a:t>
            </a:r>
            <a:endParaRPr lang="it-IT" sz="2000" dirty="0"/>
          </a:p>
        </p:txBody>
      </p:sp>
      <p:cxnSp>
        <p:nvCxnSpPr>
          <p:cNvPr id="8" name="Connettore 2 7"/>
          <p:cNvCxnSpPr/>
          <p:nvPr/>
        </p:nvCxnSpPr>
        <p:spPr>
          <a:xfrm rot="5400000">
            <a:off x="5464975" y="3107529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4786314" y="4000504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Last </a:t>
            </a:r>
            <a:r>
              <a:rPr lang="it-IT" sz="2000" dirty="0" err="1" smtClean="0"/>
              <a:t>chapter</a:t>
            </a:r>
            <a:r>
              <a:rPr lang="it-IT" sz="2000" dirty="0" smtClean="0"/>
              <a:t>, </a:t>
            </a:r>
            <a:r>
              <a:rPr lang="it-IT" sz="2000" u="sng" dirty="0" smtClean="0"/>
              <a:t>Coda</a:t>
            </a:r>
            <a:r>
              <a:rPr lang="it-IT" sz="2000" dirty="0" smtClean="0">
                <a:sym typeface="Wingdings" pitchFamily="2" charset="2"/>
              </a:rPr>
              <a:t> </a:t>
            </a:r>
            <a:r>
              <a:rPr lang="it-IT" sz="2000" dirty="0" err="1" smtClean="0">
                <a:sym typeface="Wingdings" pitchFamily="2" charset="2"/>
              </a:rPr>
              <a:t>t</a:t>
            </a:r>
            <a:r>
              <a:rPr lang="it-IT" sz="2000" dirty="0" err="1" smtClean="0">
                <a:sym typeface="Wingdings" pitchFamily="2" charset="2"/>
              </a:rPr>
              <a:t>o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convey</a:t>
            </a:r>
            <a:r>
              <a:rPr lang="it-IT" sz="2000" dirty="0" smtClean="0">
                <a:sym typeface="Wingdings" pitchFamily="2" charset="2"/>
              </a:rPr>
              <a:t> a </a:t>
            </a:r>
            <a:r>
              <a:rPr lang="it-IT" sz="2000" dirty="0" err="1" smtClean="0">
                <a:sym typeface="Wingdings" pitchFamily="2" charset="2"/>
              </a:rPr>
              <a:t>sense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of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conclusion</a:t>
            </a:r>
            <a:endParaRPr lang="it-IT" sz="2000" dirty="0"/>
          </a:p>
        </p:txBody>
      </p:sp>
      <p:cxnSp>
        <p:nvCxnSpPr>
          <p:cNvPr id="12" name="Connettore 2 11"/>
          <p:cNvCxnSpPr/>
          <p:nvPr/>
        </p:nvCxnSpPr>
        <p:spPr>
          <a:xfrm>
            <a:off x="1714480" y="4786322"/>
            <a:ext cx="178595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10800000" flipV="1">
            <a:off x="4500562" y="4714884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1571604" y="5572140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: </a:t>
            </a:r>
            <a:r>
              <a:rPr lang="it-IT" dirty="0" err="1" smtClean="0"/>
              <a:t>chapters</a:t>
            </a:r>
            <a:r>
              <a:rPr lang="it-IT" dirty="0" smtClean="0"/>
              <a:t> </a:t>
            </a:r>
            <a:r>
              <a:rPr lang="it-IT" dirty="0" err="1" smtClean="0"/>
              <a:t>organised</a:t>
            </a:r>
            <a:r>
              <a:rPr lang="it-IT" dirty="0" smtClean="0"/>
              <a:t> </a:t>
            </a:r>
            <a:r>
              <a:rPr lang="it-IT" dirty="0" err="1" smtClean="0"/>
              <a:t>following</a:t>
            </a:r>
            <a:r>
              <a:rPr lang="it-IT" dirty="0" smtClean="0"/>
              <a:t> the </a:t>
            </a:r>
            <a:r>
              <a:rPr lang="it-IT" dirty="0" err="1" smtClean="0"/>
              <a:t>writer</a:t>
            </a:r>
            <a:r>
              <a:rPr lang="it-IT" dirty="0" smtClean="0"/>
              <a:t>’s </a:t>
            </a:r>
            <a:r>
              <a:rPr lang="it-IT" dirty="0" err="1" smtClean="0"/>
              <a:t>emotions</a:t>
            </a:r>
            <a:r>
              <a:rPr lang="it-IT" dirty="0" smtClean="0"/>
              <a:t> and </a:t>
            </a:r>
            <a:r>
              <a:rPr lang="it-IT" dirty="0" err="1" smtClean="0"/>
              <a:t>considerations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First </a:t>
            </a:r>
            <a:r>
              <a:rPr lang="it-IT" dirty="0" err="1" smtClean="0"/>
              <a:t>chapter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err="1" smtClean="0"/>
              <a:t>Presentation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crucial</a:t>
            </a:r>
            <a:r>
              <a:rPr lang="it-IT" sz="2400" dirty="0" smtClean="0"/>
              <a:t> </a:t>
            </a:r>
            <a:r>
              <a:rPr lang="it-IT" sz="2400" dirty="0" err="1" smtClean="0"/>
              <a:t>themes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book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pursuing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happiness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relationship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writer</a:t>
            </a:r>
            <a:r>
              <a:rPr lang="it-IT" sz="2400" dirty="0" smtClean="0">
                <a:sym typeface="Wingdings" pitchFamily="2" charset="2"/>
              </a:rPr>
              <a:t> – </a:t>
            </a:r>
            <a:r>
              <a:rPr lang="it-IT" sz="2400" dirty="0" err="1" smtClean="0">
                <a:sym typeface="Wingdings" pitchFamily="2" charset="2"/>
              </a:rPr>
              <a:t>adoptive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mother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lesbianism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search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biological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mother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err="1" smtClean="0">
                <a:sym typeface="Wingdings" pitchFamily="2" charset="2"/>
              </a:rPr>
              <a:t>Introduction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Mrs Winterson, a </a:t>
            </a:r>
            <a:r>
              <a:rPr lang="it-IT" sz="2400" dirty="0" err="1" smtClean="0">
                <a:sym typeface="Wingdings" pitchFamily="2" charset="2"/>
              </a:rPr>
              <a:t>very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strange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woman—</a:t>
            </a:r>
            <a:r>
              <a:rPr lang="it-IT" sz="2400" dirty="0" smtClean="0">
                <a:sym typeface="Wingdings" pitchFamily="2" charset="2"/>
              </a:rPr>
              <a:t>&gt;a revolver in the </a:t>
            </a:r>
            <a:r>
              <a:rPr lang="it-IT" sz="2400" dirty="0" err="1" smtClean="0">
                <a:sym typeface="Wingdings" pitchFamily="2" charset="2"/>
              </a:rPr>
              <a:t>duster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drawer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waiting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for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Armageddon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smtClean="0">
                <a:sym typeface="Wingdings" pitchFamily="2" charset="2"/>
              </a:rPr>
              <a:t>First </a:t>
            </a:r>
            <a:r>
              <a:rPr lang="it-IT" sz="2400" dirty="0" err="1" smtClean="0">
                <a:sym typeface="Wingdings" pitchFamily="2" charset="2"/>
              </a:rPr>
              <a:t>features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Jeanette’s </a:t>
            </a:r>
            <a:r>
              <a:rPr lang="it-IT" sz="2400" dirty="0" err="1" smtClean="0">
                <a:sym typeface="Wingdings" pitchFamily="2" charset="2"/>
              </a:rPr>
              <a:t>teenage</a:t>
            </a:r>
            <a:r>
              <a:rPr lang="it-IT" sz="2400" dirty="0" smtClean="0">
                <a:sym typeface="Wingdings" pitchFamily="2" charset="2"/>
              </a:rPr>
              <a:t> nature </a:t>
            </a:r>
            <a:r>
              <a:rPr lang="it-IT" sz="2400" dirty="0" err="1" smtClean="0">
                <a:sym typeface="Wingdings" pitchFamily="2" charset="2"/>
              </a:rPr>
              <a:t>always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refused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be</a:t>
            </a:r>
            <a:r>
              <a:rPr lang="it-IT" sz="2400" dirty="0" smtClean="0">
                <a:sym typeface="Wingdings" pitchFamily="2" charset="2"/>
              </a:rPr>
              <a:t> friend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someone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she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had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imaginary</a:t>
            </a:r>
            <a:r>
              <a:rPr lang="it-IT" sz="2400" dirty="0" smtClean="0">
                <a:sym typeface="Wingdings" pitchFamily="2" charset="2"/>
              </a:rPr>
              <a:t> friend</a:t>
            </a:r>
          </a:p>
          <a:p>
            <a:endParaRPr lang="it-IT" sz="2400" dirty="0" smtClean="0">
              <a:sym typeface="Wingdings" pitchFamily="2" charset="2"/>
            </a:endParaRPr>
          </a:p>
          <a:p>
            <a:endParaRPr lang="it-IT" sz="2800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c</a:t>
            </a:r>
            <a:r>
              <a:rPr lang="it-IT" dirty="0" err="1" smtClean="0"/>
              <a:t>hapter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Description of</a:t>
            </a:r>
            <a:r>
              <a:rPr lang="en-US" sz="2400" dirty="0" smtClean="0"/>
              <a:t> Manchester, where the writer was born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Contradictions within the city</a:t>
            </a:r>
            <a:r>
              <a:rPr lang="en-US" sz="2400" dirty="0" smtClean="0">
                <a:sym typeface="Wingdings" pitchFamily="2" charset="2"/>
              </a:rPr>
              <a:t> capitalism massive spread between rich and poor people</a:t>
            </a:r>
          </a:p>
          <a:p>
            <a:r>
              <a:rPr lang="en-US" sz="2400" dirty="0" smtClean="0">
                <a:sym typeface="Wingdings" pitchFamily="2" charset="2"/>
              </a:rPr>
              <a:t>Description of jobs of her biological family and adoptive one( with their living conditions and lifestyle)</a:t>
            </a:r>
          </a:p>
          <a:p>
            <a:r>
              <a:rPr lang="en-US" sz="2400" dirty="0" smtClean="0">
                <a:sym typeface="Wingdings" pitchFamily="2" charset="2"/>
              </a:rPr>
              <a:t>Last pages—&gt; the them of pursuing the happiness</a:t>
            </a:r>
            <a:endParaRPr lang="en-US" sz="2400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pic>
        <p:nvPicPr>
          <p:cNvPr id="8" name="Segnaposto contenuto 7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9190" y="2143116"/>
            <a:ext cx="4045610" cy="2786082"/>
          </a:xfrm>
        </p:spPr>
      </p:pic>
      <p:cxnSp>
        <p:nvCxnSpPr>
          <p:cNvPr id="5" name="Connettore 2 4"/>
          <p:cNvCxnSpPr/>
          <p:nvPr/>
        </p:nvCxnSpPr>
        <p:spPr>
          <a:xfrm rot="5400000">
            <a:off x="2072464" y="285670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4929190" y="5143512"/>
            <a:ext cx="421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The city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smtClean="0"/>
              <a:t>M</a:t>
            </a:r>
            <a:r>
              <a:rPr lang="it-IT" dirty="0" smtClean="0"/>
              <a:t>anchester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460</Words>
  <PresentationFormat>Presentazione su schermo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Equinozio</vt:lpstr>
      <vt:lpstr>Why Be Happy When You Could Be Normal? </vt:lpstr>
      <vt:lpstr>What is the book?</vt:lpstr>
      <vt:lpstr>Structure of the book</vt:lpstr>
      <vt:lpstr>Title</vt:lpstr>
      <vt:lpstr>Dedication</vt:lpstr>
      <vt:lpstr>Tributes</vt:lpstr>
      <vt:lpstr>Organization of the 15 chapters</vt:lpstr>
      <vt:lpstr>First chapter</vt:lpstr>
      <vt:lpstr>Second chapter</vt:lpstr>
      <vt:lpstr>Personal Conclusions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Nicola</dc:creator>
  <cp:lastModifiedBy>Nicola</cp:lastModifiedBy>
  <cp:revision>86</cp:revision>
  <dcterms:created xsi:type="dcterms:W3CDTF">2012-10-08T19:28:07Z</dcterms:created>
  <dcterms:modified xsi:type="dcterms:W3CDTF">2012-10-08T21:10:56Z</dcterms:modified>
</cp:coreProperties>
</file>