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8" r:id="rId3"/>
    <p:sldId id="257" r:id="rId4"/>
    <p:sldId id="263" r:id="rId5"/>
    <p:sldId id="259" r:id="rId6"/>
    <p:sldId id="260" r:id="rId7"/>
    <p:sldId id="262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1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olo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6" name="Segnaposto data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2" name="Segnaposto piè di pagina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5" name="Segnaposto numero diapositiva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olo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7" name="Segnaposto contenuto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egnaposto testo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11" name="Segnaposto piè di pagina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6" name="Segnaposto numero diapositiva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olo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1" name="Segnaposto data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olo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25" name="Segnaposto testo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8" name="Segnaposto contenuto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1" name="Connettore 1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olo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2" name="Segnaposto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21" name="Segnaposto piè di pagina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24" name="Segnaposto piè di pagina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nettore 1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olo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14" name="Segnaposto contenuto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29" name="Segnaposto piè di pagina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egnaposto immagin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1" name="Segnaposto numero diapositiva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7" name="Titolo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6" name="Segnaposto testo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nettore 1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egnaposto testo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1" name="Segnaposto data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B6055F8-1D02-4417-9241-55C834FD9970}" type="datetimeFigureOut">
              <a:rPr lang="it-IT" smtClean="0"/>
              <a:pPr/>
              <a:t>13/01/2013</a:t>
            </a:fld>
            <a:endParaRPr lang="it-IT"/>
          </a:p>
        </p:txBody>
      </p:sp>
      <p:sp>
        <p:nvSpPr>
          <p:cNvPr id="28" name="Segnaposto piè di pagina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007B441-5312-499D-93C3-6E37886527FA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0" name="Segnaposto titolo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Connettore 1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onnettore 1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>
            <a:normAutofit/>
          </a:bodyPr>
          <a:lstStyle/>
          <a:p>
            <a:pPr algn="ctr"/>
            <a:r>
              <a:rPr lang="it-IT" sz="4400" dirty="0" smtClean="0"/>
              <a:t>The </a:t>
            </a:r>
            <a:r>
              <a:rPr lang="it-IT" sz="4400" dirty="0" err="1" smtClean="0"/>
              <a:t>analysis</a:t>
            </a:r>
            <a:r>
              <a:rPr lang="it-IT" sz="4400" dirty="0" smtClean="0"/>
              <a:t> </a:t>
            </a:r>
            <a:r>
              <a:rPr lang="it-IT" sz="4400" dirty="0" err="1" smtClean="0"/>
              <a:t>of</a:t>
            </a:r>
            <a:r>
              <a:rPr lang="it-IT" sz="4400" dirty="0" smtClean="0"/>
              <a:t> advertising</a:t>
            </a:r>
            <a:endParaRPr lang="it-IT" sz="4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1600" dirty="0" err="1" smtClean="0"/>
              <a:t>Baldin</a:t>
            </a:r>
            <a:r>
              <a:rPr lang="it-IT" sz="1600" dirty="0" smtClean="0"/>
              <a:t> </a:t>
            </a:r>
            <a:r>
              <a:rPr lang="it-IT" sz="1600" dirty="0" smtClean="0"/>
              <a:t>R</a:t>
            </a:r>
            <a:r>
              <a:rPr lang="it-IT" sz="1600" dirty="0" smtClean="0"/>
              <a:t>uben          classe 5° A                      </a:t>
            </a:r>
            <a:endParaRPr lang="it-IT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6600" dirty="0" smtClean="0"/>
              <a:t>The end</a:t>
            </a:r>
            <a:endParaRPr lang="it-IT" sz="66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b="1" dirty="0" smtClean="0"/>
              <a:t> </a:t>
            </a:r>
            <a:r>
              <a:rPr lang="it-IT" b="1" dirty="0" smtClean="0"/>
              <a:t> </a:t>
            </a:r>
            <a:r>
              <a:rPr lang="it-IT" dirty="0" smtClean="0"/>
              <a:t>The Advertising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essence</a:t>
            </a:r>
            <a:r>
              <a:rPr lang="it-IT" dirty="0" smtClean="0"/>
              <a:t> </a:t>
            </a:r>
            <a:r>
              <a:rPr lang="it-IT" dirty="0" err="1" smtClean="0"/>
              <a:t>of</a:t>
            </a:r>
            <a:r>
              <a:rPr lang="it-IT" dirty="0" smtClean="0"/>
              <a:t> </a:t>
            </a:r>
            <a:r>
              <a:rPr lang="it-IT" dirty="0" err="1" smtClean="0"/>
              <a:t>giò</a:t>
            </a:r>
            <a:r>
              <a:rPr lang="it-IT" dirty="0" smtClean="0"/>
              <a:t> </a:t>
            </a:r>
            <a:r>
              <a:rPr lang="it-IT" dirty="0" err="1" smtClean="0"/>
              <a:t>by</a:t>
            </a:r>
            <a:r>
              <a:rPr lang="it-IT" dirty="0" smtClean="0"/>
              <a:t> Giorgio Armani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   </a:t>
            </a:r>
            <a:r>
              <a:rPr lang="it-IT" dirty="0" smtClean="0"/>
              <a:t>http</a:t>
            </a:r>
            <a:r>
              <a:rPr lang="it-IT" dirty="0" smtClean="0"/>
              <a:t>://www.youtube.com/</a:t>
            </a:r>
            <a:r>
              <a:rPr lang="it-IT" dirty="0" err="1" smtClean="0"/>
              <a:t>watch</a:t>
            </a:r>
            <a:r>
              <a:rPr lang="it-IT" dirty="0" smtClean="0"/>
              <a:t>?</a:t>
            </a:r>
            <a:r>
              <a:rPr lang="it-IT" dirty="0" err="1" smtClean="0"/>
              <a:t>v=ZuEqqXVxeZM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Channels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convey</a:t>
            </a:r>
            <a:r>
              <a:rPr lang="it-IT" dirty="0" smtClean="0"/>
              <a:t> </a:t>
            </a:r>
            <a:r>
              <a:rPr lang="it-IT" dirty="0" err="1" smtClean="0"/>
              <a:t>message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b="1" dirty="0" smtClean="0"/>
              <a:t>   </a:t>
            </a:r>
            <a:r>
              <a:rPr lang="it-IT" sz="2400" b="1" dirty="0" err="1" smtClean="0"/>
              <a:t>Visual</a:t>
            </a:r>
            <a:r>
              <a:rPr lang="it-IT" sz="2400" b="1" dirty="0" smtClean="0"/>
              <a:t> </a:t>
            </a:r>
            <a:r>
              <a:rPr lang="it-IT" sz="2400" b="1" dirty="0" err="1" smtClean="0"/>
              <a:t>channel</a:t>
            </a:r>
            <a:r>
              <a:rPr lang="it-IT" sz="2400" dirty="0" err="1" smtClean="0"/>
              <a:t>=</a:t>
            </a:r>
            <a:r>
              <a:rPr lang="it-IT" sz="2400" dirty="0" smtClean="0"/>
              <a:t> </a:t>
            </a:r>
            <a:r>
              <a:rPr lang="en-US" sz="2400" dirty="0" smtClean="0"/>
              <a:t>the most immediate channel to transmit the message, this allows the 'association of images of the viewer of something pleasant, and stimulates his imagination</a:t>
            </a:r>
            <a:r>
              <a:rPr lang="it-IT" sz="2400" dirty="0" smtClean="0"/>
              <a:t>  </a:t>
            </a:r>
          </a:p>
          <a:p>
            <a:pPr>
              <a:buNone/>
            </a:pPr>
            <a:r>
              <a:rPr lang="it-IT" sz="2400" b="1" dirty="0" smtClean="0"/>
              <a:t>        </a:t>
            </a:r>
          </a:p>
          <a:p>
            <a:pPr>
              <a:buNone/>
            </a:pPr>
            <a:r>
              <a:rPr lang="it-IT" sz="2400" b="1" dirty="0" smtClean="0"/>
              <a:t> </a:t>
            </a:r>
            <a:r>
              <a:rPr lang="it-IT" sz="2400" b="1" dirty="0" smtClean="0"/>
              <a:t>                 </a:t>
            </a:r>
            <a:r>
              <a:rPr lang="it-IT" sz="4000" b="1" dirty="0" err="1" smtClean="0"/>
              <a:t>sexual</a:t>
            </a:r>
            <a:r>
              <a:rPr lang="it-IT" sz="4000" b="1" dirty="0" smtClean="0"/>
              <a:t> </a:t>
            </a:r>
            <a:r>
              <a:rPr lang="it-IT" sz="4000" b="1" dirty="0" err="1" smtClean="0"/>
              <a:t>allusions</a:t>
            </a:r>
            <a:r>
              <a:rPr lang="it-IT" sz="4000" b="1" dirty="0" smtClean="0"/>
              <a:t> </a:t>
            </a:r>
          </a:p>
          <a:p>
            <a:pPr>
              <a:buNone/>
            </a:pPr>
            <a:r>
              <a:rPr lang="it-IT" sz="4000" b="1" dirty="0" smtClean="0"/>
              <a:t>   </a:t>
            </a:r>
            <a:r>
              <a:rPr lang="it-IT" sz="2400" b="1" dirty="0" smtClean="0"/>
              <a:t>Auditive </a:t>
            </a:r>
            <a:r>
              <a:rPr lang="it-IT" sz="2400" b="1" dirty="0" err="1" smtClean="0"/>
              <a:t>channel</a:t>
            </a:r>
            <a:r>
              <a:rPr lang="it-IT" sz="2400" dirty="0" err="1" smtClean="0"/>
              <a:t>=</a:t>
            </a:r>
            <a:r>
              <a:rPr lang="it-IT" sz="2400" dirty="0" smtClean="0"/>
              <a:t> </a:t>
            </a:r>
            <a:r>
              <a:rPr lang="en-US" sz="2400" dirty="0" smtClean="0"/>
              <a:t>it is designed to place the message, and often to make it more attractive and to stimulate the viewer and make him feel the pleasurable sensations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endParaRPr lang="it-IT" sz="2400" dirty="0" smtClean="0"/>
          </a:p>
        </p:txBody>
      </p:sp>
      <p:sp>
        <p:nvSpPr>
          <p:cNvPr id="4" name="Freccia in giù 3"/>
          <p:cNvSpPr/>
          <p:nvPr/>
        </p:nvSpPr>
        <p:spPr>
          <a:xfrm rot="18567502">
            <a:off x="1121155" y="3388371"/>
            <a:ext cx="504056" cy="83593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SETTING OF SCENE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it-IT" dirty="0" smtClean="0"/>
              <a:t>         </a:t>
            </a:r>
            <a:r>
              <a:rPr lang="it-IT" b="1" dirty="0" smtClean="0"/>
              <a:t>A </a:t>
            </a:r>
            <a:r>
              <a:rPr lang="it-IT" b="1" u="sng" dirty="0" err="1" smtClean="0"/>
              <a:t>unknown</a:t>
            </a:r>
            <a:r>
              <a:rPr lang="it-IT" b="1" dirty="0" smtClean="0"/>
              <a:t> and </a:t>
            </a:r>
            <a:r>
              <a:rPr lang="it-IT" b="1" u="sng" dirty="0" err="1" smtClean="0"/>
              <a:t>undefined</a:t>
            </a:r>
            <a:r>
              <a:rPr lang="it-IT" b="1" dirty="0" smtClean="0"/>
              <a:t> </a:t>
            </a:r>
            <a:r>
              <a:rPr lang="it-IT" b="1" u="sng" dirty="0" smtClean="0"/>
              <a:t>beach</a:t>
            </a:r>
          </a:p>
          <a:p>
            <a:pPr>
              <a:buNone/>
            </a:pPr>
            <a:endParaRPr lang="it-IT" b="1" dirty="0" smtClean="0"/>
          </a:p>
          <a:p>
            <a:pPr>
              <a:buNone/>
            </a:pP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stimulates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imagination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err="1" smtClean="0">
                <a:sym typeface="Wingdings" pitchFamily="2" charset="2"/>
              </a:rPr>
              <a:t>Viewer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captures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attention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     In </a:t>
            </a:r>
            <a:r>
              <a:rPr lang="it-IT" sz="2400" dirty="0" err="1" smtClean="0">
                <a:sym typeface="Wingdings" pitchFamily="2" charset="2"/>
              </a:rPr>
              <a:t>human</a:t>
            </a:r>
            <a:r>
              <a:rPr lang="it-IT" sz="2400" dirty="0" smtClean="0">
                <a:sym typeface="Wingdings" pitchFamily="2" charset="2"/>
              </a:rPr>
              <a:t> mind,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recalls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holiday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a positive </a:t>
            </a:r>
            <a:r>
              <a:rPr lang="it-IT" sz="2400" dirty="0" err="1" smtClean="0">
                <a:sym typeface="Wingdings" pitchFamily="2" charset="2"/>
              </a:rPr>
              <a:t>imagine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its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function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is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calm</a:t>
            </a:r>
            <a:r>
              <a:rPr lang="it-IT" sz="2400" dirty="0" smtClean="0">
                <a:sym typeface="Wingdings" pitchFamily="2" charset="2"/>
              </a:rPr>
              <a:t> and </a:t>
            </a:r>
            <a:r>
              <a:rPr lang="it-IT" sz="2400" dirty="0" err="1" smtClean="0">
                <a:sym typeface="Wingdings" pitchFamily="2" charset="2"/>
              </a:rPr>
              <a:t>reassure</a:t>
            </a:r>
            <a:endParaRPr lang="it-IT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smtClean="0">
                <a:sym typeface="Wingdings" pitchFamily="2" charset="2"/>
              </a:rPr>
              <a:t>                                                     </a:t>
            </a:r>
            <a:endParaRPr lang="it-IT" sz="2400" dirty="0" smtClean="0">
              <a:sym typeface="Wingdings" pitchFamily="2" charset="2"/>
            </a:endParaRPr>
          </a:p>
        </p:txBody>
      </p:sp>
      <p:sp>
        <p:nvSpPr>
          <p:cNvPr id="4" name="Freccia in giù 3"/>
          <p:cNvSpPr/>
          <p:nvPr/>
        </p:nvSpPr>
        <p:spPr>
          <a:xfrm rot="3720557">
            <a:off x="2916873" y="1851057"/>
            <a:ext cx="484632" cy="7829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 rot="3428072">
            <a:off x="4954006" y="1767041"/>
            <a:ext cx="484632" cy="15451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Freccia in giù 5"/>
          <p:cNvSpPr/>
          <p:nvPr/>
        </p:nvSpPr>
        <p:spPr>
          <a:xfrm rot="1428257">
            <a:off x="6602740" y="2190206"/>
            <a:ext cx="484632" cy="264390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THE CHOICE OF BLACK AND WHITE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28800"/>
            <a:ext cx="8686800" cy="45259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 </a:t>
            </a: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endParaRPr lang="en-US" sz="2400" dirty="0" smtClean="0">
              <a:sym typeface="Wingdings" pitchFamily="2" charset="2"/>
            </a:endParaRPr>
          </a:p>
          <a:p>
            <a:pPr>
              <a:buNone/>
            </a:pPr>
            <a:r>
              <a:rPr lang="en-US" sz="3600" dirty="0" smtClean="0">
                <a:sym typeface="Wingdings" pitchFamily="2" charset="2"/>
              </a:rPr>
              <a:t> </a:t>
            </a:r>
            <a:r>
              <a:rPr lang="en-US" sz="3600" dirty="0" smtClean="0">
                <a:sym typeface="Wingdings" pitchFamily="2" charset="2"/>
              </a:rPr>
              <a:t>  The </a:t>
            </a:r>
            <a:r>
              <a:rPr lang="en-US" sz="3600" dirty="0" smtClean="0">
                <a:sym typeface="Wingdings" pitchFamily="2" charset="2"/>
              </a:rPr>
              <a:t>black and white contrast gives a effect of essentiality and </a:t>
            </a:r>
            <a:r>
              <a:rPr lang="en-US" sz="3600" dirty="0" smtClean="0">
                <a:sym typeface="Wingdings" pitchFamily="2" charset="2"/>
              </a:rPr>
              <a:t>highlights </a:t>
            </a:r>
            <a:r>
              <a:rPr lang="en-US" sz="3600" dirty="0" smtClean="0">
                <a:sym typeface="Wingdings" pitchFamily="2" charset="2"/>
              </a:rPr>
              <a:t>the product compared to other products (the background: the sea the clouds)</a:t>
            </a:r>
            <a:endParaRPr lang="it-IT" sz="3600" dirty="0" smtClean="0">
              <a:sym typeface="Wingdings" pitchFamily="2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SEXUAL ALLUSIONS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2400" dirty="0" smtClean="0"/>
              <a:t>    The </a:t>
            </a:r>
            <a:r>
              <a:rPr lang="it-IT" sz="2400" dirty="0" smtClean="0"/>
              <a:t>body </a:t>
            </a:r>
            <a:r>
              <a:rPr lang="it-IT" sz="2400" dirty="0" err="1" smtClean="0"/>
              <a:t>wet</a:t>
            </a:r>
            <a:r>
              <a:rPr lang="it-IT" sz="2400" dirty="0" smtClean="0"/>
              <a:t> and </a:t>
            </a:r>
            <a:r>
              <a:rPr lang="it-IT" sz="2400" dirty="0" err="1" smtClean="0"/>
              <a:t>naked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man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en-US" sz="2400" dirty="0" smtClean="0">
                <a:sym typeface="Wingdings" pitchFamily="2" charset="2"/>
              </a:rPr>
              <a:t>idealization of the body of man, perfect proportions and musculature, that is powerful to symbolize the strength and virility of man</a:t>
            </a:r>
            <a:r>
              <a:rPr lang="it-IT" sz="2400" dirty="0" smtClean="0"/>
              <a:t> </a:t>
            </a:r>
            <a:endParaRPr lang="it-IT" sz="2400" dirty="0" smtClean="0"/>
          </a:p>
          <a:p>
            <a:pPr>
              <a:buNone/>
            </a:pPr>
            <a:endParaRPr lang="it-IT" sz="2400" dirty="0" smtClean="0"/>
          </a:p>
          <a:p>
            <a:pPr>
              <a:buNone/>
            </a:pPr>
            <a:r>
              <a:rPr lang="it-IT" sz="2400" dirty="0" smtClean="0"/>
              <a:t>    The </a:t>
            </a:r>
            <a:r>
              <a:rPr lang="it-IT" sz="2400" dirty="0" err="1" smtClean="0"/>
              <a:t>vigorous</a:t>
            </a:r>
            <a:r>
              <a:rPr lang="it-IT" sz="2400" dirty="0" smtClean="0"/>
              <a:t> </a:t>
            </a:r>
            <a:r>
              <a:rPr lang="it-IT" sz="2400" dirty="0" err="1" smtClean="0"/>
              <a:t>expression</a:t>
            </a:r>
            <a:r>
              <a:rPr lang="it-IT" sz="2400" dirty="0" smtClean="0"/>
              <a:t> at 00.31 </a:t>
            </a:r>
            <a:r>
              <a:rPr lang="it-IT" sz="2400" dirty="0" smtClean="0"/>
              <a:t>sec and the </a:t>
            </a:r>
            <a:r>
              <a:rPr lang="it-IT" sz="2400" dirty="0" err="1" smtClean="0"/>
              <a:t>sighs</a:t>
            </a:r>
            <a:r>
              <a:rPr lang="it-IT" sz="2400" dirty="0" smtClean="0"/>
              <a:t> </a:t>
            </a:r>
            <a:r>
              <a:rPr lang="it-IT" sz="2400" dirty="0" err="1" smtClean="0"/>
              <a:t>of</a:t>
            </a:r>
            <a:r>
              <a:rPr lang="it-IT" sz="2400" dirty="0" smtClean="0"/>
              <a:t> man </a:t>
            </a:r>
            <a:r>
              <a:rPr lang="it-IT" sz="2400" dirty="0" smtClean="0">
                <a:sym typeface="Wingdings" pitchFamily="2" charset="2"/>
              </a:rPr>
              <a:t>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alludes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to</a:t>
            </a:r>
            <a:r>
              <a:rPr lang="it-IT" sz="2400" dirty="0" smtClean="0">
                <a:sym typeface="Wingdings" pitchFamily="2" charset="2"/>
              </a:rPr>
              <a:t> male </a:t>
            </a:r>
            <a:r>
              <a:rPr lang="it-IT" sz="2400" dirty="0" err="1" smtClean="0">
                <a:sym typeface="Wingdings" pitchFamily="2" charset="2"/>
              </a:rPr>
              <a:t>orgasm</a:t>
            </a:r>
            <a:r>
              <a:rPr lang="it-IT" sz="2400" dirty="0" smtClean="0">
                <a:sym typeface="Wingdings" pitchFamily="2" charset="2"/>
              </a:rPr>
              <a:t>, </a:t>
            </a:r>
            <a:r>
              <a:rPr lang="it-IT" sz="2400" dirty="0" err="1" smtClean="0">
                <a:sym typeface="Wingdings" pitchFamily="2" charset="2"/>
              </a:rPr>
              <a:t>it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rappresent</a:t>
            </a:r>
            <a:r>
              <a:rPr lang="it-IT" sz="2400" dirty="0" smtClean="0">
                <a:sym typeface="Wingdings" pitchFamily="2" charset="2"/>
              </a:rPr>
              <a:t> the </a:t>
            </a:r>
            <a:r>
              <a:rPr lang="it-IT" sz="2400" dirty="0" err="1" smtClean="0">
                <a:sym typeface="Wingdings" pitchFamily="2" charset="2"/>
              </a:rPr>
              <a:t>domination</a:t>
            </a:r>
            <a:r>
              <a:rPr lang="it-IT" sz="2400" dirty="0" smtClean="0">
                <a:sym typeface="Wingdings" pitchFamily="2" charset="2"/>
              </a:rPr>
              <a:t> </a:t>
            </a:r>
            <a:r>
              <a:rPr lang="it-IT" sz="2400" dirty="0" err="1" smtClean="0">
                <a:sym typeface="Wingdings" pitchFamily="2" charset="2"/>
              </a:rPr>
              <a:t>of</a:t>
            </a:r>
            <a:r>
              <a:rPr lang="it-IT" sz="2400" dirty="0" smtClean="0">
                <a:sym typeface="Wingdings" pitchFamily="2" charset="2"/>
              </a:rPr>
              <a:t> man </a:t>
            </a:r>
            <a:r>
              <a:rPr lang="it-IT" sz="2400" dirty="0" err="1" smtClean="0">
                <a:sym typeface="Wingdings" pitchFamily="2" charset="2"/>
              </a:rPr>
              <a:t>over</a:t>
            </a:r>
            <a:r>
              <a:rPr lang="it-IT" sz="2400" dirty="0" smtClean="0">
                <a:sym typeface="Wingdings" pitchFamily="2" charset="2"/>
              </a:rPr>
              <a:t> woman(</a:t>
            </a:r>
            <a:r>
              <a:rPr lang="en-US" sz="2400" dirty="0" smtClean="0">
                <a:sym typeface="Wingdings" pitchFamily="2" charset="2"/>
              </a:rPr>
              <a:t>wear this perfume implies these consequences</a:t>
            </a:r>
            <a:r>
              <a:rPr lang="it-IT" sz="2400" dirty="0" smtClean="0">
                <a:sym typeface="Wingdings" pitchFamily="2" charset="2"/>
              </a:rPr>
              <a:t>)  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FUNCTION OF MUSIC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3900" b="1" dirty="0" smtClean="0"/>
              <a:t>PERSONAL JESUS DEPECHE MODE</a:t>
            </a:r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sz="3500" dirty="0" smtClean="0"/>
              <a:t>   “Your </a:t>
            </a:r>
            <a:r>
              <a:rPr lang="en-US" sz="3500" dirty="0" smtClean="0"/>
              <a:t>own personal Jesus </a:t>
            </a:r>
            <a:br>
              <a:rPr lang="en-US" sz="3500" dirty="0" smtClean="0"/>
            </a:br>
            <a:r>
              <a:rPr lang="en-US" sz="3500" dirty="0" smtClean="0"/>
              <a:t>Someone to hear your prayers </a:t>
            </a:r>
            <a:br>
              <a:rPr lang="en-US" sz="3500" dirty="0" smtClean="0"/>
            </a:br>
            <a:r>
              <a:rPr lang="en-US" sz="3500" dirty="0" smtClean="0"/>
              <a:t>Someone who cares </a:t>
            </a:r>
            <a:br>
              <a:rPr lang="en-US" sz="3500" dirty="0" smtClean="0"/>
            </a:br>
            <a:r>
              <a:rPr lang="en-US" sz="3500" dirty="0" smtClean="0"/>
              <a:t>Your own personal Jesus </a:t>
            </a:r>
            <a:br>
              <a:rPr lang="en-US" sz="3500" dirty="0" smtClean="0"/>
            </a:br>
            <a:r>
              <a:rPr lang="en-US" sz="3500" dirty="0" smtClean="0"/>
              <a:t>Someone to hear your prayers </a:t>
            </a:r>
            <a:br>
              <a:rPr lang="en-US" sz="3500" dirty="0" smtClean="0"/>
            </a:br>
            <a:r>
              <a:rPr lang="en-US" sz="3500" dirty="0" smtClean="0"/>
              <a:t>Someone who's </a:t>
            </a:r>
            <a:r>
              <a:rPr lang="en-US" sz="3500" dirty="0" smtClean="0"/>
              <a:t>there…”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3500" dirty="0" smtClean="0"/>
              <a:t/>
            </a:r>
            <a:br>
              <a:rPr lang="en-US" sz="3500" dirty="0" smtClean="0"/>
            </a:br>
            <a:endParaRPr lang="it-IT" sz="35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functions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it puts </a:t>
            </a:r>
            <a:r>
              <a:rPr lang="en-US" sz="2400" dirty="0" smtClean="0"/>
              <a:t>the name of the product in the mind, when I think of the song Depeche Mode I automatically associate the name of the </a:t>
            </a:r>
            <a:r>
              <a:rPr lang="en-US" sz="2400" dirty="0" smtClean="0"/>
              <a:t>product</a:t>
            </a:r>
          </a:p>
          <a:p>
            <a:r>
              <a:rPr lang="en-US" sz="2400" dirty="0" smtClean="0"/>
              <a:t>It makes </a:t>
            </a:r>
            <a:r>
              <a:rPr lang="en-US" sz="2400" dirty="0" smtClean="0"/>
              <a:t>advertising less </a:t>
            </a:r>
            <a:r>
              <a:rPr lang="en-US" sz="2400" dirty="0" smtClean="0"/>
              <a:t>intrusive</a:t>
            </a:r>
          </a:p>
          <a:p>
            <a:r>
              <a:rPr lang="en-US" sz="2400" dirty="0" smtClean="0"/>
              <a:t> it </a:t>
            </a:r>
            <a:r>
              <a:rPr lang="en-US" sz="2400" dirty="0" smtClean="0"/>
              <a:t>underlines the </a:t>
            </a:r>
            <a:r>
              <a:rPr lang="en-US" sz="2400" dirty="0" smtClean="0"/>
              <a:t>masculinity of the </a:t>
            </a:r>
            <a:r>
              <a:rPr lang="en-US" sz="2400" dirty="0" smtClean="0"/>
              <a:t>model, it completes </a:t>
            </a:r>
            <a:r>
              <a:rPr lang="en-US" sz="2400" dirty="0" smtClean="0"/>
              <a:t>the sound effects of the </a:t>
            </a:r>
            <a:r>
              <a:rPr lang="en-US" sz="2400" dirty="0" smtClean="0"/>
              <a:t>sea</a:t>
            </a:r>
          </a:p>
          <a:p>
            <a:pPr>
              <a:buNone/>
            </a:pPr>
            <a:r>
              <a:rPr lang="en-US" sz="2400" dirty="0" smtClean="0"/>
              <a:t> </a:t>
            </a:r>
            <a:endParaRPr lang="it-IT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it-IT" sz="3600" b="1" dirty="0" smtClean="0"/>
              <a:t>The </a:t>
            </a:r>
            <a:r>
              <a:rPr lang="it-IT" sz="3600" b="1" dirty="0" err="1" smtClean="0"/>
              <a:t>narrator</a:t>
            </a:r>
            <a:endParaRPr lang="it-IT" sz="3600" b="1" dirty="0" smtClean="0"/>
          </a:p>
          <a:p>
            <a:pPr algn="ctr">
              <a:buNone/>
            </a:pPr>
            <a:endParaRPr lang="it-IT" b="1" dirty="0" smtClean="0"/>
          </a:p>
          <a:p>
            <a:pPr algn="ctr">
              <a:buNone/>
            </a:pPr>
            <a:endParaRPr lang="it-IT" b="1" dirty="0" smtClean="0"/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400" dirty="0" smtClean="0"/>
              <a:t> Voice </a:t>
            </a:r>
            <a:r>
              <a:rPr lang="en-US" sz="2400" dirty="0" smtClean="0"/>
              <a:t>is strong and reassuring, 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reflects </a:t>
            </a:r>
            <a:r>
              <a:rPr lang="en-US" sz="2400" dirty="0" smtClean="0"/>
              <a:t>the physicality of </a:t>
            </a:r>
            <a:r>
              <a:rPr lang="en-US" sz="2400" dirty="0" smtClean="0"/>
              <a:t>model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    It </a:t>
            </a:r>
            <a:r>
              <a:rPr lang="en-US" sz="2400" dirty="0" smtClean="0"/>
              <a:t>occurs at the end of advertising and it gives its name to the product</a:t>
            </a:r>
            <a:endParaRPr lang="it-IT" sz="2400" dirty="0" smtClean="0"/>
          </a:p>
        </p:txBody>
      </p:sp>
      <p:sp>
        <p:nvSpPr>
          <p:cNvPr id="4" name="Freccia in giù 3"/>
          <p:cNvSpPr/>
          <p:nvPr/>
        </p:nvSpPr>
        <p:spPr>
          <a:xfrm rot="2475999">
            <a:off x="3276755" y="2078967"/>
            <a:ext cx="484632" cy="14123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in giù 4"/>
          <p:cNvSpPr/>
          <p:nvPr/>
        </p:nvSpPr>
        <p:spPr>
          <a:xfrm>
            <a:off x="5148064" y="2420888"/>
            <a:ext cx="484632" cy="25922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rra">
  <a:themeElements>
    <a:clrScheme name="Ter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er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er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181</TotalTime>
  <Words>339</Words>
  <Application>Microsoft Office PowerPoint</Application>
  <PresentationFormat>Presentazione su schermo (4:3)</PresentationFormat>
  <Paragraphs>52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Terra</vt:lpstr>
      <vt:lpstr>The analysis of advertising</vt:lpstr>
      <vt:lpstr>Diapositiva 2</vt:lpstr>
      <vt:lpstr>Channels to convey message</vt:lpstr>
      <vt:lpstr>THE SETTING OF SCENE</vt:lpstr>
      <vt:lpstr>THE CHOICE OF BLACK AND WHITE </vt:lpstr>
      <vt:lpstr>SEXUAL ALLUSIONS</vt:lpstr>
      <vt:lpstr>THE FUNCTION OF MUSIC</vt:lpstr>
      <vt:lpstr>functions</vt:lpstr>
      <vt:lpstr>Diapositiva 9</vt:lpstr>
      <vt:lpstr>The end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Ruben</dc:creator>
  <cp:lastModifiedBy>fulgenzio</cp:lastModifiedBy>
  <cp:revision>28</cp:revision>
  <dcterms:created xsi:type="dcterms:W3CDTF">2013-01-13T14:59:11Z</dcterms:created>
  <dcterms:modified xsi:type="dcterms:W3CDTF">2013-01-13T18:02:47Z</dcterms:modified>
</cp:coreProperties>
</file>