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66" r:id="rId6"/>
    <p:sldId id="267" r:id="rId7"/>
    <p:sldId id="258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33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18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27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55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42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89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34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75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55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6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8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4DD6-EF86-4D57-8931-94ED8BA85F4E}" type="datetimeFigureOut">
              <a:rPr lang="it-IT" smtClean="0"/>
              <a:t>20/01/2013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42A37-CFFA-4E6B-A63F-98C854EBB3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18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DEVELOPMENT OF LANGUAGE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0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LACAN :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44008" y="2060847"/>
            <a:ext cx="4392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Applied</a:t>
            </a:r>
            <a:r>
              <a:rPr lang="it-IT" sz="2400" dirty="0" smtClean="0"/>
              <a:t> </a:t>
            </a:r>
            <a:r>
              <a:rPr lang="it-IT" sz="2400" dirty="0" err="1" smtClean="0"/>
              <a:t>Seassure’s</a:t>
            </a:r>
            <a:r>
              <a:rPr lang="it-IT" sz="2400" dirty="0" smtClean="0"/>
              <a:t> </a:t>
            </a:r>
            <a:r>
              <a:rPr lang="it-IT" sz="2400" dirty="0" err="1" smtClean="0"/>
              <a:t>ideas</a:t>
            </a:r>
            <a:r>
              <a:rPr lang="it-IT" sz="2400" dirty="0" smtClean="0"/>
              <a:t> to </a:t>
            </a:r>
            <a:r>
              <a:rPr lang="it-IT" sz="2400" dirty="0" err="1" smtClean="0"/>
              <a:t>psychoanalysis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his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theory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not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antology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245512"/>
            <a:ext cx="4104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Distinction</a:t>
            </a:r>
            <a:r>
              <a:rPr lang="it-IT" sz="2400" dirty="0" smtClean="0"/>
              <a:t> </a:t>
            </a:r>
            <a:r>
              <a:rPr lang="it-IT" sz="2400" dirty="0" err="1" smtClean="0"/>
              <a:t>between</a:t>
            </a:r>
            <a:r>
              <a:rPr lang="it-IT" sz="2400" dirty="0" smtClean="0"/>
              <a:t> </a:t>
            </a:r>
            <a:r>
              <a:rPr lang="it-IT" sz="2400" dirty="0" err="1" smtClean="0"/>
              <a:t>metaphor</a:t>
            </a:r>
            <a:r>
              <a:rPr lang="it-IT" sz="2400" dirty="0" smtClean="0"/>
              <a:t> and </a:t>
            </a:r>
            <a:r>
              <a:rPr lang="it-IT" sz="2400" dirty="0" err="1" smtClean="0"/>
              <a:t>metonimy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cxnSp>
        <p:nvCxnSpPr>
          <p:cNvPr id="7" name="Connettore 2 6"/>
          <p:cNvCxnSpPr>
            <a:stCxn id="4" idx="2"/>
          </p:cNvCxnSpPr>
          <p:nvPr/>
        </p:nvCxnSpPr>
        <p:spPr>
          <a:xfrm>
            <a:off x="6840252" y="3261176"/>
            <a:ext cx="0" cy="1031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469827" y="3076509"/>
            <a:ext cx="1087091" cy="122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1385645" y="3076508"/>
            <a:ext cx="756664" cy="1225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23527" y="4301519"/>
            <a:ext cx="212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Function</a:t>
            </a:r>
            <a:r>
              <a:rPr lang="it-IT" dirty="0" smtClean="0"/>
              <a:t> to </a:t>
            </a:r>
            <a:r>
              <a:rPr lang="it-IT" dirty="0" err="1" smtClean="0"/>
              <a:t>suppress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2469827" y="4296707"/>
            <a:ext cx="217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Function</a:t>
            </a:r>
            <a:r>
              <a:rPr lang="it-IT" dirty="0" smtClean="0"/>
              <a:t> to combine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5940152" y="443711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unoconscious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a </a:t>
            </a:r>
            <a:r>
              <a:rPr lang="it-IT" dirty="0" err="1" smtClean="0"/>
              <a:t>language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6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15123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01419"/>
          </a:xfrm>
        </p:spPr>
        <p:txBody>
          <a:bodyPr>
            <a:normAutofit/>
          </a:bodyPr>
          <a:lstStyle/>
          <a:p>
            <a:r>
              <a:rPr lang="it-IT" sz="2800" dirty="0" smtClean="0"/>
              <a:t>MICHEL FOCAULT </a:t>
            </a: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genealogist</a:t>
            </a:r>
            <a:endParaRPr lang="it-IT" sz="24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sym typeface="Wingdings" pitchFamily="2" charset="2"/>
              </a:rPr>
              <a:t>He </a:t>
            </a:r>
            <a:r>
              <a:rPr lang="it-IT" sz="2400" dirty="0" err="1" smtClean="0">
                <a:sym typeface="Wingdings" pitchFamily="2" charset="2"/>
              </a:rPr>
              <a:t>used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terms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genealogy</a:t>
            </a:r>
            <a:r>
              <a:rPr lang="it-IT" sz="2400" dirty="0" smtClean="0">
                <a:sym typeface="Wingdings" pitchFamily="2" charset="2"/>
              </a:rPr>
              <a:t> or </a:t>
            </a:r>
            <a:r>
              <a:rPr lang="it-IT" sz="2400" dirty="0" err="1" smtClean="0">
                <a:sym typeface="Wingdings" pitchFamily="2" charset="2"/>
              </a:rPr>
              <a:t>archeology</a:t>
            </a:r>
            <a:r>
              <a:rPr lang="it-IT" sz="2400" dirty="0" smtClean="0">
                <a:sym typeface="Wingdings" pitchFamily="2" charset="2"/>
              </a:rPr>
              <a:t> of </a:t>
            </a:r>
            <a:r>
              <a:rPr lang="it-IT" sz="2400" dirty="0" err="1" smtClean="0">
                <a:sym typeface="Wingdings" pitchFamily="2" charset="2"/>
              </a:rPr>
              <a:t>knowledge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focused</a:t>
            </a:r>
            <a:r>
              <a:rPr lang="it-IT" sz="2400" dirty="0" smtClean="0">
                <a:sym typeface="Wingdings" pitchFamily="2" charset="2"/>
              </a:rPr>
              <a:t> on </a:t>
            </a:r>
            <a:r>
              <a:rPr lang="it-IT" sz="2400" dirty="0" err="1" smtClean="0">
                <a:sym typeface="Wingdings" pitchFamily="2" charset="2"/>
              </a:rPr>
              <a:t>ruptures</a:t>
            </a:r>
            <a:endParaRPr lang="it-IT" sz="24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 err="1" smtClean="0">
                <a:sym typeface="Wingdings" pitchFamily="2" charset="2"/>
              </a:rPr>
              <a:t>Discouse</a:t>
            </a:r>
            <a:r>
              <a:rPr lang="it-IT" sz="2400" dirty="0" smtClean="0">
                <a:sym typeface="Wingdings" pitchFamily="2" charset="2"/>
              </a:rPr>
              <a:t>  medium </a:t>
            </a:r>
            <a:r>
              <a:rPr lang="it-IT" sz="2400" dirty="0" err="1" smtClean="0">
                <a:sym typeface="Wingdings" pitchFamily="2" charset="2"/>
              </a:rPr>
              <a:t>troug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which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power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expressed</a:t>
            </a:r>
            <a:endParaRPr lang="it-IT" sz="2400" dirty="0" smtClean="0">
              <a:sym typeface="Wingdings" pitchFamily="2" charset="2"/>
            </a:endParaRPr>
          </a:p>
          <a:p>
            <a:endParaRPr lang="it-IT" sz="2400" dirty="0">
              <a:sym typeface="Wingdings" pitchFamily="2" charset="2"/>
            </a:endParaRPr>
          </a:p>
          <a:p>
            <a:r>
              <a:rPr lang="it-IT" sz="2800" dirty="0" smtClean="0">
                <a:sym typeface="Wingdings" pitchFamily="2" charset="2"/>
              </a:rPr>
              <a:t>THOMAS </a:t>
            </a:r>
            <a:r>
              <a:rPr lang="it-IT" sz="2800" dirty="0">
                <a:sym typeface="Wingdings" pitchFamily="2" charset="2"/>
              </a:rPr>
              <a:t>KUHN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paradigm</a:t>
            </a:r>
            <a:r>
              <a:rPr lang="it-IT" sz="2400" dirty="0" smtClean="0">
                <a:sym typeface="Wingdings" pitchFamily="2" charset="2"/>
              </a:rPr>
              <a:t>  to </a:t>
            </a:r>
            <a:r>
              <a:rPr lang="it-IT" sz="2400" dirty="0" err="1" smtClean="0">
                <a:sym typeface="Wingdings" pitchFamily="2" charset="2"/>
              </a:rPr>
              <a:t>describe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foucalidian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discoverses</a:t>
            </a:r>
            <a:endParaRPr lang="it-IT" sz="2400" dirty="0" smtClean="0">
              <a:sym typeface="Wingdings" pitchFamily="2" charset="2"/>
            </a:endParaRP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800" dirty="0">
                <a:sym typeface="Wingdings" pitchFamily="2" charset="2"/>
              </a:rPr>
              <a:t>EDWARD SAID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analyze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Orientalism</a:t>
            </a:r>
            <a:endParaRPr lang="it-IT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183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ym typeface="Wingdings" pitchFamily="2" charset="2"/>
              </a:rPr>
              <a:t>JAKOBSON</a:t>
            </a: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26518" y="2294192"/>
            <a:ext cx="2322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 Combination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797914" y="2305059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Selection</a:t>
            </a:r>
            <a:r>
              <a:rPr lang="it-IT" sz="2800" dirty="0" smtClean="0"/>
              <a:t> / </a:t>
            </a:r>
            <a:r>
              <a:rPr lang="it-IT" sz="2800" dirty="0" err="1" smtClean="0"/>
              <a:t>substitution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04141" y="3157734"/>
            <a:ext cx="2767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metonimy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497942" y="3140968"/>
            <a:ext cx="2344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metaphor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72882" y="4005064"/>
            <a:ext cx="2629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dispiacenent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315873" y="4005064"/>
            <a:ext cx="2708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condensation</a:t>
            </a:r>
            <a:endParaRPr lang="it-IT" sz="2000" dirty="0"/>
          </a:p>
        </p:txBody>
      </p:sp>
      <p:cxnSp>
        <p:nvCxnSpPr>
          <p:cNvPr id="11" name="Connettore 2 10"/>
          <p:cNvCxnSpPr>
            <a:stCxn id="4" idx="2"/>
            <a:endCxn id="6" idx="0"/>
          </p:cNvCxnSpPr>
          <p:nvPr/>
        </p:nvCxnSpPr>
        <p:spPr>
          <a:xfrm>
            <a:off x="2487647" y="2817412"/>
            <a:ext cx="0" cy="340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6" idx="2"/>
            <a:endCxn id="8" idx="0"/>
          </p:cNvCxnSpPr>
          <p:nvPr/>
        </p:nvCxnSpPr>
        <p:spPr>
          <a:xfrm>
            <a:off x="2487647" y="3680954"/>
            <a:ext cx="0" cy="324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5" idx="2"/>
            <a:endCxn id="7" idx="0"/>
          </p:cNvCxnSpPr>
          <p:nvPr/>
        </p:nvCxnSpPr>
        <p:spPr>
          <a:xfrm>
            <a:off x="5670122" y="2828279"/>
            <a:ext cx="0" cy="3126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7" idx="2"/>
            <a:endCxn id="9" idx="0"/>
          </p:cNvCxnSpPr>
          <p:nvPr/>
        </p:nvCxnSpPr>
        <p:spPr>
          <a:xfrm>
            <a:off x="5670122" y="3664188"/>
            <a:ext cx="0" cy="340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04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93610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MODERNISM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856984" cy="5581181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In the </a:t>
            </a:r>
            <a:r>
              <a:rPr lang="en-US" sz="2400" dirty="0" smtClean="0">
                <a:solidFill>
                  <a:schemeClr val="tx1"/>
                </a:solidFill>
              </a:rPr>
              <a:t>early</a:t>
            </a:r>
            <a:r>
              <a:rPr lang="it-IT" sz="2400" dirty="0" smtClean="0">
                <a:solidFill>
                  <a:schemeClr val="tx1"/>
                </a:solidFill>
              </a:rPr>
              <a:t> 20° </a:t>
            </a:r>
            <a:r>
              <a:rPr lang="it-IT" sz="2400" dirty="0" err="1" smtClean="0">
                <a:solidFill>
                  <a:schemeClr val="tx1"/>
                </a:solidFill>
              </a:rPr>
              <a:t>century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many</a:t>
            </a:r>
            <a:r>
              <a:rPr lang="it-IT" sz="2400" dirty="0" smtClean="0">
                <a:solidFill>
                  <a:schemeClr val="tx1"/>
                </a:solidFill>
              </a:rPr>
              <a:t> Victorian </a:t>
            </a:r>
            <a:r>
              <a:rPr lang="it-IT" sz="2400" dirty="0" err="1" smtClean="0">
                <a:solidFill>
                  <a:schemeClr val="tx1"/>
                </a:solidFill>
              </a:rPr>
              <a:t>doubts</a:t>
            </a:r>
            <a:r>
              <a:rPr lang="it-IT" sz="2400" dirty="0" smtClean="0">
                <a:solidFill>
                  <a:schemeClr val="tx1"/>
                </a:solidFill>
              </a:rPr>
              <a:t> and </a:t>
            </a:r>
            <a:r>
              <a:rPr lang="it-IT" sz="2400" dirty="0" err="1" smtClean="0">
                <a:solidFill>
                  <a:schemeClr val="tx1"/>
                </a:solidFill>
              </a:rPr>
              <a:t>fears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about</a:t>
            </a:r>
            <a:r>
              <a:rPr lang="it-IT" sz="2400" dirty="0" smtClean="0">
                <a:solidFill>
                  <a:schemeClr val="tx1"/>
                </a:solidFill>
              </a:rPr>
              <a:t> society and </a:t>
            </a:r>
            <a:r>
              <a:rPr lang="it-IT" sz="2400" dirty="0" err="1" smtClean="0">
                <a:solidFill>
                  <a:schemeClr val="tx1"/>
                </a:solidFill>
              </a:rPr>
              <a:t>man’s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place</a:t>
            </a:r>
            <a:r>
              <a:rPr lang="it-IT" sz="2400" dirty="0" smtClean="0">
                <a:solidFill>
                  <a:schemeClr val="tx1"/>
                </a:solidFill>
              </a:rPr>
              <a:t> in the </a:t>
            </a:r>
            <a:r>
              <a:rPr lang="it-IT" sz="2400" dirty="0" err="1" smtClean="0">
                <a:solidFill>
                  <a:schemeClr val="tx1"/>
                </a:solidFill>
              </a:rPr>
              <a:t>universe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were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confirmed</a:t>
            </a:r>
            <a:r>
              <a:rPr lang="it-IT" sz="2400" dirty="0" smtClean="0">
                <a:solidFill>
                  <a:schemeClr val="tx1"/>
                </a:solidFill>
              </a:rPr>
              <a:t> and </a:t>
            </a:r>
            <a:r>
              <a:rPr lang="it-IT" sz="2400" dirty="0" err="1" smtClean="0">
                <a:solidFill>
                  <a:schemeClr val="tx1"/>
                </a:solidFill>
              </a:rPr>
              <a:t>many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optimistic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hopes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were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disappointed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Science and </a:t>
            </a:r>
            <a:r>
              <a:rPr lang="it-IT" sz="2400" dirty="0" err="1" smtClean="0">
                <a:solidFill>
                  <a:schemeClr val="tx1"/>
                </a:solidFill>
              </a:rPr>
              <a:t>industry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not</a:t>
            </a:r>
            <a:r>
              <a:rPr lang="it-IT" sz="2400" dirty="0" smtClean="0">
                <a:solidFill>
                  <a:schemeClr val="tx1"/>
                </a:solidFill>
              </a:rPr>
              <a:t> produce a </a:t>
            </a:r>
            <a:r>
              <a:rPr lang="it-IT" sz="2400" dirty="0" err="1" smtClean="0">
                <a:solidFill>
                  <a:schemeClr val="tx1"/>
                </a:solidFill>
              </a:rPr>
              <a:t>better</a:t>
            </a:r>
            <a:r>
              <a:rPr lang="it-IT" sz="2400" dirty="0" smtClean="0">
                <a:solidFill>
                  <a:schemeClr val="tx1"/>
                </a:solidFill>
              </a:rPr>
              <a:t> world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tx1"/>
                </a:solidFill>
              </a:rPr>
              <a:t>European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selfconfidence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destroyed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U.S.A. and Russia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replaced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France and Britain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Economic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depression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goverments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control state economy  Welfare  State</a:t>
            </a:r>
            <a:endParaRPr lang="it-IT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tx1"/>
                </a:solidFill>
              </a:rPr>
              <a:t>Marx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The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Communist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Manifesto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optimistic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secure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view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of the future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it-IT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The </a:t>
            </a:r>
            <a:r>
              <a:rPr lang="it-IT" sz="2400" dirty="0" err="1" smtClean="0">
                <a:solidFill>
                  <a:schemeClr val="tx1"/>
                </a:solidFill>
              </a:rPr>
              <a:t>only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sure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point</a:t>
            </a:r>
            <a:r>
              <a:rPr lang="it-IT" sz="2400" dirty="0" smtClean="0">
                <a:solidFill>
                  <a:schemeClr val="tx1"/>
                </a:solidFill>
              </a:rPr>
              <a:t> of </a:t>
            </a:r>
            <a:r>
              <a:rPr lang="it-IT" sz="2400" dirty="0" err="1" smtClean="0">
                <a:solidFill>
                  <a:schemeClr val="tx1"/>
                </a:solidFill>
              </a:rPr>
              <a:t>references</a:t>
            </a:r>
            <a:r>
              <a:rPr lang="it-IT" sz="2400" dirty="0" smtClean="0">
                <a:solidFill>
                  <a:schemeClr val="tx1"/>
                </a:solidFill>
              </a:rPr>
              <a:t> of </a:t>
            </a:r>
            <a:r>
              <a:rPr lang="it-IT" sz="2400" dirty="0" err="1" smtClean="0">
                <a:solidFill>
                  <a:schemeClr val="tx1"/>
                </a:solidFill>
              </a:rPr>
              <a:t>any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individual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was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himself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it-IT" sz="19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79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1035496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it-IT" sz="2400" dirty="0"/>
              <a:t>Man </a:t>
            </a:r>
            <a:r>
              <a:rPr lang="it-IT" sz="2400" dirty="0" err="1"/>
              <a:t>feels</a:t>
            </a:r>
            <a:r>
              <a:rPr lang="it-IT" sz="2400" dirty="0"/>
              <a:t> out of </a:t>
            </a:r>
            <a:r>
              <a:rPr lang="it-IT" sz="2400" dirty="0" err="1"/>
              <a:t>palce</a:t>
            </a:r>
            <a:r>
              <a:rPr lang="it-IT" sz="2400" dirty="0"/>
              <a:t> </a:t>
            </a:r>
            <a:r>
              <a:rPr lang="it-IT" sz="2400" dirty="0" err="1"/>
              <a:t>without</a:t>
            </a:r>
            <a:r>
              <a:rPr lang="it-IT" sz="2400" dirty="0"/>
              <a:t> divine </a:t>
            </a:r>
            <a:r>
              <a:rPr lang="it-IT" sz="2400" dirty="0" err="1" smtClean="0"/>
              <a:t>principles</a:t>
            </a:r>
            <a:r>
              <a:rPr lang="it-IT" sz="2400" dirty="0" smtClean="0"/>
              <a:t> and </a:t>
            </a:r>
            <a:r>
              <a:rPr lang="it-IT" sz="2400" dirty="0" err="1" smtClean="0"/>
              <a:t>reference</a:t>
            </a:r>
            <a:r>
              <a:rPr lang="it-IT" sz="2400" dirty="0" smtClean="0"/>
              <a:t> </a:t>
            </a:r>
            <a:r>
              <a:rPr lang="it-IT" sz="2400" dirty="0" err="1" smtClean="0"/>
              <a:t>point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The </a:t>
            </a:r>
            <a:r>
              <a:rPr lang="it-IT" sz="2400" dirty="0" err="1"/>
              <a:t>only</a:t>
            </a:r>
            <a:r>
              <a:rPr lang="it-IT" sz="2400" dirty="0"/>
              <a:t> </a:t>
            </a:r>
            <a:r>
              <a:rPr lang="it-IT" sz="2400" dirty="0" err="1"/>
              <a:t>sure</a:t>
            </a:r>
            <a:r>
              <a:rPr lang="it-IT" sz="2400" dirty="0"/>
              <a:t> </a:t>
            </a:r>
            <a:r>
              <a:rPr lang="it-IT" sz="2400" dirty="0" err="1"/>
              <a:t>point</a:t>
            </a:r>
            <a:r>
              <a:rPr lang="it-IT" sz="2400" dirty="0"/>
              <a:t> of </a:t>
            </a:r>
            <a:r>
              <a:rPr lang="it-IT" sz="2400" dirty="0" err="1"/>
              <a:t>references</a:t>
            </a:r>
            <a:r>
              <a:rPr lang="it-IT" sz="2400" dirty="0"/>
              <a:t> of </a:t>
            </a:r>
            <a:r>
              <a:rPr lang="it-IT" sz="2400" dirty="0" err="1"/>
              <a:t>any</a:t>
            </a:r>
            <a:r>
              <a:rPr lang="it-IT" sz="2400" dirty="0"/>
              <a:t> </a:t>
            </a:r>
            <a:r>
              <a:rPr lang="it-IT" sz="2400" dirty="0" err="1"/>
              <a:t>individual</a:t>
            </a:r>
            <a:r>
              <a:rPr lang="it-IT" sz="2400" dirty="0"/>
              <a:t> </a:t>
            </a:r>
            <a:r>
              <a:rPr lang="it-IT" sz="2400" dirty="0" err="1"/>
              <a:t>was</a:t>
            </a:r>
            <a:r>
              <a:rPr lang="it-IT" sz="2400" dirty="0"/>
              <a:t> </a:t>
            </a:r>
            <a:r>
              <a:rPr lang="it-IT" sz="2400" dirty="0" err="1"/>
              <a:t>himself</a:t>
            </a:r>
            <a:r>
              <a:rPr lang="it-IT" sz="2400" dirty="0"/>
              <a:t>.</a:t>
            </a:r>
          </a:p>
          <a:p>
            <a:endParaRPr lang="it-IT" sz="1900" dirty="0"/>
          </a:p>
          <a:p>
            <a:r>
              <a:rPr lang="it-IT" sz="2400" dirty="0" smtClean="0">
                <a:solidFill>
                  <a:schemeClr val="tx1"/>
                </a:solidFill>
              </a:rPr>
              <a:t>Albert Einstein </a:t>
            </a:r>
            <a:r>
              <a:rPr lang="it-IT" sz="2400" dirty="0" err="1" smtClean="0">
                <a:solidFill>
                  <a:schemeClr val="tx1"/>
                </a:solidFill>
              </a:rPr>
              <a:t>theory</a:t>
            </a:r>
            <a:r>
              <a:rPr lang="it-IT" sz="2400" dirty="0" smtClean="0">
                <a:solidFill>
                  <a:schemeClr val="tx1"/>
                </a:solidFill>
              </a:rPr>
              <a:t> of </a:t>
            </a:r>
            <a:r>
              <a:rPr lang="it-IT" sz="2400" dirty="0" err="1" smtClean="0">
                <a:solidFill>
                  <a:schemeClr val="tx1"/>
                </a:solidFill>
              </a:rPr>
              <a:t>relativity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space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and time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did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not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exist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as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separate</a:t>
            </a:r>
          </a:p>
          <a:p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Henri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Bergson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rejected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conventional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ideas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of time</a:t>
            </a:r>
          </a:p>
          <a:p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Sigmund Freud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people’s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behaviour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depends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very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largely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on the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unconscious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part of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their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minds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</a:p>
          <a:p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Carl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Jung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symbolic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meanings</a:t>
            </a:r>
            <a:endParaRPr lang="it-IT" sz="2400" dirty="0" smtClean="0">
              <a:solidFill>
                <a:schemeClr val="tx1"/>
              </a:solidFill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090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-3267744"/>
            <a:ext cx="7772400" cy="297976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856984" cy="6120680"/>
          </a:xfrm>
        </p:spPr>
        <p:txBody>
          <a:bodyPr/>
          <a:lstStyle/>
          <a:p>
            <a:r>
              <a:rPr lang="it-IT" sz="3600" dirty="0" smtClean="0">
                <a:solidFill>
                  <a:schemeClr val="tx1"/>
                </a:solidFill>
              </a:rPr>
              <a:t>FERDINAND DE SAUSSURE (1857-1913)</a:t>
            </a:r>
          </a:p>
          <a:p>
            <a:endParaRPr lang="it-IT" sz="36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tx1"/>
                </a:solidFill>
              </a:rPr>
              <a:t>Cours</a:t>
            </a:r>
            <a:r>
              <a:rPr lang="it-IT" sz="2400" dirty="0" smtClean="0">
                <a:solidFill>
                  <a:schemeClr val="tx1"/>
                </a:solidFill>
              </a:rPr>
              <a:t> de </a:t>
            </a:r>
            <a:r>
              <a:rPr lang="it-IT" sz="2400" dirty="0" err="1" smtClean="0">
                <a:solidFill>
                  <a:schemeClr val="tx1"/>
                </a:solidFill>
              </a:rPr>
              <a:t>Linguistique</a:t>
            </a:r>
            <a:r>
              <a:rPr lang="it-IT" sz="2400" dirty="0" smtClean="0">
                <a:solidFill>
                  <a:schemeClr val="tx1"/>
                </a:solidFill>
              </a:rPr>
              <a:t> generale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basis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of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structuralism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and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semiotics</a:t>
            </a:r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2400" dirty="0" err="1">
                <a:solidFill>
                  <a:schemeClr val="tx1"/>
                </a:solidFill>
                <a:sym typeface="Wingdings" pitchFamily="2" charset="2"/>
              </a:rPr>
              <a:t>N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othing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authoritative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about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Saussure’ s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theory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He </a:t>
            </a:r>
            <a:r>
              <a:rPr lang="it-IT" sz="2400" dirty="0" err="1" smtClean="0">
                <a:solidFill>
                  <a:schemeClr val="tx1"/>
                </a:solidFill>
              </a:rPr>
              <a:t>developed</a:t>
            </a:r>
            <a:r>
              <a:rPr lang="it-IT" sz="2400" dirty="0" smtClean="0">
                <a:solidFill>
                  <a:schemeClr val="tx1"/>
                </a:solidFill>
              </a:rPr>
              <a:t> a </a:t>
            </a:r>
            <a:r>
              <a:rPr lang="it-IT" sz="2400" dirty="0" err="1" smtClean="0">
                <a:solidFill>
                  <a:schemeClr val="tx1"/>
                </a:solidFill>
              </a:rPr>
              <a:t>theory</a:t>
            </a:r>
            <a:r>
              <a:rPr lang="it-IT" sz="2400" dirty="0" smtClean="0">
                <a:solidFill>
                  <a:schemeClr val="tx1"/>
                </a:solidFill>
              </a:rPr>
              <a:t> of </a:t>
            </a:r>
            <a:r>
              <a:rPr lang="it-IT" sz="2400" dirty="0" err="1" smtClean="0">
                <a:solidFill>
                  <a:schemeClr val="tx1"/>
                </a:solidFill>
              </a:rPr>
              <a:t>synchronic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language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the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spoken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word (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signifier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) and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object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(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signified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)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is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arbitrary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language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semiotic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system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Meaning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relantionship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between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signs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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constructed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trhough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difference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binary</a:t>
            </a:r>
            <a:r>
              <a:rPr lang="it-IT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sym typeface="Wingdings" pitchFamily="2" charset="2"/>
              </a:rPr>
              <a:t>pairs</a:t>
            </a:r>
            <a:endParaRPr lang="it-IT" sz="24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703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it-IT" dirty="0" smtClean="0"/>
              <a:t>THE SIGN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61662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For Saussure </a:t>
            </a:r>
            <a:r>
              <a:rPr lang="it-IT" sz="2400" dirty="0" err="1" smtClean="0"/>
              <a:t>sign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the </a:t>
            </a:r>
            <a:r>
              <a:rPr lang="it-IT" sz="2400" dirty="0" err="1" smtClean="0"/>
              <a:t>basic</a:t>
            </a:r>
            <a:r>
              <a:rPr lang="it-IT" sz="2400" dirty="0" smtClean="0"/>
              <a:t> </a:t>
            </a:r>
            <a:r>
              <a:rPr lang="it-IT" sz="2400" dirty="0" err="1" smtClean="0"/>
              <a:t>element</a:t>
            </a:r>
            <a:r>
              <a:rPr lang="it-IT" sz="2400" dirty="0" smtClean="0"/>
              <a:t> of </a:t>
            </a:r>
            <a:r>
              <a:rPr lang="it-IT" sz="2400" dirty="0" err="1" smtClean="0"/>
              <a:t>language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Charles </a:t>
            </a:r>
            <a:r>
              <a:rPr lang="it-IT" sz="2400" dirty="0" err="1" smtClean="0"/>
              <a:t>Sanders</a:t>
            </a:r>
            <a:r>
              <a:rPr lang="it-IT" sz="2400" dirty="0" smtClean="0"/>
              <a:t> </a:t>
            </a:r>
            <a:r>
              <a:rPr lang="it-IT" sz="2400" dirty="0" err="1" smtClean="0"/>
              <a:t>Peirce</a:t>
            </a:r>
            <a:r>
              <a:rPr lang="it-IT" sz="2400" dirty="0" smtClean="0"/>
              <a:t> </a:t>
            </a:r>
            <a:r>
              <a:rPr lang="it-IT" sz="2400" dirty="0" err="1" smtClean="0"/>
              <a:t>isolated</a:t>
            </a:r>
            <a:r>
              <a:rPr lang="it-IT" sz="2400" dirty="0" smtClean="0"/>
              <a:t> 3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types</a:t>
            </a:r>
            <a:r>
              <a:rPr lang="it-IT" sz="2400" dirty="0" smtClean="0"/>
              <a:t> of </a:t>
            </a:r>
            <a:r>
              <a:rPr lang="it-IT" sz="2400" dirty="0" err="1" smtClean="0"/>
              <a:t>signs</a:t>
            </a:r>
            <a:r>
              <a:rPr lang="it-IT" sz="2400" dirty="0" smtClean="0"/>
              <a:t>:</a:t>
            </a:r>
            <a:endParaRPr lang="it-IT" sz="2400" dirty="0"/>
          </a:p>
          <a:p>
            <a:pPr marL="1371600" lvl="2" indent="-457200">
              <a:buFont typeface="+mj-lt"/>
              <a:buAutoNum type="arabicPeriod"/>
            </a:pPr>
            <a:r>
              <a:rPr lang="it-IT" sz="2000" dirty="0" smtClean="0"/>
              <a:t>The </a:t>
            </a:r>
            <a:r>
              <a:rPr lang="it-IT" sz="2000" dirty="0" err="1"/>
              <a:t>symbolic</a:t>
            </a:r>
            <a:r>
              <a:rPr lang="it-IT" sz="2000" dirty="0"/>
              <a:t> </a:t>
            </a:r>
            <a:r>
              <a:rPr lang="it-IT" sz="2000" dirty="0" err="1"/>
              <a:t>sign</a:t>
            </a:r>
            <a:r>
              <a:rPr lang="it-IT" sz="2000" dirty="0"/>
              <a:t> </a:t>
            </a:r>
            <a:r>
              <a:rPr lang="it-IT" sz="2000" dirty="0">
                <a:sym typeface="Wingdings" pitchFamily="2" charset="2"/>
              </a:rPr>
              <a:t> word </a:t>
            </a:r>
            <a:r>
              <a:rPr lang="it-IT" sz="2000" dirty="0" err="1">
                <a:sym typeface="Wingdings" pitchFamily="2" charset="2"/>
              </a:rPr>
              <a:t>symbolises</a:t>
            </a:r>
            <a:r>
              <a:rPr lang="it-IT" sz="2000" dirty="0">
                <a:sym typeface="Wingdings" pitchFamily="2" charset="2"/>
              </a:rPr>
              <a:t> </a:t>
            </a:r>
            <a:r>
              <a:rPr lang="it-IT" sz="2000" dirty="0" err="1">
                <a:sym typeface="Wingdings" pitchFamily="2" charset="2"/>
              </a:rPr>
              <a:t>its</a:t>
            </a:r>
            <a:r>
              <a:rPr lang="it-IT" sz="2000" dirty="0">
                <a:sym typeface="Wingdings" pitchFamily="2" charset="2"/>
              </a:rPr>
              <a:t> </a:t>
            </a:r>
            <a:r>
              <a:rPr lang="it-IT" sz="2000" dirty="0" err="1">
                <a:sym typeface="Wingdings" pitchFamily="2" charset="2"/>
              </a:rPr>
              <a:t>referent</a:t>
            </a:r>
            <a:r>
              <a:rPr lang="it-IT" sz="2000" dirty="0">
                <a:sym typeface="Wingdings" pitchFamily="2" charset="2"/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sz="2000" dirty="0" smtClean="0">
                <a:sym typeface="Wingdings" pitchFamily="2" charset="2"/>
              </a:rPr>
              <a:t>The </a:t>
            </a:r>
            <a:r>
              <a:rPr lang="it-IT" sz="2000" dirty="0" err="1" smtClean="0">
                <a:sym typeface="Wingdings" pitchFamily="2" charset="2"/>
              </a:rPr>
              <a:t>indexical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sign</a:t>
            </a:r>
            <a:r>
              <a:rPr lang="it-IT" sz="2000" dirty="0" smtClean="0">
                <a:sym typeface="Wingdings" pitchFamily="2" charset="2"/>
              </a:rPr>
              <a:t>  </a:t>
            </a:r>
            <a:r>
              <a:rPr lang="it-IT" sz="2000" dirty="0" err="1" smtClean="0">
                <a:sym typeface="Wingdings" pitchFamily="2" charset="2"/>
              </a:rPr>
              <a:t>signpost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pointing</a:t>
            </a:r>
            <a:r>
              <a:rPr lang="it-IT" sz="2000" dirty="0" smtClean="0">
                <a:sym typeface="Wingdings" pitchFamily="2" charset="2"/>
              </a:rPr>
              <a:t> in a </a:t>
            </a:r>
            <a:r>
              <a:rPr lang="it-IT" sz="2000" dirty="0" err="1" smtClean="0">
                <a:sym typeface="Wingdings" pitchFamily="2" charset="2"/>
              </a:rPr>
              <a:t>certain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direction</a:t>
            </a:r>
            <a:r>
              <a:rPr lang="it-IT" sz="2000" dirty="0" smtClean="0">
                <a:sym typeface="Wingdings" pitchFamily="2" charset="2"/>
              </a:rPr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sz="2000" dirty="0" smtClean="0">
                <a:sym typeface="Wingdings" pitchFamily="2" charset="2"/>
              </a:rPr>
              <a:t>The </a:t>
            </a:r>
            <a:r>
              <a:rPr lang="it-IT" sz="2000" dirty="0" err="1" smtClean="0">
                <a:sym typeface="Wingdings" pitchFamily="2" charset="2"/>
              </a:rPr>
              <a:t>iconic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sign</a:t>
            </a:r>
            <a:r>
              <a:rPr lang="it-IT" sz="2000" dirty="0" smtClean="0">
                <a:sym typeface="Wingdings" pitchFamily="2" charset="2"/>
              </a:rPr>
              <a:t>  </a:t>
            </a:r>
            <a:r>
              <a:rPr lang="it-IT" sz="2000" dirty="0" err="1" smtClean="0">
                <a:sym typeface="Wingdings" pitchFamily="2" charset="2"/>
              </a:rPr>
              <a:t>it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resembles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its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object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but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like</a:t>
            </a:r>
            <a:r>
              <a:rPr lang="it-IT" sz="2000" dirty="0" smtClean="0">
                <a:sym typeface="Wingdings" pitchFamily="2" charset="2"/>
              </a:rPr>
              <a:t> a </a:t>
            </a:r>
            <a:r>
              <a:rPr lang="it-IT" sz="2000" dirty="0" err="1" smtClean="0">
                <a:sym typeface="Wingdings" pitchFamily="2" charset="2"/>
              </a:rPr>
              <a:t>picture</a:t>
            </a:r>
            <a:endParaRPr lang="it-IT" sz="20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it-IT" sz="2400" dirty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The </a:t>
            </a:r>
            <a:r>
              <a:rPr lang="it-IT" sz="2400" dirty="0" err="1" smtClean="0">
                <a:sym typeface="Wingdings" pitchFamily="2" charset="2"/>
              </a:rPr>
              <a:t>sign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contains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both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its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signifying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element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its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meaninguìful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content</a:t>
            </a:r>
            <a:r>
              <a:rPr lang="it-IT" sz="2400" dirty="0" smtClean="0">
                <a:sym typeface="Wingdings" pitchFamily="2" charset="2"/>
              </a:rPr>
              <a:t>.</a:t>
            </a: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Signifier</a:t>
            </a:r>
            <a:r>
              <a:rPr lang="it-IT" sz="2400" dirty="0">
                <a:sym typeface="Wingdings" pitchFamily="2" charset="2"/>
              </a:rPr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sensible</a:t>
            </a:r>
            <a:r>
              <a:rPr lang="it-IT" sz="2400" dirty="0" smtClean="0">
                <a:sym typeface="Wingdings" pitchFamily="2" charset="2"/>
              </a:rPr>
              <a:t> part of a </a:t>
            </a:r>
            <a:r>
              <a:rPr lang="it-IT" sz="2400" dirty="0" err="1" smtClean="0">
                <a:sym typeface="Wingdings" pitchFamily="2" charset="2"/>
              </a:rPr>
              <a:t>verbal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sign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Signified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interpretation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added</a:t>
            </a:r>
            <a:r>
              <a:rPr lang="it-IT" sz="2400" dirty="0" smtClean="0">
                <a:sym typeface="Wingdings" pitchFamily="2" charset="2"/>
              </a:rPr>
              <a:t> to the </a:t>
            </a:r>
            <a:r>
              <a:rPr lang="it-IT" sz="2400" dirty="0" err="1" smtClean="0">
                <a:sym typeface="Wingdings" pitchFamily="2" charset="2"/>
              </a:rPr>
              <a:t>signifier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No </a:t>
            </a:r>
            <a:r>
              <a:rPr lang="it-IT" sz="2400" dirty="0" err="1" smtClean="0">
                <a:sym typeface="Wingdings" pitchFamily="2" charset="2"/>
              </a:rPr>
              <a:t>relantioship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between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signifier</a:t>
            </a:r>
            <a:r>
              <a:rPr lang="it-IT" sz="2400" dirty="0" smtClean="0">
                <a:sym typeface="Wingdings" pitchFamily="2" charset="2"/>
              </a:rPr>
              <a:t>/</a:t>
            </a:r>
            <a:r>
              <a:rPr lang="it-IT" sz="2400" dirty="0" err="1" smtClean="0">
                <a:sym typeface="Wingdings" pitchFamily="2" charset="2"/>
              </a:rPr>
              <a:t>signified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arbitrary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8570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-1323528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0"/>
            <a:ext cx="8507288" cy="6741368"/>
          </a:xfrm>
        </p:spPr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/>
          </a:p>
          <a:p>
            <a:r>
              <a:rPr lang="it-IT" sz="2800" dirty="0" err="1" smtClean="0"/>
              <a:t>Before</a:t>
            </a:r>
            <a:r>
              <a:rPr lang="it-IT" sz="2800" dirty="0" smtClean="0"/>
              <a:t> Saussure </a:t>
            </a: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dirty="0" err="1" smtClean="0"/>
              <a:t>Diachronic</a:t>
            </a:r>
            <a:r>
              <a:rPr lang="it-IT" sz="2800" dirty="0" smtClean="0"/>
              <a:t> </a:t>
            </a:r>
            <a:r>
              <a:rPr lang="it-IT" sz="2800" dirty="0" err="1" smtClean="0"/>
              <a:t>linguistic</a:t>
            </a:r>
            <a:r>
              <a:rPr lang="it-IT" sz="2800" dirty="0" smtClean="0"/>
              <a:t> </a:t>
            </a: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dirty="0" err="1" smtClean="0">
                <a:sym typeface="Wingdings" pitchFamily="2" charset="2"/>
              </a:rPr>
              <a:t>charting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changes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through</a:t>
            </a:r>
            <a:r>
              <a:rPr lang="it-IT" sz="2800" dirty="0" smtClean="0">
                <a:sym typeface="Wingdings" pitchFamily="2" charset="2"/>
              </a:rPr>
              <a:t> time.</a:t>
            </a:r>
          </a:p>
          <a:p>
            <a:endParaRPr lang="it-IT" sz="2800" dirty="0">
              <a:sym typeface="Wingdings" pitchFamily="2" charset="2"/>
            </a:endParaRPr>
          </a:p>
          <a:p>
            <a:r>
              <a:rPr lang="it-IT" sz="2800" dirty="0" smtClean="0">
                <a:sym typeface="Wingdings" pitchFamily="2" charset="2"/>
              </a:rPr>
              <a:t>Saussure </a:t>
            </a:r>
            <a:r>
              <a:rPr lang="it-IT" sz="2800" dirty="0" err="1" smtClean="0">
                <a:sym typeface="Wingdings" pitchFamily="2" charset="2"/>
              </a:rPr>
              <a:t>invented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synchronic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linguistic</a:t>
            </a:r>
            <a:r>
              <a:rPr lang="it-IT" sz="2800" dirty="0" smtClean="0">
                <a:sym typeface="Wingdings" pitchFamily="2" charset="2"/>
              </a:rPr>
              <a:t>  </a:t>
            </a:r>
            <a:r>
              <a:rPr lang="it-IT" sz="2800" dirty="0" err="1" smtClean="0">
                <a:sym typeface="Wingdings" pitchFamily="2" charset="2"/>
              </a:rPr>
              <a:t>language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system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based</a:t>
            </a:r>
            <a:r>
              <a:rPr lang="it-IT" sz="2800" dirty="0" smtClean="0">
                <a:sym typeface="Wingdings" pitchFamily="2" charset="2"/>
              </a:rPr>
              <a:t> on </a:t>
            </a:r>
            <a:r>
              <a:rPr lang="it-IT" sz="2800" dirty="0" err="1" smtClean="0">
                <a:sym typeface="Wingdings" pitchFamily="2" charset="2"/>
              </a:rPr>
              <a:t>signs</a:t>
            </a:r>
            <a:r>
              <a:rPr lang="it-IT" sz="2800" dirty="0" smtClean="0">
                <a:sym typeface="Wingdings" pitchFamily="2" charset="2"/>
              </a:rPr>
              <a:t> </a:t>
            </a:r>
          </a:p>
          <a:p>
            <a:endParaRPr lang="it-IT" sz="2800" dirty="0" smtClean="0">
              <a:sym typeface="Wingdings" pitchFamily="2" charset="2"/>
            </a:endParaRPr>
          </a:p>
          <a:p>
            <a:endParaRPr lang="it-IT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sym typeface="Wingdings" pitchFamily="2" charset="2"/>
              </a:rPr>
              <a:t>      «A </a:t>
            </a:r>
            <a:r>
              <a:rPr lang="it-IT" sz="2400" dirty="0" err="1" smtClean="0">
                <a:sym typeface="Wingdings" pitchFamily="2" charset="2"/>
              </a:rPr>
              <a:t>language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a </a:t>
            </a:r>
            <a:r>
              <a:rPr lang="it-IT" sz="2400" dirty="0" err="1" smtClean="0">
                <a:sym typeface="Wingdings" pitchFamily="2" charset="2"/>
              </a:rPr>
              <a:t>system</a:t>
            </a:r>
            <a:r>
              <a:rPr lang="it-IT" sz="2400" dirty="0" smtClean="0">
                <a:sym typeface="Wingdings" pitchFamily="2" charset="2"/>
              </a:rPr>
              <a:t> of </a:t>
            </a:r>
            <a:r>
              <a:rPr lang="it-IT" sz="2400" dirty="0" err="1" smtClean="0">
                <a:sym typeface="Wingdings" pitchFamily="2" charset="2"/>
              </a:rPr>
              <a:t>differences</a:t>
            </a:r>
            <a:r>
              <a:rPr lang="it-IT" sz="2400" dirty="0" smtClean="0">
                <a:sym typeface="Wingdings" pitchFamily="2" charset="2"/>
              </a:rPr>
              <a:t> with no positive </a:t>
            </a:r>
            <a:r>
              <a:rPr lang="it-IT" sz="2400" dirty="0" err="1" smtClean="0">
                <a:sym typeface="Wingdings" pitchFamily="2" charset="2"/>
              </a:rPr>
              <a:t>terms</a:t>
            </a:r>
            <a:r>
              <a:rPr lang="it-IT" sz="2400" dirty="0" smtClean="0">
                <a:sym typeface="Wingdings" pitchFamily="2" charset="2"/>
              </a:rPr>
              <a:t>»</a:t>
            </a:r>
          </a:p>
          <a:p>
            <a:pPr marL="0" indent="0">
              <a:buNone/>
            </a:pPr>
            <a:endParaRPr lang="it-IT" sz="2400" dirty="0">
              <a:sym typeface="Wingdings" pitchFamily="2" charset="2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2051720" y="3825044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8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it-IT" dirty="0" smtClean="0"/>
              <a:t>STRUCTURALISM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Structuralism</a:t>
            </a:r>
            <a:r>
              <a:rPr lang="it-IT" sz="2800" dirty="0" smtClean="0"/>
              <a:t> </a:t>
            </a:r>
            <a:r>
              <a:rPr lang="it-IT" sz="2800" dirty="0" smtClean="0">
                <a:sym typeface="Wingdings" pitchFamily="2" charset="2"/>
              </a:rPr>
              <a:t> wide </a:t>
            </a:r>
            <a:r>
              <a:rPr lang="it-IT" sz="2800" dirty="0" err="1" smtClean="0">
                <a:sym typeface="Wingdings" pitchFamily="2" charset="2"/>
              </a:rPr>
              <a:t>range</a:t>
            </a:r>
            <a:r>
              <a:rPr lang="it-IT" sz="2800" dirty="0" smtClean="0">
                <a:sym typeface="Wingdings" pitchFamily="2" charset="2"/>
              </a:rPr>
              <a:t> of </a:t>
            </a:r>
            <a:r>
              <a:rPr lang="it-IT" sz="2800" dirty="0" err="1" smtClean="0">
                <a:sym typeface="Wingdings" pitchFamily="2" charset="2"/>
              </a:rPr>
              <a:t>discourses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that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study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structures</a:t>
            </a:r>
            <a:r>
              <a:rPr lang="it-IT" sz="2800" dirty="0" smtClean="0">
                <a:sym typeface="Wingdings" pitchFamily="2" charset="2"/>
              </a:rPr>
              <a:t> of </a:t>
            </a:r>
            <a:r>
              <a:rPr lang="it-IT" sz="2800" dirty="0" err="1" smtClean="0">
                <a:sym typeface="Wingdings" pitchFamily="2" charset="2"/>
              </a:rPr>
              <a:t>signification</a:t>
            </a:r>
            <a:endParaRPr lang="it-IT" sz="2800" dirty="0" smtClean="0">
              <a:sym typeface="Wingdings" pitchFamily="2" charset="2"/>
            </a:endParaRPr>
          </a:p>
          <a:p>
            <a:r>
              <a:rPr lang="it-IT" sz="2800" dirty="0" err="1">
                <a:sym typeface="Wingdings" pitchFamily="2" charset="2"/>
              </a:rPr>
              <a:t>M</a:t>
            </a:r>
            <a:r>
              <a:rPr lang="it-IT" sz="2800" dirty="0" err="1" smtClean="0">
                <a:sym typeface="Wingdings" pitchFamily="2" charset="2"/>
              </a:rPr>
              <a:t>ap</a:t>
            </a:r>
            <a:r>
              <a:rPr lang="it-IT" sz="2800" dirty="0" smtClean="0">
                <a:sym typeface="Wingdings" pitchFamily="2" charset="2"/>
              </a:rPr>
              <a:t> the </a:t>
            </a:r>
            <a:r>
              <a:rPr lang="it-IT" sz="2800" dirty="0" err="1" smtClean="0">
                <a:sym typeface="Wingdings" pitchFamily="2" charset="2"/>
              </a:rPr>
              <a:t>cultures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scientifically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through</a:t>
            </a:r>
            <a:r>
              <a:rPr lang="it-IT" sz="2800" dirty="0" smtClean="0">
                <a:sym typeface="Wingdings" pitchFamily="2" charset="2"/>
              </a:rPr>
              <a:t> a </a:t>
            </a:r>
            <a:r>
              <a:rPr lang="it-IT" sz="2800" dirty="0" err="1" smtClean="0">
                <a:sym typeface="Wingdings" pitchFamily="2" charset="2"/>
              </a:rPr>
              <a:t>structuralist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methodology</a:t>
            </a:r>
            <a:r>
              <a:rPr lang="it-IT" sz="2800" dirty="0" smtClean="0"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it-IT" sz="2800" dirty="0" smtClean="0">
              <a:sym typeface="Wingdings" pitchFamily="2" charset="2"/>
            </a:endParaRPr>
          </a:p>
          <a:p>
            <a:endParaRPr lang="it-IT" sz="2800" dirty="0" smtClean="0">
              <a:sym typeface="Wingdings" pitchFamily="2" charset="2"/>
            </a:endParaRPr>
          </a:p>
          <a:p>
            <a:r>
              <a:rPr lang="it-IT" sz="2800" dirty="0" smtClean="0">
                <a:sym typeface="Wingdings" pitchFamily="2" charset="2"/>
              </a:rPr>
              <a:t>ROLAND BARTHES: - </a:t>
            </a:r>
            <a:r>
              <a:rPr lang="it-IT" sz="2800" dirty="0" err="1" smtClean="0">
                <a:sym typeface="Wingdings" pitchFamily="2" charset="2"/>
              </a:rPr>
              <a:t>proclaimed</a:t>
            </a:r>
            <a:r>
              <a:rPr lang="it-IT" sz="2800" dirty="0" smtClean="0">
                <a:sym typeface="Wingdings" pitchFamily="2" charset="2"/>
              </a:rPr>
              <a:t>  the </a:t>
            </a:r>
            <a:r>
              <a:rPr lang="it-IT" sz="2800" dirty="0" err="1" smtClean="0">
                <a:sym typeface="Wingdings" pitchFamily="2" charset="2"/>
              </a:rPr>
              <a:t>death</a:t>
            </a:r>
            <a:r>
              <a:rPr lang="it-IT" sz="2800" dirty="0" smtClean="0">
                <a:sym typeface="Wingdings" pitchFamily="2" charset="2"/>
              </a:rPr>
              <a:t> of the 				       </a:t>
            </a:r>
            <a:r>
              <a:rPr lang="it-IT" sz="2800" dirty="0" err="1" smtClean="0">
                <a:sym typeface="Wingdings" pitchFamily="2" charset="2"/>
              </a:rPr>
              <a:t>author</a:t>
            </a:r>
            <a:endParaRPr lang="it-IT" sz="2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800" dirty="0" smtClean="0">
                <a:sym typeface="Wingdings" pitchFamily="2" charset="2"/>
              </a:rPr>
              <a:t>			     - </a:t>
            </a:r>
            <a:r>
              <a:rPr lang="it-IT" sz="2800" dirty="0" err="1" smtClean="0">
                <a:sym typeface="Wingdings" pitchFamily="2" charset="2"/>
              </a:rPr>
              <a:t>is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>
                <a:sym typeface="Wingdings" pitchFamily="2" charset="2"/>
              </a:rPr>
              <a:t>relatively</a:t>
            </a:r>
            <a:r>
              <a:rPr lang="it-IT" sz="2800" dirty="0">
                <a:sym typeface="Wingdings" pitchFamily="2" charset="2"/>
              </a:rPr>
              <a:t> </a:t>
            </a:r>
            <a:r>
              <a:rPr lang="it-IT" sz="2800" dirty="0" err="1">
                <a:sym typeface="Wingdings" pitchFamily="2" charset="2"/>
              </a:rPr>
              <a:t>unimportant</a:t>
            </a:r>
            <a:r>
              <a:rPr lang="it-IT" sz="2800" dirty="0">
                <a:sym typeface="Wingdings" pitchFamily="2" charset="2"/>
              </a:rPr>
              <a:t> to </a:t>
            </a:r>
            <a:r>
              <a:rPr lang="it-IT" sz="2800" dirty="0" smtClean="0">
                <a:sym typeface="Wingdings" pitchFamily="2" charset="2"/>
              </a:rPr>
              <a:t>the 				       </a:t>
            </a:r>
            <a:r>
              <a:rPr lang="it-IT" sz="2800" dirty="0" err="1" smtClean="0">
                <a:sym typeface="Wingdings" pitchFamily="2" charset="2"/>
              </a:rPr>
              <a:t>process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>
                <a:sym typeface="Wingdings" pitchFamily="2" charset="2"/>
              </a:rPr>
              <a:t>of </a:t>
            </a:r>
            <a:r>
              <a:rPr lang="it-IT" sz="2800" dirty="0" err="1" smtClean="0">
                <a:sym typeface="Wingdings" pitchFamily="2" charset="2"/>
              </a:rPr>
              <a:t>writing</a:t>
            </a:r>
            <a:r>
              <a:rPr lang="it-IT" sz="2800" dirty="0" smtClean="0">
                <a:sym typeface="Wingdings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8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ym typeface="Wingdings" pitchFamily="2" charset="2"/>
              </a:rPr>
              <a:t>JACQUES DERRIDA </a:t>
            </a:r>
            <a:r>
              <a:rPr lang="it-IT" sz="2800" dirty="0" smtClean="0">
                <a:sym typeface="Wingdings" pitchFamily="2" charset="2"/>
              </a:rPr>
              <a:t>: - </a:t>
            </a:r>
            <a:r>
              <a:rPr lang="it-IT" sz="2800" dirty="0" err="1" smtClean="0">
                <a:sym typeface="Wingdings" pitchFamily="2" charset="2"/>
              </a:rPr>
              <a:t>used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Saussune’s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insights</a:t>
            </a:r>
            <a:r>
              <a:rPr lang="it-IT" sz="2800" dirty="0" smtClean="0">
                <a:sym typeface="Wingdings" pitchFamily="2" charset="2"/>
              </a:rPr>
              <a:t> to 				</a:t>
            </a:r>
            <a:r>
              <a:rPr lang="it-IT" sz="2800" dirty="0" err="1" smtClean="0">
                <a:sym typeface="Wingdings" pitchFamily="2" charset="2"/>
              </a:rPr>
              <a:t>develop</a:t>
            </a:r>
            <a:r>
              <a:rPr lang="it-IT" sz="2800" dirty="0" smtClean="0">
                <a:sym typeface="Wingdings" pitchFamily="2" charset="2"/>
              </a:rPr>
              <a:t> </a:t>
            </a:r>
            <a:r>
              <a:rPr lang="it-IT" sz="2800" dirty="0" err="1" smtClean="0">
                <a:sym typeface="Wingdings" pitchFamily="2" charset="2"/>
              </a:rPr>
              <a:t>Deconstruction</a:t>
            </a:r>
            <a:endParaRPr lang="it-IT" sz="2800" dirty="0" smtClean="0">
              <a:sym typeface="Wingdings" pitchFamily="2" charset="2"/>
            </a:endParaRPr>
          </a:p>
          <a:p>
            <a:pPr marL="3200400" lvl="7" indent="0">
              <a:buNone/>
            </a:pPr>
            <a:r>
              <a:rPr lang="it-IT" sz="2800" dirty="0" smtClean="0">
                <a:sym typeface="Wingdings" pitchFamily="2" charset="2"/>
              </a:rPr>
              <a:t> 	- he </a:t>
            </a:r>
            <a:r>
              <a:rPr lang="it-IT" sz="2800" dirty="0" err="1" smtClean="0">
                <a:sym typeface="Wingdings" pitchFamily="2" charset="2"/>
              </a:rPr>
              <a:t>focused</a:t>
            </a:r>
            <a:r>
              <a:rPr lang="it-IT" sz="2800" dirty="0" smtClean="0">
                <a:sym typeface="Wingdings" pitchFamily="2" charset="2"/>
              </a:rPr>
              <a:t> on the </a:t>
            </a:r>
            <a:r>
              <a:rPr lang="it-IT" sz="2800" dirty="0" err="1" smtClean="0">
                <a:sym typeface="Wingdings" pitchFamily="2" charset="2"/>
              </a:rPr>
              <a:t>binary</a:t>
            </a:r>
            <a:r>
              <a:rPr lang="it-IT" sz="2800" dirty="0" smtClean="0">
                <a:sym typeface="Wingdings" pitchFamily="2" charset="2"/>
              </a:rPr>
              <a:t> 	</a:t>
            </a:r>
            <a:r>
              <a:rPr lang="it-IT" sz="2800" dirty="0" err="1" smtClean="0">
                <a:sym typeface="Wingdings" pitchFamily="2" charset="2"/>
              </a:rPr>
              <a:t>pairs</a:t>
            </a:r>
            <a:r>
              <a:rPr lang="it-IT" sz="2800" dirty="0" smtClean="0">
                <a:sym typeface="Wingdings" pitchFamily="2" charset="2"/>
              </a:rPr>
              <a:t>.</a:t>
            </a:r>
          </a:p>
          <a:p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developed</a:t>
            </a:r>
            <a:r>
              <a:rPr lang="it-IT" dirty="0" smtClean="0"/>
              <a:t> by the </a:t>
            </a:r>
            <a:r>
              <a:rPr lang="it-IT" dirty="0" err="1" smtClean="0"/>
              <a:t>term</a:t>
            </a:r>
            <a:r>
              <a:rPr lang="it-IT" dirty="0" smtClean="0"/>
              <a:t> </a:t>
            </a:r>
            <a:r>
              <a:rPr lang="it-IT" dirty="0" err="1" smtClean="0"/>
              <a:t>differance</a:t>
            </a:r>
            <a:endParaRPr lang="it-IT" dirty="0" smtClean="0"/>
          </a:p>
          <a:p>
            <a:r>
              <a:rPr lang="it-IT" dirty="0" err="1" smtClean="0"/>
              <a:t>Subjectivity</a:t>
            </a:r>
            <a:r>
              <a:rPr lang="it-IT" dirty="0" smtClean="0"/>
              <a:t> and </a:t>
            </a:r>
            <a:r>
              <a:rPr lang="it-IT" dirty="0" err="1" smtClean="0"/>
              <a:t>presance</a:t>
            </a:r>
            <a:endParaRPr lang="it-IT" dirty="0" smtClean="0"/>
          </a:p>
          <a:p>
            <a:r>
              <a:rPr lang="it-IT" dirty="0" err="1" smtClean="0"/>
              <a:t>Privileging</a:t>
            </a:r>
            <a:r>
              <a:rPr lang="it-IT" dirty="0" smtClean="0"/>
              <a:t> of </a:t>
            </a:r>
            <a:r>
              <a:rPr lang="it-IT" dirty="0" err="1" smtClean="0"/>
              <a:t>speech</a:t>
            </a:r>
            <a:r>
              <a:rPr lang="it-IT" dirty="0" smtClean="0"/>
              <a:t> and </a:t>
            </a:r>
            <a:r>
              <a:rPr lang="it-IT" dirty="0" err="1" smtClean="0"/>
              <a:t>presence</a:t>
            </a:r>
            <a:r>
              <a:rPr lang="it-IT" dirty="0" smtClean="0"/>
              <a:t> </a:t>
            </a:r>
            <a:r>
              <a:rPr lang="it-IT" dirty="0" err="1" smtClean="0"/>
              <a:t>logocentirsm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461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POSTSTRUCTURALISM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Poststructuralism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meaning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costantely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slipping</a:t>
            </a:r>
            <a:r>
              <a:rPr lang="it-IT" dirty="0" smtClean="0">
                <a:sym typeface="Wingdings" pitchFamily="2" charset="2"/>
              </a:rPr>
              <a:t> from </a:t>
            </a:r>
            <a:r>
              <a:rPr lang="it-IT" dirty="0" err="1" smtClean="0">
                <a:sym typeface="Wingdings" pitchFamily="2" charset="2"/>
              </a:rPr>
              <a:t>one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sign</a:t>
            </a:r>
            <a:r>
              <a:rPr lang="it-IT" dirty="0" smtClean="0">
                <a:sym typeface="Wingdings" pitchFamily="2" charset="2"/>
              </a:rPr>
              <a:t> to the </a:t>
            </a:r>
            <a:r>
              <a:rPr lang="it-IT" dirty="0" err="1" smtClean="0">
                <a:sym typeface="Wingdings" pitchFamily="2" charset="2"/>
              </a:rPr>
              <a:t>next</a:t>
            </a:r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r>
              <a:rPr lang="it-IT" dirty="0" err="1">
                <a:sym typeface="Wingdings" pitchFamily="2" charset="2"/>
              </a:rPr>
              <a:t>S</a:t>
            </a:r>
            <a:r>
              <a:rPr lang="it-IT" dirty="0" err="1" smtClean="0">
                <a:sym typeface="Wingdings" pitchFamily="2" charset="2"/>
              </a:rPr>
              <a:t>ignifies</a:t>
            </a:r>
            <a:r>
              <a:rPr lang="it-IT" dirty="0" smtClean="0">
                <a:sym typeface="Wingdings" pitchFamily="2" charset="2"/>
              </a:rPr>
              <a:t> do </a:t>
            </a:r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produce </a:t>
            </a:r>
            <a:r>
              <a:rPr lang="it-IT" dirty="0" err="1" smtClean="0">
                <a:sym typeface="Wingdings" pitchFamily="2" charset="2"/>
              </a:rPr>
              <a:t>signified</a:t>
            </a:r>
            <a:r>
              <a:rPr lang="it-IT" dirty="0" smtClean="0">
                <a:sym typeface="Wingdings" pitchFamily="2" charset="2"/>
              </a:rPr>
              <a:t>  </a:t>
            </a:r>
            <a:r>
              <a:rPr lang="it-IT" dirty="0" err="1" smtClean="0">
                <a:sym typeface="Wingdings" pitchFamily="2" charset="2"/>
              </a:rPr>
              <a:t>endless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chain</a:t>
            </a:r>
            <a:r>
              <a:rPr lang="it-IT" dirty="0" smtClean="0">
                <a:sym typeface="Wingdings" pitchFamily="2" charset="2"/>
              </a:rPr>
              <a:t> of </a:t>
            </a:r>
            <a:r>
              <a:rPr lang="it-IT" dirty="0" err="1" smtClean="0">
                <a:sym typeface="Wingdings" pitchFamily="2" charset="2"/>
              </a:rPr>
              <a:t>signifies</a:t>
            </a:r>
            <a:endParaRPr lang="it-IT" dirty="0">
              <a:sym typeface="Wingdings" pitchFamily="2" charset="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83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476</Words>
  <Application>Microsoft Office PowerPoint</Application>
  <PresentationFormat>Presentazione su schermo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THE DEVELOPMENT OF LANGUAGE</vt:lpstr>
      <vt:lpstr>MODERNISM</vt:lpstr>
      <vt:lpstr>Presentazione standard di PowerPoint</vt:lpstr>
      <vt:lpstr>Presentazione standard di PowerPoint</vt:lpstr>
      <vt:lpstr>THE SIGN</vt:lpstr>
      <vt:lpstr>Presentazione standard di PowerPoint</vt:lpstr>
      <vt:lpstr>STRUCTURALISM</vt:lpstr>
      <vt:lpstr>Presentazione standard di PowerPoint</vt:lpstr>
      <vt:lpstr>POSTSTRUCTURALISM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 De  Meo</dc:creator>
  <cp:lastModifiedBy>Mario De  Meo</cp:lastModifiedBy>
  <cp:revision>35</cp:revision>
  <dcterms:created xsi:type="dcterms:W3CDTF">2013-01-13T10:03:48Z</dcterms:created>
  <dcterms:modified xsi:type="dcterms:W3CDTF">2013-01-20T15:07:58Z</dcterms:modified>
</cp:coreProperties>
</file>