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9271-A31E-491C-A1E8-B32184BA217B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584C-3478-49D1-9B93-713D50165D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176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9271-A31E-491C-A1E8-B32184BA217B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584C-3478-49D1-9B93-713D50165D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4671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9271-A31E-491C-A1E8-B32184BA217B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584C-3478-49D1-9B93-713D50165D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275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9271-A31E-491C-A1E8-B32184BA217B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584C-3478-49D1-9B93-713D50165D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48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9271-A31E-491C-A1E8-B32184BA217B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584C-3478-49D1-9B93-713D50165D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324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9271-A31E-491C-A1E8-B32184BA217B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584C-3478-49D1-9B93-713D50165D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1502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9271-A31E-491C-A1E8-B32184BA217B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584C-3478-49D1-9B93-713D50165D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482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9271-A31E-491C-A1E8-B32184BA217B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584C-3478-49D1-9B93-713D50165D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31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9271-A31E-491C-A1E8-B32184BA217B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584C-3478-49D1-9B93-713D50165D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051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9271-A31E-491C-A1E8-B32184BA217B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584C-3478-49D1-9B93-713D50165D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10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9271-A31E-491C-A1E8-B32184BA217B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B584C-3478-49D1-9B93-713D50165D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10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69271-A31E-491C-A1E8-B32184BA217B}" type="datetimeFigureOut">
              <a:rPr lang="it-IT" smtClean="0"/>
              <a:t>03/04/2013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B584C-3478-49D1-9B93-713D50165D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26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331691"/>
          </a:xfrm>
        </p:spPr>
        <p:txBody>
          <a:bodyPr/>
          <a:lstStyle/>
          <a:p>
            <a:r>
              <a:rPr lang="it-IT" dirty="0" smtClean="0"/>
              <a:t>ULYSSES </a:t>
            </a:r>
            <a:br>
              <a:rPr lang="it-IT" dirty="0" smtClean="0"/>
            </a:br>
            <a:r>
              <a:rPr lang="it-IT" sz="3200" dirty="0" smtClean="0"/>
              <a:t>By James Joyce</a:t>
            </a:r>
            <a:r>
              <a:rPr lang="it-IT" dirty="0" smtClean="0"/>
              <a:t> 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1874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-1173832"/>
            <a:ext cx="8229600" cy="1143000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sz="1600" dirty="0" smtClean="0"/>
          </a:p>
          <a:p>
            <a:r>
              <a:rPr lang="it-IT" sz="1600" dirty="0" smtClean="0"/>
              <a:t>1904 – 1920 James Joyce </a:t>
            </a:r>
            <a:r>
              <a:rPr lang="en-US" sz="1600" dirty="0" smtClean="0"/>
              <a:t>lived</a:t>
            </a:r>
            <a:r>
              <a:rPr lang="it-IT" sz="1600" dirty="0" smtClean="0"/>
              <a:t> in the </a:t>
            </a:r>
            <a:r>
              <a:rPr lang="it-IT" sz="1600" dirty="0" err="1" smtClean="0"/>
              <a:t>cosmopolitan</a:t>
            </a:r>
            <a:r>
              <a:rPr lang="it-IT" sz="1600" dirty="0" smtClean="0"/>
              <a:t> Trieste </a:t>
            </a:r>
            <a:r>
              <a:rPr lang="it-IT" sz="1600" dirty="0" smtClean="0">
                <a:sym typeface="Wingdings" pitchFamily="2" charset="2"/>
              </a:rPr>
              <a:t>mix of </a:t>
            </a:r>
            <a:r>
              <a:rPr lang="it-IT" sz="1600" dirty="0" err="1" smtClean="0">
                <a:sym typeface="Wingdings" pitchFamily="2" charset="2"/>
              </a:rPr>
              <a:t>cultures</a:t>
            </a:r>
            <a:r>
              <a:rPr lang="it-IT" sz="1600" dirty="0" smtClean="0">
                <a:sym typeface="Wingdings" pitchFamily="2" charset="2"/>
              </a:rPr>
              <a:t>  </a:t>
            </a:r>
            <a:r>
              <a:rPr lang="it-IT" sz="1600" dirty="0" err="1" smtClean="0">
                <a:sym typeface="Wingdings" pitchFamily="2" charset="2"/>
              </a:rPr>
              <a:t>babel</a:t>
            </a:r>
            <a:r>
              <a:rPr lang="it-IT" sz="1600" dirty="0" smtClean="0">
                <a:sym typeface="Wingdings" pitchFamily="2" charset="2"/>
              </a:rPr>
              <a:t> of </a:t>
            </a:r>
            <a:r>
              <a:rPr lang="it-IT" sz="1600" dirty="0" err="1" smtClean="0">
                <a:sym typeface="Wingdings" pitchFamily="2" charset="2"/>
              </a:rPr>
              <a:t>languages</a:t>
            </a:r>
            <a:r>
              <a:rPr lang="it-IT" sz="1600" dirty="0" smtClean="0">
                <a:sym typeface="Wingdings" pitchFamily="2" charset="2"/>
              </a:rPr>
              <a:t> </a:t>
            </a:r>
            <a:r>
              <a:rPr lang="it-IT" sz="1600" dirty="0" err="1" smtClean="0">
                <a:sym typeface="Wingdings" pitchFamily="2" charset="2"/>
              </a:rPr>
              <a:t>influenced</a:t>
            </a:r>
            <a:r>
              <a:rPr lang="it-IT" sz="1600" dirty="0" smtClean="0">
                <a:sym typeface="Wingdings" pitchFamily="2" charset="2"/>
              </a:rPr>
              <a:t> </a:t>
            </a:r>
            <a:r>
              <a:rPr lang="it-IT" sz="1600" dirty="0" err="1" smtClean="0">
                <a:sym typeface="Wingdings" pitchFamily="2" charset="2"/>
              </a:rPr>
              <a:t>his</a:t>
            </a:r>
            <a:r>
              <a:rPr lang="it-IT" sz="1600" dirty="0" smtClean="0">
                <a:sym typeface="Wingdings" pitchFamily="2" charset="2"/>
              </a:rPr>
              <a:t> </a:t>
            </a:r>
            <a:r>
              <a:rPr lang="it-IT" sz="1600" dirty="0" err="1" smtClean="0">
                <a:sym typeface="Wingdings" pitchFamily="2" charset="2"/>
              </a:rPr>
              <a:t>writing</a:t>
            </a:r>
            <a:r>
              <a:rPr lang="it-IT" sz="1600" dirty="0">
                <a:sym typeface="Wingdings" pitchFamily="2" charset="2"/>
              </a:rPr>
              <a:t> </a:t>
            </a:r>
            <a:r>
              <a:rPr lang="it-IT" sz="1600" dirty="0" smtClean="0">
                <a:sym typeface="Wingdings" pitchFamily="2" charset="2"/>
              </a:rPr>
              <a:t> Ulysses</a:t>
            </a:r>
          </a:p>
          <a:p>
            <a:pPr marL="0" indent="0">
              <a:buNone/>
            </a:pPr>
            <a:endParaRPr lang="it-IT" sz="1600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1600" dirty="0" err="1" smtClean="0">
                <a:sym typeface="Wingdings" pitchFamily="2" charset="2"/>
              </a:rPr>
              <a:t>Jewish</a:t>
            </a:r>
            <a:r>
              <a:rPr lang="it-IT" sz="1600" dirty="0" smtClean="0">
                <a:sym typeface="Wingdings" pitchFamily="2" charset="2"/>
              </a:rPr>
              <a:t> </a:t>
            </a:r>
            <a:r>
              <a:rPr lang="it-IT" sz="1600" dirty="0" err="1" smtClean="0">
                <a:sym typeface="Wingdings" pitchFamily="2" charset="2"/>
              </a:rPr>
              <a:t>comunity</a:t>
            </a:r>
            <a:r>
              <a:rPr lang="it-IT" sz="1600" dirty="0" smtClean="0">
                <a:sym typeface="Wingdings" pitchFamily="2" charset="2"/>
              </a:rPr>
              <a:t> in Trieste  </a:t>
            </a:r>
            <a:r>
              <a:rPr lang="it-IT" sz="1600" dirty="0" err="1" smtClean="0">
                <a:sym typeface="Wingdings" pitchFamily="2" charset="2"/>
              </a:rPr>
              <a:t>conjure</a:t>
            </a:r>
            <a:r>
              <a:rPr lang="it-IT" sz="1600" dirty="0" smtClean="0">
                <a:sym typeface="Wingdings" pitchFamily="2" charset="2"/>
              </a:rPr>
              <a:t> </a:t>
            </a:r>
            <a:r>
              <a:rPr lang="it-IT" sz="1600" dirty="0" err="1" smtClean="0">
                <a:sym typeface="Wingdings" pitchFamily="2" charset="2"/>
              </a:rPr>
              <a:t>his</a:t>
            </a:r>
            <a:r>
              <a:rPr lang="it-IT" sz="1600" dirty="0" smtClean="0">
                <a:sym typeface="Wingdings" pitchFamily="2" charset="2"/>
              </a:rPr>
              <a:t> </a:t>
            </a:r>
            <a:r>
              <a:rPr lang="it-IT" sz="1600" dirty="0" err="1" smtClean="0">
                <a:sym typeface="Wingdings" pitchFamily="2" charset="2"/>
              </a:rPr>
              <a:t>Dublin</a:t>
            </a:r>
            <a:r>
              <a:rPr lang="it-IT" sz="1600" dirty="0" smtClean="0">
                <a:sym typeface="Wingdings" pitchFamily="2" charset="2"/>
              </a:rPr>
              <a:t> -</a:t>
            </a:r>
            <a:r>
              <a:rPr lang="it-IT" sz="1600" dirty="0" err="1" smtClean="0">
                <a:sym typeface="Wingdings" pitchFamily="2" charset="2"/>
              </a:rPr>
              <a:t>Jewish</a:t>
            </a:r>
            <a:r>
              <a:rPr lang="it-IT" sz="1600" dirty="0" smtClean="0">
                <a:sym typeface="Wingdings" pitchFamily="2" charset="2"/>
              </a:rPr>
              <a:t>  </a:t>
            </a:r>
            <a:r>
              <a:rPr lang="it-IT" sz="1600" dirty="0" err="1" smtClean="0">
                <a:sym typeface="Wingdings" pitchFamily="2" charset="2"/>
              </a:rPr>
              <a:t>character</a:t>
            </a:r>
            <a:r>
              <a:rPr lang="it-IT" sz="1600" dirty="0" smtClean="0">
                <a:sym typeface="Wingdings" pitchFamily="2" charset="2"/>
              </a:rPr>
              <a:t> in Ulysses</a:t>
            </a:r>
          </a:p>
          <a:p>
            <a:pPr marL="0" indent="0">
              <a:buNone/>
            </a:pPr>
            <a:endParaRPr lang="it-IT" sz="1600" dirty="0" smtClean="0"/>
          </a:p>
          <a:p>
            <a:r>
              <a:rPr lang="it-IT" sz="1600" dirty="0" smtClean="0"/>
              <a:t>1914 James Joyce </a:t>
            </a:r>
            <a:r>
              <a:rPr lang="it-IT" sz="1600" dirty="0" err="1" smtClean="0"/>
              <a:t>started</a:t>
            </a:r>
            <a:r>
              <a:rPr lang="it-IT" sz="1600" dirty="0" smtClean="0"/>
              <a:t> </a:t>
            </a:r>
            <a:r>
              <a:rPr lang="en-US" sz="1600" dirty="0" smtClean="0"/>
              <a:t>writing Ulysses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1921 the writing is completed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The novel not </a:t>
            </a:r>
            <a:r>
              <a:rPr lang="en-US" sz="1600" dirty="0" err="1" smtClean="0"/>
              <a:t>publicated</a:t>
            </a:r>
            <a:r>
              <a:rPr lang="en-US" sz="1600" dirty="0" smtClean="0"/>
              <a:t> </a:t>
            </a:r>
            <a:r>
              <a:rPr lang="en-US" sz="1600" dirty="0" smtClean="0"/>
              <a:t>in the U.S.A until 1933</a:t>
            </a:r>
            <a:r>
              <a:rPr lang="en-US" sz="1600" dirty="0" smtClean="0">
                <a:sym typeface="Wingdings" pitchFamily="2" charset="2"/>
              </a:rPr>
              <a:t> censorship problems</a:t>
            </a:r>
          </a:p>
          <a:p>
            <a:pPr marL="0" indent="0">
              <a:buNone/>
            </a:pPr>
            <a:r>
              <a:rPr lang="en-US" sz="1600" dirty="0" smtClean="0"/>
              <a:t>                    difficulty to find a </a:t>
            </a:r>
            <a:r>
              <a:rPr lang="en-US" sz="1600" dirty="0" smtClean="0"/>
              <a:t>publisher </a:t>
            </a:r>
            <a:r>
              <a:rPr lang="en-US" sz="1600" dirty="0" smtClean="0"/>
              <a:t>due to its contents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1922 the book is </a:t>
            </a:r>
            <a:r>
              <a:rPr lang="en-US" sz="1600" dirty="0" smtClean="0"/>
              <a:t>published </a:t>
            </a:r>
            <a:r>
              <a:rPr lang="en-US" sz="1600" dirty="0" smtClean="0"/>
              <a:t>by Sylvia Beach</a:t>
            </a:r>
          </a:p>
          <a:p>
            <a:pPr marL="0" indent="0">
              <a:buNone/>
            </a:pPr>
            <a:r>
              <a:rPr lang="en-US" sz="1600" dirty="0" smtClean="0"/>
              <a:t>         </a:t>
            </a:r>
          </a:p>
          <a:p>
            <a:pPr marL="0" indent="0">
              <a:buNone/>
            </a:pPr>
            <a:r>
              <a:rPr lang="en-US" sz="1600" dirty="0" smtClean="0"/>
              <a:t>     Key year in the history of English-language literary modernism 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smtClean="0"/>
              <a:t>Ulysses by James Joyce and         The Waste Lands by T.S. Elliot 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smtClean="0">
                <a:sym typeface="Wingdings" pitchFamily="2" charset="2"/>
              </a:rPr>
              <a:t>published</a:t>
            </a:r>
            <a:r>
              <a:rPr lang="en-US" sz="1600" dirty="0" smtClean="0"/>
              <a:t> </a:t>
            </a:r>
            <a:endParaRPr lang="en-US" sz="1600" dirty="0" smtClean="0"/>
          </a:p>
        </p:txBody>
      </p:sp>
      <p:sp>
        <p:nvSpPr>
          <p:cNvPr id="4" name="Freccia in giù 3"/>
          <p:cNvSpPr/>
          <p:nvPr/>
        </p:nvSpPr>
        <p:spPr>
          <a:xfrm>
            <a:off x="1043608" y="4815469"/>
            <a:ext cx="220232" cy="2617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88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-1323528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6247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Ulysses is an </a:t>
            </a:r>
            <a:r>
              <a:rPr lang="en-US" sz="1600" smtClean="0">
                <a:solidFill>
                  <a:srgbClr val="FF0000"/>
                </a:solidFill>
              </a:rPr>
              <a:t>hypotex</a:t>
            </a:r>
            <a:r>
              <a:rPr lang="en-US" sz="1600">
                <a:solidFill>
                  <a:srgbClr val="FF0000"/>
                </a:solidFill>
              </a:rPr>
              <a:t>t</a:t>
            </a:r>
            <a:r>
              <a:rPr lang="en-US" sz="1600" smtClean="0"/>
              <a:t>    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               </a:t>
            </a:r>
          </a:p>
          <a:p>
            <a:pPr marL="0" indent="0">
              <a:buNone/>
            </a:pPr>
            <a:r>
              <a:rPr lang="en-US" sz="1600" dirty="0" smtClean="0"/>
              <a:t>                     Joyce made use of :                   the </a:t>
            </a:r>
            <a:r>
              <a:rPr lang="en-US" sz="1600" dirty="0" err="1" smtClean="0"/>
              <a:t>psichology</a:t>
            </a:r>
            <a:r>
              <a:rPr lang="en-US" sz="1600" dirty="0" smtClean="0"/>
              <a:t> and subjective narration of Richardson  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                                                                           Laurence Sterne’s  “The Life and Opinions of </a:t>
            </a:r>
            <a:r>
              <a:rPr lang="en-US" sz="1600" dirty="0" err="1" smtClean="0"/>
              <a:t>Tristram</a:t>
            </a:r>
            <a:r>
              <a:rPr lang="en-US" sz="1600" dirty="0" smtClean="0"/>
              <a:t>  </a:t>
            </a:r>
          </a:p>
          <a:p>
            <a:pPr marL="0" indent="0">
              <a:buNone/>
            </a:pPr>
            <a:r>
              <a:rPr lang="en-US" sz="1600" dirty="0" smtClean="0"/>
              <a:t>                                                                            </a:t>
            </a:r>
            <a:r>
              <a:rPr lang="en-US" sz="1600" dirty="0" err="1" smtClean="0"/>
              <a:t>Shandy</a:t>
            </a:r>
            <a:r>
              <a:rPr lang="en-US" sz="1600" dirty="0" smtClean="0"/>
              <a:t>” which inspired Joyce’s idea of time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 Joyce himself gave two definitions of his work:  </a:t>
            </a:r>
          </a:p>
          <a:p>
            <a:r>
              <a:rPr lang="en-US" sz="1600" dirty="0" smtClean="0"/>
              <a:t>New modern </a:t>
            </a:r>
            <a:r>
              <a:rPr lang="en-US" sz="1600" dirty="0" smtClean="0"/>
              <a:t>Odyssey 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The epic of the human body;</a:t>
            </a:r>
          </a:p>
          <a:p>
            <a:pPr marL="0" indent="0">
              <a:buNone/>
            </a:pPr>
            <a:r>
              <a:rPr lang="en-US" sz="1600" dirty="0" smtClean="0"/>
              <a:t> The second one is more significant </a:t>
            </a:r>
            <a:r>
              <a:rPr lang="en-US" sz="1600" dirty="0" smtClean="0">
                <a:sym typeface="Wingdings" pitchFamily="2" charset="2"/>
              </a:rPr>
              <a:t> Ulysses is a summa of 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Joyce created an opposition between </a:t>
            </a:r>
            <a:r>
              <a:rPr lang="en-US" sz="1600" dirty="0" err="1" smtClean="0"/>
              <a:t>Tommaso</a:t>
            </a:r>
            <a:r>
              <a:rPr lang="en-US" sz="1600" dirty="0" smtClean="0"/>
              <a:t> d’ Aquino summa theological and his own summa </a:t>
            </a:r>
            <a:r>
              <a:rPr lang="en-US" sz="1600" dirty="0" smtClean="0"/>
              <a:t>anthropologica</a:t>
            </a:r>
            <a:r>
              <a:rPr lang="en-US" sz="1600" dirty="0"/>
              <a:t>l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Process of artistic </a:t>
            </a:r>
            <a:r>
              <a:rPr lang="en-US" sz="1600" dirty="0" err="1" smtClean="0"/>
              <a:t>trasformation</a:t>
            </a:r>
            <a:r>
              <a:rPr lang="en-US" sz="1600" dirty="0" smtClean="0"/>
              <a:t> and experimentation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He Converts the mythical structure </a:t>
            </a:r>
            <a:r>
              <a:rPr lang="en-US" sz="1600" dirty="0" smtClean="0"/>
              <a:t> and he adapt it  in the every day context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smtClean="0">
                <a:sym typeface="Wingdings" pitchFamily="2" charset="2"/>
              </a:rPr>
              <a:t>Joyce </a:t>
            </a:r>
            <a:r>
              <a:rPr lang="en-US" sz="1600" dirty="0" smtClean="0">
                <a:sym typeface="Wingdings" pitchFamily="2" charset="2"/>
              </a:rPr>
              <a:t>imagines </a:t>
            </a:r>
            <a:r>
              <a:rPr lang="en-US" sz="1600" dirty="0" smtClean="0">
                <a:sym typeface="Wingdings" pitchFamily="2" charset="2"/>
              </a:rPr>
              <a:t>the travel of a common man</a:t>
            </a:r>
            <a:endParaRPr lang="en-US" sz="1600" dirty="0" smtClean="0">
              <a:sym typeface="Wingdings" pitchFamily="2" charset="2"/>
            </a:endParaRPr>
          </a:p>
          <a:p>
            <a:pPr marL="0" indent="0">
              <a:buNone/>
            </a:pPr>
            <a:endParaRPr lang="en-US" sz="16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1600" dirty="0" smtClean="0"/>
              <a:t>It used to write the Ulysses the mythical  method </a:t>
            </a:r>
            <a:r>
              <a:rPr lang="en-US" sz="1600" dirty="0" smtClean="0">
                <a:sym typeface="Wingdings" pitchFamily="2" charset="2"/>
              </a:rPr>
              <a:t> T.S. Elliot  in “ Order and Myth”  “it is a step toward making the modern world possible for art” </a:t>
            </a:r>
          </a:p>
          <a:p>
            <a:endParaRPr lang="en-US" sz="1600" dirty="0" smtClean="0"/>
          </a:p>
        </p:txBody>
      </p:sp>
      <p:sp>
        <p:nvSpPr>
          <p:cNvPr id="4" name="Freccia in giù 3"/>
          <p:cNvSpPr/>
          <p:nvPr/>
        </p:nvSpPr>
        <p:spPr>
          <a:xfrm>
            <a:off x="2051720" y="1124744"/>
            <a:ext cx="45719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Connettore 2 5"/>
          <p:cNvCxnSpPr/>
          <p:nvPr/>
        </p:nvCxnSpPr>
        <p:spPr>
          <a:xfrm flipV="1">
            <a:off x="3059832" y="980728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3059832" y="148478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3059832" y="1484784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3705169" y="676483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Henry Fielding’s epic novel which is </a:t>
            </a:r>
            <a:r>
              <a:rPr lang="en-US" sz="1600" dirty="0" err="1" smtClean="0"/>
              <a:t>modelled</a:t>
            </a:r>
            <a:r>
              <a:rPr lang="en-US" sz="1600" dirty="0" smtClean="0"/>
              <a:t> on Homer’s </a:t>
            </a:r>
            <a:r>
              <a:rPr lang="en-US" sz="1600" dirty="0" smtClean="0"/>
              <a:t>Odyssey</a:t>
            </a:r>
            <a:r>
              <a:rPr lang="en-US" sz="1600" dirty="0" smtClean="0"/>
              <a:t>;</a:t>
            </a:r>
            <a:endParaRPr lang="en-US" sz="1600" dirty="0"/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5436096" y="3113081"/>
            <a:ext cx="50405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5446503" y="3257097"/>
            <a:ext cx="50405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379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-114300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52636"/>
            <a:ext cx="8856984" cy="35283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The book consists of 18 chapter </a:t>
            </a:r>
            <a:r>
              <a:rPr lang="en-US" sz="1600" dirty="0" smtClean="0">
                <a:sym typeface="Wingdings" pitchFamily="2" charset="2"/>
              </a:rPr>
              <a:t> each covers one hour of the day (from 8 a.m. to 2 </a:t>
            </a:r>
            <a:r>
              <a:rPr lang="en-US" sz="1600" dirty="0" err="1" smtClean="0">
                <a:sym typeface="Wingdings" pitchFamily="2" charset="2"/>
              </a:rPr>
              <a:t>a.m</a:t>
            </a:r>
            <a:r>
              <a:rPr lang="en-US" sz="1600" dirty="0" smtClean="0">
                <a:sym typeface="Wingdings" pitchFamily="2" charset="2"/>
              </a:rPr>
              <a:t> of the following morning) </a:t>
            </a:r>
          </a:p>
          <a:p>
            <a:pPr marL="0" indent="0">
              <a:buNone/>
            </a:pPr>
            <a:endParaRPr lang="en-US" sz="1600" dirty="0">
              <a:sym typeface="Wingdings" pitchFamily="2" charset="2"/>
            </a:endParaRPr>
          </a:p>
          <a:p>
            <a:pPr marL="0" indent="0">
              <a:buNone/>
            </a:pPr>
            <a:endParaRPr lang="en-US" sz="1600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1600" dirty="0" smtClean="0">
                <a:sym typeface="Wingdings" pitchFamily="2" charset="2"/>
              </a:rPr>
              <a:t>Every chapter  </a:t>
            </a:r>
            <a:endParaRPr lang="en-US" sz="1600" dirty="0"/>
          </a:p>
        </p:txBody>
      </p:sp>
      <p:cxnSp>
        <p:nvCxnSpPr>
          <p:cNvPr id="5" name="Connettore 2 4"/>
          <p:cNvCxnSpPr/>
          <p:nvPr/>
        </p:nvCxnSpPr>
        <p:spPr>
          <a:xfrm flipV="1">
            <a:off x="1475656" y="1772816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1475656" y="2060848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058260" y="1537896"/>
            <a:ext cx="65070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Employs its literary style and parodies a specific episode in Homer’s </a:t>
            </a:r>
            <a:r>
              <a:rPr lang="en-US" sz="1600" dirty="0" smtClean="0"/>
              <a:t>Odyssey</a:t>
            </a:r>
            <a:endParaRPr lang="en-US" sz="16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982981" y="2240868"/>
            <a:ext cx="6657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Is associated with a specific </a:t>
            </a:r>
            <a:r>
              <a:rPr lang="en-US" sz="1600" dirty="0" err="1" smtClean="0"/>
              <a:t>colour</a:t>
            </a:r>
            <a:r>
              <a:rPr lang="en-US" sz="1600" dirty="0" smtClean="0"/>
              <a:t>, art or science and bodily organ</a:t>
            </a:r>
            <a:endParaRPr lang="en-US" sz="16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23528" y="2708920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Combination of </a:t>
            </a:r>
            <a:r>
              <a:rPr lang="en-US" sz="1600" dirty="0" err="1" smtClean="0"/>
              <a:t>kaleidoscoip</a:t>
            </a:r>
            <a:r>
              <a:rPr lang="en-US" sz="1600" dirty="0" smtClean="0"/>
              <a:t> writing and schematic structure </a:t>
            </a:r>
            <a:r>
              <a:rPr lang="en-US" sz="1600" dirty="0" smtClean="0">
                <a:sym typeface="Wingdings" pitchFamily="2" charset="2"/>
              </a:rPr>
              <a:t> great contribution to the development of 20</a:t>
            </a:r>
            <a:r>
              <a:rPr lang="en-US" sz="1600" baseline="30000" dirty="0" smtClean="0">
                <a:sym typeface="Wingdings" pitchFamily="2" charset="2"/>
              </a:rPr>
              <a:t>th</a:t>
            </a:r>
            <a:r>
              <a:rPr lang="en-US" sz="1600" dirty="0" smtClean="0">
                <a:sym typeface="Wingdings" pitchFamily="2" charset="2"/>
              </a:rPr>
              <a:t> century literature.</a:t>
            </a:r>
            <a:endParaRPr lang="en-US" sz="16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31990" y="3501008"/>
            <a:ext cx="820891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</a:t>
            </a:r>
            <a:r>
              <a:rPr lang="en-US" sz="1600" dirty="0" smtClean="0"/>
              <a:t>he action of the novel takes places in a single day. </a:t>
            </a:r>
          </a:p>
          <a:p>
            <a:endParaRPr lang="en-US" sz="1600" dirty="0" smtClean="0"/>
          </a:p>
          <a:p>
            <a:r>
              <a:rPr lang="en-US" sz="1600" dirty="0" smtClean="0"/>
              <a:t>Joyce sets characters of the Odyssey of Homer in modern Dublin and represents Odysseus </a:t>
            </a:r>
          </a:p>
          <a:p>
            <a:endParaRPr lang="en-US" sz="1600" dirty="0"/>
          </a:p>
          <a:p>
            <a:r>
              <a:rPr lang="en-US" sz="1600" dirty="0" smtClean="0"/>
              <a:t>The book explores various area of Dublin life </a:t>
            </a:r>
            <a:r>
              <a:rPr lang="en-US" sz="1600" dirty="0" smtClean="0">
                <a:sym typeface="Wingdings" pitchFamily="2" charset="2"/>
              </a:rPr>
              <a:t> focused on its squalor and monotony</a:t>
            </a:r>
          </a:p>
          <a:p>
            <a:endParaRPr lang="en-US" sz="1600" dirty="0">
              <a:sym typeface="Wingdings" pitchFamily="2" charset="2"/>
            </a:endParaRPr>
          </a:p>
          <a:p>
            <a:r>
              <a:rPr lang="en-US" sz="1600" dirty="0" smtClean="0">
                <a:sym typeface="Wingdings" pitchFamily="2" charset="2"/>
              </a:rPr>
              <a:t>Narrative </a:t>
            </a:r>
            <a:r>
              <a:rPr lang="en-US" sz="1600" dirty="0" smtClean="0">
                <a:sym typeface="Wingdings" pitchFamily="2" charset="2"/>
              </a:rPr>
              <a:t>technique</a:t>
            </a:r>
            <a:r>
              <a:rPr lang="en-US" sz="1600" dirty="0" smtClean="0">
                <a:sym typeface="Wingdings" pitchFamily="2" charset="2"/>
              </a:rPr>
              <a:t>:  stream of consciousness;</a:t>
            </a:r>
          </a:p>
          <a:p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smtClean="0">
                <a:sym typeface="Wingdings" pitchFamily="2" charset="2"/>
              </a:rPr>
              <a:t>                                         </a:t>
            </a:r>
            <a:r>
              <a:rPr lang="en-US" sz="1600" dirty="0" smtClean="0"/>
              <a:t>parody and jokes;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                         linguistic association; </a:t>
            </a:r>
          </a:p>
          <a:p>
            <a:r>
              <a:rPr lang="en-US" sz="1600" dirty="0" smtClean="0"/>
              <a:t>                                          frequent use of </a:t>
            </a:r>
            <a:r>
              <a:rPr lang="en-US" sz="1600" dirty="0" err="1" smtClean="0"/>
              <a:t>leit</a:t>
            </a:r>
            <a:r>
              <a:rPr lang="en-US" sz="1600" dirty="0" smtClean="0"/>
              <a:t> motive.</a:t>
            </a:r>
          </a:p>
          <a:p>
            <a:endParaRPr lang="en-US" sz="1600" dirty="0" smtClean="0"/>
          </a:p>
          <a:p>
            <a:r>
              <a:rPr lang="en-US" sz="1600" dirty="0" smtClean="0"/>
              <a:t>These </a:t>
            </a:r>
            <a:r>
              <a:rPr lang="en-US" sz="1600" dirty="0" smtClean="0"/>
              <a:t>techniques </a:t>
            </a:r>
            <a:r>
              <a:rPr lang="en-US" sz="1600" dirty="0" smtClean="0"/>
              <a:t>allow Joyce to reconcile between realism and symbolism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                             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3384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-114300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552728"/>
          </a:xfrm>
        </p:spPr>
        <p:txBody>
          <a:bodyPr>
            <a:normAutofit/>
          </a:bodyPr>
          <a:lstStyle/>
          <a:p>
            <a:endParaRPr lang="en-US" sz="1600" dirty="0"/>
          </a:p>
          <a:p>
            <a:r>
              <a:rPr lang="en-US" sz="1600" dirty="0" smtClean="0"/>
              <a:t>There is a fundamental structure  in the novel with its three characters: </a:t>
            </a:r>
          </a:p>
          <a:p>
            <a:endParaRPr lang="en-US" sz="1600" dirty="0"/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Leopold Bloom                      Ulysses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Steven               </a:t>
            </a:r>
            <a:r>
              <a:rPr lang="en-US" sz="1600" dirty="0" err="1" smtClean="0"/>
              <a:t>Telemacus</a:t>
            </a:r>
            <a:r>
              <a:rPr lang="en-US" sz="16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Molly Bloom               Penelope </a:t>
            </a:r>
          </a:p>
          <a:p>
            <a:pPr>
              <a:buFont typeface="Wingdings" pitchFamily="2" charset="2"/>
              <a:buChar char="Ø"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Leopold Bloom</a:t>
            </a:r>
            <a:r>
              <a:rPr lang="en-US" sz="1600" dirty="0" smtClean="0">
                <a:sym typeface="Wingdings" pitchFamily="2" charset="2"/>
              </a:rPr>
              <a:t>           common sensual man, curios of new experience but not efficient </a:t>
            </a:r>
          </a:p>
          <a:p>
            <a:pPr marL="0" indent="0">
              <a:buNone/>
            </a:pP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smtClean="0">
                <a:sym typeface="Wingdings" pitchFamily="2" charset="2"/>
              </a:rPr>
              <a:t>                                     looks forward to scientific certainties </a:t>
            </a:r>
          </a:p>
          <a:p>
            <a:pPr marL="0" indent="0">
              <a:buNone/>
            </a:pPr>
            <a:endParaRPr lang="en-US" sz="16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1600" dirty="0" smtClean="0">
                <a:sym typeface="Wingdings" pitchFamily="2" charset="2"/>
              </a:rPr>
              <a:t>Steven        the idealist, in search of spiritual values and of an intellectual coherence </a:t>
            </a:r>
          </a:p>
          <a:p>
            <a:pPr marL="0" indent="0">
              <a:buNone/>
            </a:pP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smtClean="0">
                <a:sym typeface="Wingdings" pitchFamily="2" charset="2"/>
              </a:rPr>
              <a:t>                    voluntary exiled, rejected his natural father</a:t>
            </a:r>
          </a:p>
          <a:p>
            <a:pPr marL="0" indent="0">
              <a:buNone/>
            </a:pP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smtClean="0">
                <a:sym typeface="Wingdings" pitchFamily="2" charset="2"/>
              </a:rPr>
              <a:t>                                    </a:t>
            </a:r>
          </a:p>
          <a:p>
            <a:pPr marL="0" indent="0">
              <a:buNone/>
            </a:pP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smtClean="0">
                <a:sym typeface="Wingdings" pitchFamily="2" charset="2"/>
              </a:rPr>
              <a:t>                                         Steven and Leopold very different but both  </a:t>
            </a:r>
          </a:p>
          <a:p>
            <a:pPr marL="0" indent="0">
              <a:buNone/>
            </a:pPr>
            <a:endParaRPr lang="en-US" sz="16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1600" dirty="0" smtClean="0">
                <a:sym typeface="Wingdings" pitchFamily="2" charset="2"/>
              </a:rPr>
              <a:t>                unable to satisfy their deepest </a:t>
            </a:r>
            <a:r>
              <a:rPr lang="en-US" sz="1600" dirty="0" err="1" smtClean="0">
                <a:sym typeface="Wingdings" pitchFamily="2" charset="2"/>
              </a:rPr>
              <a:t>aspectation</a:t>
            </a:r>
            <a:r>
              <a:rPr lang="en-US" sz="1600" dirty="0" smtClean="0">
                <a:sym typeface="Wingdings" pitchFamily="2" charset="2"/>
              </a:rPr>
              <a:t>          always pursuing a quest</a:t>
            </a:r>
          </a:p>
          <a:p>
            <a:pPr marL="0" indent="0">
              <a:buNone/>
            </a:pPr>
            <a:endParaRPr lang="en-US" sz="1600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sz="1600" dirty="0" smtClean="0">
                <a:sym typeface="Wingdings" pitchFamily="2" charset="2"/>
              </a:rPr>
              <a:t> Molly Bloom           summary of all women in the women ( Calypso, Circe) </a:t>
            </a:r>
          </a:p>
          <a:p>
            <a:pPr marL="0" indent="0">
              <a:buNone/>
            </a:pP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smtClean="0">
                <a:sym typeface="Wingdings" pitchFamily="2" charset="2"/>
              </a:rPr>
              <a:t>                                  the essence of female nature </a:t>
            </a:r>
          </a:p>
          <a:p>
            <a:pPr marL="0" indent="0">
              <a:buNone/>
            </a:pPr>
            <a:r>
              <a:rPr lang="en-US" sz="1600" dirty="0">
                <a:sym typeface="Wingdings" pitchFamily="2" charset="2"/>
              </a:rPr>
              <a:t> </a:t>
            </a:r>
            <a:r>
              <a:rPr lang="en-US" sz="1600" dirty="0" smtClean="0">
                <a:sym typeface="Wingdings" pitchFamily="2" charset="2"/>
              </a:rPr>
              <a:t>                                   expression of </a:t>
            </a:r>
            <a:r>
              <a:rPr lang="en-US" sz="1600" dirty="0" err="1" smtClean="0">
                <a:sym typeface="Wingdings" pitchFamily="2" charset="2"/>
              </a:rPr>
              <a:t>physicity</a:t>
            </a:r>
            <a:r>
              <a:rPr lang="en-US" sz="1600" dirty="0" smtClean="0">
                <a:sym typeface="Wingdings" pitchFamily="2" charset="2"/>
              </a:rPr>
              <a:t> and absolute acceptance of the human condition</a:t>
            </a:r>
            <a:endParaRPr lang="en-US" sz="1600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1979712" y="1146175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1331640" y="148478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1835696" y="177281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2 5"/>
          <p:cNvCxnSpPr/>
          <p:nvPr/>
        </p:nvCxnSpPr>
        <p:spPr>
          <a:xfrm>
            <a:off x="1583668" y="2348880"/>
            <a:ext cx="3960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1583668" y="2348880"/>
            <a:ext cx="39604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899592" y="321297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899592" y="3212976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 flipH="1">
            <a:off x="3275856" y="4221088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4716016" y="4221088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1419723" y="5301208"/>
            <a:ext cx="4500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1419723" y="5301208"/>
            <a:ext cx="415973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1419723" y="5301208"/>
            <a:ext cx="361967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8568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527</Words>
  <Application>Microsoft Office PowerPoint</Application>
  <PresentationFormat>Presentazione su schermo (4:3)</PresentationFormat>
  <Paragraphs>80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ULYSSES  By James Joyce 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ULYSSES  By James Joyce</dc:title>
  <dc:creator>Mario De  Meo</dc:creator>
  <cp:lastModifiedBy>Mario De  Meo</cp:lastModifiedBy>
  <cp:revision>21</cp:revision>
  <dcterms:created xsi:type="dcterms:W3CDTF">2013-03-14T09:58:26Z</dcterms:created>
  <dcterms:modified xsi:type="dcterms:W3CDTF">2013-04-03T18:04:53Z</dcterms:modified>
</cp:coreProperties>
</file>