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4C3"/>
    <a:srgbClr val="FF3399"/>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1" autoAdjust="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3E5EAE3-11BE-4B13-BF27-2838F5FD0004}" type="datetimeFigureOut">
              <a:rPr lang="it-IT" smtClean="0"/>
              <a:t>01/11/2012</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D44B983C-B490-445D-9CF1-76D9912B4DDF}" type="slidenum">
              <a:rPr lang="it-IT" smtClean="0"/>
              <a:t>‹N›</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3E5EAE3-11BE-4B13-BF27-2838F5FD0004}" type="datetimeFigureOut">
              <a:rPr lang="it-IT" smtClean="0"/>
              <a:t>01/11/2012</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D44B983C-B490-445D-9CF1-76D9912B4DDF}" type="slidenum">
              <a:rPr lang="it-IT" smtClean="0"/>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3E5EAE3-11BE-4B13-BF27-2838F5FD0004}" type="datetimeFigureOut">
              <a:rPr lang="it-IT" smtClean="0"/>
              <a:t>01/11/2012</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D44B983C-B490-445D-9CF1-76D9912B4DDF}" type="slidenum">
              <a:rPr lang="it-IT" smtClean="0"/>
              <a:t>‹N›</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3E5EAE3-11BE-4B13-BF27-2838F5FD0004}" type="datetimeFigureOut">
              <a:rPr lang="it-IT" smtClean="0"/>
              <a:t>01/11/2012</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D44B983C-B490-445D-9CF1-76D9912B4DDF}" type="slidenum">
              <a:rPr lang="it-IT" smtClean="0"/>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3E5EAE3-11BE-4B13-BF27-2838F5FD0004}" type="datetimeFigureOut">
              <a:rPr lang="it-IT" smtClean="0"/>
              <a:t>01/11/2012</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D44B983C-B490-445D-9CF1-76D9912B4DDF}" type="slidenum">
              <a:rPr lang="it-IT" smtClean="0"/>
              <a:t>‹N›</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3E5EAE3-11BE-4B13-BF27-2838F5FD0004}" type="datetimeFigureOut">
              <a:rPr lang="it-IT" smtClean="0"/>
              <a:t>01/11/2012</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D44B983C-B490-445D-9CF1-76D9912B4DDF}" type="slidenum">
              <a:rPr lang="it-IT" smtClean="0"/>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3E5EAE3-11BE-4B13-BF27-2838F5FD0004}" type="datetimeFigureOut">
              <a:rPr lang="it-IT" smtClean="0"/>
              <a:t>01/11/2012</a:t>
            </a:fld>
            <a:endParaRPr lang="it-IT" dirty="0"/>
          </a:p>
        </p:txBody>
      </p:sp>
      <p:sp>
        <p:nvSpPr>
          <p:cNvPr id="8" name="Segnaposto piè di pagina 7"/>
          <p:cNvSpPr>
            <a:spLocks noGrp="1"/>
          </p:cNvSpPr>
          <p:nvPr>
            <p:ph type="ftr" sz="quarter" idx="11"/>
          </p:nvPr>
        </p:nvSpPr>
        <p:spPr/>
        <p:txBody>
          <a:bodyPr/>
          <a:lstStyle/>
          <a:p>
            <a:endParaRPr lang="it-IT" dirty="0"/>
          </a:p>
        </p:txBody>
      </p:sp>
      <p:sp>
        <p:nvSpPr>
          <p:cNvPr id="9" name="Segnaposto numero diapositiva 8"/>
          <p:cNvSpPr>
            <a:spLocks noGrp="1"/>
          </p:cNvSpPr>
          <p:nvPr>
            <p:ph type="sldNum" sz="quarter" idx="12"/>
          </p:nvPr>
        </p:nvSpPr>
        <p:spPr/>
        <p:txBody>
          <a:bodyPr/>
          <a:lstStyle/>
          <a:p>
            <a:fld id="{D44B983C-B490-445D-9CF1-76D9912B4DDF}" type="slidenum">
              <a:rPr lang="it-IT" smtClean="0"/>
              <a:t>‹N›</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3E5EAE3-11BE-4B13-BF27-2838F5FD0004}" type="datetimeFigureOut">
              <a:rPr lang="it-IT" smtClean="0"/>
              <a:t>01/11/2012</a:t>
            </a:fld>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D44B983C-B490-445D-9CF1-76D9912B4DDF}" type="slidenum">
              <a:rPr lang="it-IT" smtClean="0"/>
              <a:t>‹N›</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3E5EAE3-11BE-4B13-BF27-2838F5FD0004}" type="datetimeFigureOut">
              <a:rPr lang="it-IT" smtClean="0"/>
              <a:t>01/11/2012</a:t>
            </a:fld>
            <a:endParaRPr lang="it-IT" dirty="0"/>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D44B983C-B490-445D-9CF1-76D9912B4DDF}" type="slidenum">
              <a:rPr lang="it-IT" smtClean="0"/>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3E5EAE3-11BE-4B13-BF27-2838F5FD0004}" type="datetimeFigureOut">
              <a:rPr lang="it-IT" smtClean="0"/>
              <a:t>01/11/2012</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D44B983C-B490-445D-9CF1-76D9912B4DDF}" type="slidenum">
              <a:rPr lang="it-IT" smtClean="0"/>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3E5EAE3-11BE-4B13-BF27-2838F5FD0004}" type="datetimeFigureOut">
              <a:rPr lang="it-IT" smtClean="0"/>
              <a:t>01/11/2012</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D44B983C-B490-445D-9CF1-76D9912B4DDF}" type="slidenum">
              <a:rPr lang="it-IT" smtClean="0"/>
              <a:t>‹N›</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circle">
            <a:fillToRect t="100000" r="100000"/>
          </a:path>
          <a:tileRect l="-100000" b="-100000"/>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E5EAE3-11BE-4B13-BF27-2838F5FD0004}" type="datetimeFigureOut">
              <a:rPr lang="it-IT" smtClean="0"/>
              <a:t>01/11/2012</a:t>
            </a:fld>
            <a:endParaRPr lang="it-IT" dirty="0"/>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B983C-B490-445D-9CF1-76D9912B4DDF}" type="slidenum">
              <a:rPr lang="it-IT" smtClean="0"/>
              <a:t>‹N›</a:t>
            </a:fld>
            <a:endParaRPr lang="it-I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332656"/>
            <a:ext cx="7772400" cy="1470025"/>
          </a:xfrm>
          <a:noFill/>
        </p:spPr>
        <p:txBody>
          <a:bodyPr>
            <a:normAutofit/>
          </a:bodyPr>
          <a:lstStyle/>
          <a:p>
            <a:r>
              <a:rPr lang="it-IT" dirty="0" smtClean="0">
                <a:latin typeface="Times New Roman" pitchFamily="18" charset="0"/>
                <a:cs typeface="Times New Roman" pitchFamily="18" charset="0"/>
              </a:rPr>
              <a:t>Structural analysis</a:t>
            </a:r>
            <a:endParaRPr lang="it-IT" dirty="0">
              <a:latin typeface="Times New Roman" pitchFamily="18" charset="0"/>
              <a:cs typeface="Times New Roman" pitchFamily="18" charset="0"/>
            </a:endParaRPr>
          </a:p>
        </p:txBody>
      </p:sp>
      <p:sp>
        <p:nvSpPr>
          <p:cNvPr id="3" name="Sottotitolo 2"/>
          <p:cNvSpPr>
            <a:spLocks noGrp="1"/>
          </p:cNvSpPr>
          <p:nvPr>
            <p:ph type="subTitle" idx="1"/>
          </p:nvPr>
        </p:nvSpPr>
        <p:spPr>
          <a:xfrm>
            <a:off x="827584" y="2420888"/>
            <a:ext cx="7200800" cy="3456384"/>
          </a:xfrm>
        </p:spPr>
        <p:txBody>
          <a:bodyPr>
            <a:normAutofit/>
          </a:bodyPr>
          <a:lstStyle/>
          <a:p>
            <a:r>
              <a:rPr lang="it-IT" sz="4800" b="1" i="1" dirty="0" smtClean="0">
                <a:solidFill>
                  <a:schemeClr val="tx1"/>
                </a:solidFill>
                <a:latin typeface="Times New Roman" pitchFamily="18" charset="0"/>
                <a:cs typeface="Times New Roman" pitchFamily="18" charset="0"/>
              </a:rPr>
              <a:t>Why </a:t>
            </a:r>
            <a:r>
              <a:rPr lang="it-IT" sz="4800" b="1" i="1" dirty="0">
                <a:solidFill>
                  <a:schemeClr val="tx1"/>
                </a:solidFill>
                <a:latin typeface="Times New Roman" pitchFamily="18" charset="0"/>
                <a:cs typeface="Times New Roman" pitchFamily="18" charset="0"/>
              </a:rPr>
              <a:t>B</a:t>
            </a:r>
            <a:r>
              <a:rPr lang="it-IT" sz="4800" b="1" i="1" dirty="0" smtClean="0">
                <a:solidFill>
                  <a:schemeClr val="tx1"/>
                </a:solidFill>
                <a:latin typeface="Times New Roman" pitchFamily="18" charset="0"/>
                <a:cs typeface="Times New Roman" pitchFamily="18" charset="0"/>
              </a:rPr>
              <a:t>e </a:t>
            </a:r>
            <a:r>
              <a:rPr lang="it-IT" sz="4800" b="1" i="1" dirty="0">
                <a:solidFill>
                  <a:schemeClr val="tx1"/>
                </a:solidFill>
                <a:latin typeface="Times New Roman" pitchFamily="18" charset="0"/>
                <a:cs typeface="Times New Roman" pitchFamily="18" charset="0"/>
              </a:rPr>
              <a:t>H</a:t>
            </a:r>
            <a:r>
              <a:rPr lang="it-IT" sz="4800" b="1" i="1" dirty="0" smtClean="0">
                <a:solidFill>
                  <a:schemeClr val="tx1"/>
                </a:solidFill>
                <a:latin typeface="Times New Roman" pitchFamily="18" charset="0"/>
                <a:cs typeface="Times New Roman" pitchFamily="18" charset="0"/>
              </a:rPr>
              <a:t>appy </a:t>
            </a:r>
            <a:r>
              <a:rPr lang="it-IT" sz="4800" b="1" i="1" dirty="0">
                <a:solidFill>
                  <a:schemeClr val="tx1"/>
                </a:solidFill>
                <a:latin typeface="Times New Roman" pitchFamily="18" charset="0"/>
                <a:cs typeface="Times New Roman" pitchFamily="18" charset="0"/>
              </a:rPr>
              <a:t>W</a:t>
            </a:r>
            <a:r>
              <a:rPr lang="it-IT" sz="4800" b="1" i="1" dirty="0" smtClean="0">
                <a:solidFill>
                  <a:schemeClr val="tx1"/>
                </a:solidFill>
                <a:latin typeface="Times New Roman" pitchFamily="18" charset="0"/>
                <a:cs typeface="Times New Roman" pitchFamily="18" charset="0"/>
              </a:rPr>
              <a:t>hen You Could Be Normal?</a:t>
            </a:r>
          </a:p>
          <a:p>
            <a:endParaRPr lang="it-IT" sz="2800" dirty="0" smtClean="0">
              <a:latin typeface="Times New Roman" pitchFamily="18" charset="0"/>
              <a:cs typeface="Times New Roman" pitchFamily="18" charset="0"/>
            </a:endParaRPr>
          </a:p>
          <a:p>
            <a:r>
              <a:rPr lang="it-IT" sz="2800" dirty="0" smtClean="0">
                <a:solidFill>
                  <a:schemeClr val="tx1"/>
                </a:solidFill>
                <a:latin typeface="Times New Roman" pitchFamily="18" charset="0"/>
                <a:cs typeface="Times New Roman" pitchFamily="18" charset="0"/>
              </a:rPr>
              <a:t>By Jeanette Winterson</a:t>
            </a:r>
          </a:p>
          <a:p>
            <a:endParaRPr lang="it-IT" sz="28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CasellaDiTesto 1"/>
          <p:cNvSpPr txBox="1"/>
          <p:nvPr/>
        </p:nvSpPr>
        <p:spPr>
          <a:xfrm>
            <a:off x="0" y="0"/>
            <a:ext cx="9144000" cy="7029400"/>
          </a:xfrm>
          <a:prstGeom prst="rect">
            <a:avLst/>
          </a:prstGeom>
        </p:spPr>
        <p:style>
          <a:lnRef idx="2">
            <a:schemeClr val="dk1"/>
          </a:lnRef>
          <a:fillRef idx="1">
            <a:schemeClr val="lt1"/>
          </a:fillRef>
          <a:effectRef idx="0">
            <a:schemeClr val="dk1"/>
          </a:effectRef>
          <a:fontRef idx="minor">
            <a:schemeClr val="dk1"/>
          </a:fontRef>
        </p:style>
        <p:txBody>
          <a:bodyPr wrap="square" lIns="648000" tIns="0" rIns="540000" bIns="864000" rtlCol="0" anchor="ctr" anchorCtr="1">
            <a:normAutofit/>
          </a:bodyPr>
          <a:lstStyle/>
          <a:p>
            <a:pPr algn="just"/>
            <a:r>
              <a:rPr lang="it-IT" b="1" u="sng" dirty="0" smtClean="0">
                <a:latin typeface="Times New Roman" pitchFamily="18" charset="0"/>
                <a:cs typeface="Times New Roman" pitchFamily="18" charset="0"/>
              </a:rPr>
              <a:t>CHAPTER 15</a:t>
            </a:r>
            <a:r>
              <a:rPr lang="it-IT" b="1" dirty="0" smtClean="0">
                <a:latin typeface="Times New Roman" pitchFamily="18" charset="0"/>
                <a:cs typeface="Times New Roman" pitchFamily="18" charset="0"/>
              </a:rPr>
              <a:t>            </a:t>
            </a:r>
            <a:r>
              <a:rPr lang="it-IT" i="1" dirty="0" smtClean="0">
                <a:latin typeface="Times New Roman" pitchFamily="18" charset="0"/>
                <a:cs typeface="Times New Roman" pitchFamily="18" charset="0"/>
              </a:rPr>
              <a:t>The Wound</a:t>
            </a:r>
          </a:p>
          <a:p>
            <a:pPr algn="just"/>
            <a:endParaRPr lang="it-IT" dirty="0">
              <a:latin typeface="Times New Roman" pitchFamily="18" charset="0"/>
              <a:cs typeface="Times New Roman" pitchFamily="18" charset="0"/>
            </a:endParaRPr>
          </a:p>
          <a:p>
            <a:pPr algn="just"/>
            <a:r>
              <a:rPr lang="it-IT" b="1" dirty="0" smtClean="0">
                <a:latin typeface="Times New Roman" pitchFamily="18" charset="0"/>
                <a:cs typeface="Times New Roman" pitchFamily="18" charset="0"/>
              </a:rPr>
              <a:t>TITLE</a:t>
            </a:r>
            <a:r>
              <a:rPr lang="it-IT" dirty="0" smtClean="0">
                <a:latin typeface="Times New Roman" pitchFamily="18" charset="0"/>
                <a:cs typeface="Times New Roman" pitchFamily="18" charset="0"/>
              </a:rPr>
              <a:t>: it call to mind the pains that the writer suffered in her life ( caused by Ann and Mrs. Winterson )</a:t>
            </a:r>
          </a:p>
          <a:p>
            <a:pPr algn="just">
              <a:buFont typeface="Arial" pitchFamily="34" charset="0"/>
              <a:buChar char="•"/>
            </a:pPr>
            <a:r>
              <a:rPr lang="it-IT" dirty="0">
                <a:latin typeface="Times New Roman" pitchFamily="18" charset="0"/>
                <a:cs typeface="Times New Roman" pitchFamily="18" charset="0"/>
              </a:rPr>
              <a:t> </a:t>
            </a:r>
            <a:r>
              <a:rPr lang="it-IT" dirty="0" smtClean="0">
                <a:latin typeface="Times New Roman" pitchFamily="18" charset="0"/>
                <a:cs typeface="Times New Roman" pitchFamily="18" charset="0"/>
              </a:rPr>
              <a:t>Jeanette reflects on her childhood and her adulthood</a:t>
            </a:r>
          </a:p>
          <a:p>
            <a:pPr algn="just">
              <a:buFont typeface="Arial" pitchFamily="34" charset="0"/>
              <a:buChar char="•"/>
            </a:pPr>
            <a:r>
              <a:rPr lang="it-IT" dirty="0">
                <a:latin typeface="Times New Roman" pitchFamily="18" charset="0"/>
                <a:cs typeface="Times New Roman" pitchFamily="18" charset="0"/>
              </a:rPr>
              <a:t> </a:t>
            </a:r>
            <a:r>
              <a:rPr lang="it-IT" dirty="0" smtClean="0">
                <a:latin typeface="Times New Roman" pitchFamily="18" charset="0"/>
                <a:cs typeface="Times New Roman" pitchFamily="18" charset="0"/>
              </a:rPr>
              <a:t>She revives her feelings throught every  memory</a:t>
            </a:r>
          </a:p>
          <a:p>
            <a:pPr algn="just">
              <a:buFont typeface="Arial" pitchFamily="34" charset="0"/>
              <a:buChar char="•"/>
            </a:pPr>
            <a:endParaRPr lang="it-IT" dirty="0">
              <a:latin typeface="Times New Roman" pitchFamily="18" charset="0"/>
              <a:cs typeface="Times New Roman" pitchFamily="18" charset="0"/>
            </a:endParaRPr>
          </a:p>
          <a:p>
            <a:pPr algn="just"/>
            <a:endParaRPr lang="it-IT" sz="2000" dirty="0" smtClean="0">
              <a:latin typeface="Times New Roman" pitchFamily="18" charset="0"/>
              <a:cs typeface="Times New Roman" pitchFamily="18" charset="0"/>
            </a:endParaRPr>
          </a:p>
          <a:p>
            <a:pPr lvl="2" algn="just"/>
            <a:r>
              <a:rPr lang="it-IT" sz="2000" b="1" dirty="0" smtClean="0">
                <a:latin typeface="Times New Roman" pitchFamily="18" charset="0"/>
                <a:cs typeface="Times New Roman" pitchFamily="18" charset="0"/>
              </a:rPr>
              <a:t>CODA</a:t>
            </a:r>
          </a:p>
          <a:p>
            <a:pPr algn="just"/>
            <a:endParaRPr lang="it-IT" dirty="0" smtClean="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In these pages Jeanette tells how the book was born and the following meeting with her mother Ann. Moreover she leaves space to shows her thoughts regarding to maternity, love, past and future. </a:t>
            </a:r>
          </a:p>
          <a:p>
            <a:pPr algn="just"/>
            <a:endParaRPr lang="it-IT" sz="2400" dirty="0" smtClean="0">
              <a:latin typeface="Times New Roman" pitchFamily="18" charset="0"/>
              <a:cs typeface="Times New Roman" pitchFamily="18" charset="0"/>
            </a:endParaRPr>
          </a:p>
          <a:p>
            <a:pPr algn="just"/>
            <a:endParaRPr lang="it-IT" sz="2400" dirty="0">
              <a:latin typeface="Times New Roman" pitchFamily="18" charset="0"/>
              <a:cs typeface="Times New Roman" pitchFamily="18" charset="0"/>
            </a:endParaRPr>
          </a:p>
          <a:p>
            <a:pPr algn="just"/>
            <a:endParaRPr lang="it-IT" sz="2400" dirty="0" smtClean="0"/>
          </a:p>
        </p:txBody>
      </p:sp>
      <p:sp>
        <p:nvSpPr>
          <p:cNvPr id="3" name="Decisione 2"/>
          <p:cNvSpPr/>
          <p:nvPr/>
        </p:nvSpPr>
        <p:spPr>
          <a:xfrm>
            <a:off x="323528" y="764704"/>
            <a:ext cx="288032" cy="144016"/>
          </a:xfrm>
          <a:prstGeom prst="flowChartDecision">
            <a:avLst/>
          </a:prstGeom>
          <a:solidFill>
            <a:srgbClr val="FFD4C3"/>
          </a:solid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4" name="Freccia a destra 3"/>
          <p:cNvSpPr/>
          <p:nvPr/>
        </p:nvSpPr>
        <p:spPr>
          <a:xfrm>
            <a:off x="395536" y="2996952"/>
            <a:ext cx="1008112" cy="216024"/>
          </a:xfrm>
          <a:prstGeom prst="rightArrow">
            <a:avLst/>
          </a:prstGeom>
          <a:solidFill>
            <a:srgbClr val="FFD4C3"/>
          </a:solid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5" name="Connettore 2 4"/>
          <p:cNvCxnSpPr/>
          <p:nvPr/>
        </p:nvCxnSpPr>
        <p:spPr>
          <a:xfrm>
            <a:off x="2123728" y="836712"/>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latin typeface="Times New Roman" pitchFamily="18" charset="0"/>
                <a:cs typeface="Times New Roman" pitchFamily="18" charset="0"/>
              </a:rPr>
              <a:t>LITERARY GENRE</a:t>
            </a:r>
            <a:endParaRPr lang="it-IT" dirty="0">
              <a:latin typeface="Times New Roman" pitchFamily="18" charset="0"/>
              <a:cs typeface="Times New Roman" pitchFamily="18" charset="0"/>
            </a:endParaRPr>
          </a:p>
        </p:txBody>
      </p:sp>
      <p:sp>
        <p:nvSpPr>
          <p:cNvPr id="3" name="Segnaposto contenuto 2"/>
          <p:cNvSpPr>
            <a:spLocks noGrp="1"/>
          </p:cNvSpPr>
          <p:nvPr>
            <p:ph idx="1"/>
          </p:nvPr>
        </p:nvSpPr>
        <p:spPr/>
        <p:txBody>
          <a:bodyPr>
            <a:normAutofit lnSpcReduction="10000"/>
          </a:bodyPr>
          <a:lstStyle/>
          <a:p>
            <a:pPr algn="ctr">
              <a:buNone/>
            </a:pPr>
            <a:r>
              <a:rPr lang="it-IT" b="1" dirty="0" smtClean="0">
                <a:latin typeface="Times New Roman" pitchFamily="18" charset="0"/>
                <a:cs typeface="Times New Roman" pitchFamily="18" charset="0"/>
              </a:rPr>
              <a:t>Memoir</a:t>
            </a:r>
          </a:p>
          <a:p>
            <a:pPr>
              <a:buNone/>
            </a:pPr>
            <a:endParaRPr lang="it-IT" sz="2400" dirty="0" smtClean="0"/>
          </a:p>
          <a:p>
            <a:pPr algn="just"/>
            <a:r>
              <a:rPr lang="it-IT" sz="2800" dirty="0" smtClean="0">
                <a:latin typeface="Times New Roman" pitchFamily="18" charset="0"/>
                <a:cs typeface="Times New Roman" pitchFamily="18" charset="0"/>
              </a:rPr>
              <a:t>In the book J.Winterson collects the principal episodes of her life describing them with emotions and feelings</a:t>
            </a:r>
          </a:p>
          <a:p>
            <a:pPr algn="just"/>
            <a:r>
              <a:rPr lang="it-IT" sz="2800" dirty="0" smtClean="0">
                <a:latin typeface="Times New Roman" pitchFamily="18" charset="0"/>
                <a:cs typeface="Times New Roman" pitchFamily="18" charset="0"/>
              </a:rPr>
              <a:t>There isn’t a respect of chronology</a:t>
            </a:r>
          </a:p>
          <a:p>
            <a:pPr algn="just"/>
            <a:r>
              <a:rPr lang="it-IT" sz="2800" dirty="0" smtClean="0">
                <a:latin typeface="Times New Roman" pitchFamily="18" charset="0"/>
                <a:cs typeface="Times New Roman" pitchFamily="18" charset="0"/>
              </a:rPr>
              <a:t>J.Winterson tells  her story in first person narrator without the use of dialogues</a:t>
            </a:r>
          </a:p>
          <a:p>
            <a:pPr algn="just"/>
            <a:r>
              <a:rPr lang="it-IT" sz="2800" dirty="0" smtClean="0">
                <a:latin typeface="Times New Roman" pitchFamily="18" charset="0"/>
                <a:cs typeface="Times New Roman" pitchFamily="18" charset="0"/>
              </a:rPr>
              <a:t>A memoir is a collect of significant experiences, isn’t an autobiography</a:t>
            </a:r>
          </a:p>
          <a:p>
            <a:endParaRPr lang="it-IT"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latin typeface="Times New Roman" pitchFamily="18" charset="0"/>
                <a:cs typeface="Times New Roman" pitchFamily="18" charset="0"/>
              </a:rPr>
              <a:t>DEDICATION</a:t>
            </a:r>
            <a:endParaRPr lang="it-IT" dirty="0">
              <a:latin typeface="Times New Roman" pitchFamily="18" charset="0"/>
              <a:cs typeface="Times New Roman" pitchFamily="18" charset="0"/>
            </a:endParaRPr>
          </a:p>
        </p:txBody>
      </p:sp>
      <p:sp>
        <p:nvSpPr>
          <p:cNvPr id="3" name="Segnaposto contenuto 2"/>
          <p:cNvSpPr>
            <a:spLocks noGrp="1"/>
          </p:cNvSpPr>
          <p:nvPr>
            <p:ph idx="1"/>
          </p:nvPr>
        </p:nvSpPr>
        <p:spPr/>
        <p:txBody>
          <a:bodyPr>
            <a:normAutofit/>
          </a:bodyPr>
          <a:lstStyle/>
          <a:p>
            <a:pPr>
              <a:buNone/>
            </a:pPr>
            <a:r>
              <a:rPr lang="it-IT" sz="2800" dirty="0" smtClean="0">
                <a:latin typeface="Times New Roman" pitchFamily="18" charset="0"/>
                <a:cs typeface="Times New Roman" pitchFamily="18" charset="0"/>
              </a:rPr>
              <a:t>J.Winterson dedicates the novel to three mothers:</a:t>
            </a:r>
          </a:p>
          <a:p>
            <a:endParaRPr lang="it-IT" sz="2800" dirty="0" smtClean="0"/>
          </a:p>
          <a:p>
            <a:pPr algn="just"/>
            <a:r>
              <a:rPr lang="it-IT" b="1" dirty="0" smtClean="0">
                <a:latin typeface="Times New Roman" pitchFamily="18" charset="0"/>
                <a:cs typeface="Times New Roman" pitchFamily="18" charset="0"/>
              </a:rPr>
              <a:t>Ann S.</a:t>
            </a:r>
            <a:r>
              <a:rPr lang="it-IT" dirty="0" smtClean="0">
                <a:latin typeface="Times New Roman" pitchFamily="18" charset="0"/>
                <a:cs typeface="Times New Roman" pitchFamily="18" charset="0"/>
              </a:rPr>
              <a:t>       </a:t>
            </a:r>
            <a:r>
              <a:rPr lang="it-IT" sz="2800" dirty="0" smtClean="0">
                <a:latin typeface="Times New Roman" pitchFamily="18" charset="0"/>
                <a:cs typeface="Times New Roman" pitchFamily="18" charset="0"/>
              </a:rPr>
              <a:t>birth mother</a:t>
            </a:r>
          </a:p>
          <a:p>
            <a:pPr algn="just"/>
            <a:r>
              <a:rPr lang="it-IT" b="1" dirty="0" smtClean="0">
                <a:latin typeface="Times New Roman" pitchFamily="18" charset="0"/>
                <a:cs typeface="Times New Roman" pitchFamily="18" charset="0"/>
              </a:rPr>
              <a:t>Constance Winterson        </a:t>
            </a:r>
            <a:r>
              <a:rPr lang="it-IT" sz="2800" dirty="0" smtClean="0">
                <a:latin typeface="Times New Roman" pitchFamily="18" charset="0"/>
                <a:cs typeface="Times New Roman" pitchFamily="18" charset="0"/>
              </a:rPr>
              <a:t>adoptive mother</a:t>
            </a:r>
          </a:p>
          <a:p>
            <a:pPr algn="just"/>
            <a:r>
              <a:rPr lang="it-IT" b="1" dirty="0" smtClean="0">
                <a:latin typeface="Times New Roman" pitchFamily="18" charset="0"/>
                <a:cs typeface="Times New Roman" pitchFamily="18" charset="0"/>
              </a:rPr>
              <a:t>Ruth Rendell   </a:t>
            </a:r>
            <a:r>
              <a:rPr lang="it-IT" sz="2800" dirty="0" smtClean="0">
                <a:latin typeface="Times New Roman" pitchFamily="18" charset="0"/>
                <a:cs typeface="Times New Roman" pitchFamily="18" charset="0"/>
              </a:rPr>
              <a:t>literature mother ( she is an essential figure for the novelist regardin to the literary contest )</a:t>
            </a:r>
            <a:endParaRPr lang="it-IT" sz="2800" dirty="0">
              <a:latin typeface="Times New Roman" pitchFamily="18" charset="0"/>
              <a:cs typeface="Times New Roman" pitchFamily="18" charset="0"/>
            </a:endParaRPr>
          </a:p>
        </p:txBody>
      </p:sp>
      <p:cxnSp>
        <p:nvCxnSpPr>
          <p:cNvPr id="7" name="Connettore 2 6"/>
          <p:cNvCxnSpPr/>
          <p:nvPr/>
        </p:nvCxnSpPr>
        <p:spPr>
          <a:xfrm>
            <a:off x="2195736" y="2996952"/>
            <a:ext cx="504056" cy="0"/>
          </a:xfrm>
          <a:prstGeom prst="straightConnector1">
            <a:avLst/>
          </a:prstGeom>
          <a:ln cmpd="sng">
            <a:solidFill>
              <a:schemeClr val="tx1"/>
            </a:solidFill>
            <a:headEnd w="lg" len="med"/>
            <a:tailEnd type="arrow" w="lg" len="med"/>
          </a:ln>
        </p:spPr>
        <p:style>
          <a:lnRef idx="1">
            <a:schemeClr val="accent1"/>
          </a:lnRef>
          <a:fillRef idx="0">
            <a:schemeClr val="accent1"/>
          </a:fillRef>
          <a:effectRef idx="0">
            <a:schemeClr val="accent1"/>
          </a:effectRef>
          <a:fontRef idx="minor">
            <a:schemeClr val="tx1"/>
          </a:fontRef>
        </p:style>
      </p:cxnSp>
      <p:cxnSp>
        <p:nvCxnSpPr>
          <p:cNvPr id="17" name="Connettore 2 16"/>
          <p:cNvCxnSpPr/>
          <p:nvPr/>
        </p:nvCxnSpPr>
        <p:spPr>
          <a:xfrm>
            <a:off x="4788024" y="3573016"/>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ttore 2 17"/>
          <p:cNvCxnSpPr/>
          <p:nvPr/>
        </p:nvCxnSpPr>
        <p:spPr>
          <a:xfrm>
            <a:off x="3491880" y="4149080"/>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dirty="0" smtClean="0">
                <a:latin typeface="Times New Roman" pitchFamily="18" charset="0"/>
                <a:cs typeface="Times New Roman" pitchFamily="18" charset="0"/>
              </a:rPr>
              <a:t>THE MEANING OF THE BOOK’S TITLE</a:t>
            </a:r>
            <a:endParaRPr lang="it-IT" dirty="0">
              <a:latin typeface="Times New Roman" pitchFamily="18" charset="0"/>
              <a:cs typeface="Times New Roman" pitchFamily="18" charset="0"/>
            </a:endParaRPr>
          </a:p>
        </p:txBody>
      </p:sp>
      <p:sp>
        <p:nvSpPr>
          <p:cNvPr id="3" name="Segnaposto contenuto 2"/>
          <p:cNvSpPr>
            <a:spLocks noGrp="1"/>
          </p:cNvSpPr>
          <p:nvPr>
            <p:ph idx="1"/>
          </p:nvPr>
        </p:nvSpPr>
        <p:spPr/>
        <p:txBody>
          <a:bodyPr>
            <a:normAutofit/>
          </a:bodyPr>
          <a:lstStyle/>
          <a:p>
            <a:endParaRPr lang="it-IT" sz="3600" b="1" dirty="0" smtClean="0"/>
          </a:p>
          <a:p>
            <a:r>
              <a:rPr lang="it-IT" b="1" dirty="0" smtClean="0">
                <a:latin typeface="Times New Roman" pitchFamily="18" charset="0"/>
                <a:cs typeface="Times New Roman" pitchFamily="18" charset="0"/>
              </a:rPr>
              <a:t>Why</a:t>
            </a:r>
            <a:r>
              <a:rPr lang="it-IT" dirty="0" smtClean="0">
                <a:latin typeface="Times New Roman" pitchFamily="18" charset="0"/>
                <a:cs typeface="Times New Roman" pitchFamily="18" charset="0"/>
              </a:rPr>
              <a:t>       </a:t>
            </a:r>
            <a:r>
              <a:rPr lang="it-IT" sz="2800" dirty="0" smtClean="0">
                <a:latin typeface="Times New Roman" pitchFamily="18" charset="0"/>
                <a:cs typeface="Times New Roman" pitchFamily="18" charset="0"/>
              </a:rPr>
              <a:t>is a question which belongs to all men’s life</a:t>
            </a:r>
          </a:p>
          <a:p>
            <a:r>
              <a:rPr lang="it-IT" b="1" dirty="0" smtClean="0">
                <a:latin typeface="Times New Roman" pitchFamily="18" charset="0"/>
                <a:cs typeface="Times New Roman" pitchFamily="18" charset="0"/>
              </a:rPr>
              <a:t>Be and Could        </a:t>
            </a:r>
            <a:r>
              <a:rPr lang="it-IT" sz="2800" dirty="0" smtClean="0">
                <a:latin typeface="Times New Roman" pitchFamily="18" charset="0"/>
                <a:cs typeface="Times New Roman" pitchFamily="18" charset="0"/>
              </a:rPr>
              <a:t>represent the up-to-date and the hypothetical condition of the life</a:t>
            </a:r>
          </a:p>
          <a:p>
            <a:r>
              <a:rPr lang="it-IT" b="1" dirty="0" smtClean="0">
                <a:latin typeface="Times New Roman" pitchFamily="18" charset="0"/>
                <a:cs typeface="Times New Roman" pitchFamily="18" charset="0"/>
              </a:rPr>
              <a:t>Happy</a:t>
            </a:r>
            <a:r>
              <a:rPr lang="it-IT" sz="3600" b="1" dirty="0" smtClean="0">
                <a:latin typeface="Times New Roman" pitchFamily="18" charset="0"/>
                <a:cs typeface="Times New Roman" pitchFamily="18" charset="0"/>
              </a:rPr>
              <a:t> </a:t>
            </a:r>
            <a:r>
              <a:rPr lang="it-IT" dirty="0" smtClean="0">
                <a:latin typeface="Times New Roman" pitchFamily="18" charset="0"/>
                <a:cs typeface="Times New Roman" pitchFamily="18" charset="0"/>
              </a:rPr>
              <a:t>      </a:t>
            </a:r>
            <a:r>
              <a:rPr lang="it-IT" sz="2800" dirty="0" smtClean="0">
                <a:latin typeface="Times New Roman" pitchFamily="18" charset="0"/>
                <a:cs typeface="Times New Roman" pitchFamily="18" charset="0"/>
              </a:rPr>
              <a:t>humanity’s aim</a:t>
            </a:r>
          </a:p>
          <a:p>
            <a:r>
              <a:rPr lang="it-IT" b="1" dirty="0" smtClean="0">
                <a:latin typeface="Times New Roman" pitchFamily="18" charset="0"/>
                <a:cs typeface="Times New Roman" pitchFamily="18" charset="0"/>
              </a:rPr>
              <a:t>Normal</a:t>
            </a:r>
            <a:r>
              <a:rPr lang="it-IT" dirty="0" smtClean="0">
                <a:latin typeface="Times New Roman" pitchFamily="18" charset="0"/>
                <a:cs typeface="Times New Roman" pitchFamily="18" charset="0"/>
              </a:rPr>
              <a:t>        </a:t>
            </a:r>
            <a:r>
              <a:rPr lang="it-IT" sz="2800" dirty="0" smtClean="0">
                <a:latin typeface="Times New Roman" pitchFamily="18" charset="0"/>
                <a:cs typeface="Times New Roman" pitchFamily="18" charset="0"/>
              </a:rPr>
              <a:t>static condition devoid of changes  </a:t>
            </a:r>
          </a:p>
          <a:p>
            <a:pPr>
              <a:buNone/>
            </a:pPr>
            <a:r>
              <a:rPr lang="it-IT" dirty="0" smtClean="0">
                <a:latin typeface="Times New Roman" pitchFamily="18" charset="0"/>
                <a:cs typeface="Times New Roman" pitchFamily="18" charset="0"/>
              </a:rPr>
              <a:t> </a:t>
            </a:r>
            <a:endParaRPr lang="it-IT" dirty="0">
              <a:latin typeface="Times New Roman" pitchFamily="18" charset="0"/>
              <a:cs typeface="Times New Roman" pitchFamily="18" charset="0"/>
            </a:endParaRPr>
          </a:p>
        </p:txBody>
      </p:sp>
      <p:cxnSp>
        <p:nvCxnSpPr>
          <p:cNvPr id="6" name="Connettore 2 5"/>
          <p:cNvCxnSpPr/>
          <p:nvPr/>
        </p:nvCxnSpPr>
        <p:spPr>
          <a:xfrm>
            <a:off x="1835696" y="2564904"/>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Connettore 2 6"/>
          <p:cNvCxnSpPr/>
          <p:nvPr/>
        </p:nvCxnSpPr>
        <p:spPr>
          <a:xfrm>
            <a:off x="3419872" y="3573016"/>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Connettore 2 7"/>
          <p:cNvCxnSpPr/>
          <p:nvPr/>
        </p:nvCxnSpPr>
        <p:spPr>
          <a:xfrm>
            <a:off x="2123728" y="4725144"/>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ttore 2 8"/>
          <p:cNvCxnSpPr/>
          <p:nvPr/>
        </p:nvCxnSpPr>
        <p:spPr>
          <a:xfrm>
            <a:off x="2339752" y="5301208"/>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latin typeface="Times New Roman" pitchFamily="18" charset="0"/>
                <a:cs typeface="Times New Roman" pitchFamily="18" charset="0"/>
              </a:rPr>
              <a:t>ANALYSIS OF THE CHAPTERS</a:t>
            </a:r>
            <a:endParaRPr lang="it-IT" dirty="0">
              <a:latin typeface="Times New Roman" pitchFamily="18" charset="0"/>
              <a:cs typeface="Times New Roman" pitchFamily="18" charset="0"/>
            </a:endParaRPr>
          </a:p>
        </p:txBody>
      </p:sp>
      <p:sp>
        <p:nvSpPr>
          <p:cNvPr id="3" name="Segnaposto contenuto 2"/>
          <p:cNvSpPr>
            <a:spLocks noGrp="1"/>
          </p:cNvSpPr>
          <p:nvPr>
            <p:ph idx="1"/>
          </p:nvPr>
        </p:nvSpPr>
        <p:spPr>
          <a:xfrm>
            <a:off x="467544" y="1556792"/>
            <a:ext cx="8229600" cy="4525963"/>
          </a:xfrm>
        </p:spPr>
        <p:txBody>
          <a:bodyPr>
            <a:normAutofit fontScale="92500" lnSpcReduction="20000"/>
          </a:bodyPr>
          <a:lstStyle/>
          <a:p>
            <a:pPr>
              <a:buNone/>
            </a:pPr>
            <a:r>
              <a:rPr lang="it-IT" sz="2800" dirty="0" smtClean="0">
                <a:latin typeface="Times New Roman" pitchFamily="18" charset="0"/>
                <a:cs typeface="Times New Roman" pitchFamily="18" charset="0"/>
              </a:rPr>
              <a:t>The novel is constituted by fifteen chapters:</a:t>
            </a:r>
          </a:p>
          <a:p>
            <a:pPr>
              <a:buNone/>
            </a:pPr>
            <a:r>
              <a:rPr lang="it-IT" sz="2400" dirty="0" smtClean="0"/>
              <a:t>     </a:t>
            </a:r>
          </a:p>
          <a:p>
            <a:pPr algn="just">
              <a:buNone/>
            </a:pPr>
            <a:r>
              <a:rPr lang="it-IT" sz="1800" dirty="0" smtClean="0">
                <a:latin typeface="Times New Roman" pitchFamily="18" charset="0"/>
                <a:cs typeface="Times New Roman" pitchFamily="18" charset="0"/>
              </a:rPr>
              <a:t>     </a:t>
            </a:r>
            <a:r>
              <a:rPr lang="it-IT" sz="1800" b="1" u="sng" dirty="0" smtClean="0">
                <a:latin typeface="Times New Roman" pitchFamily="18" charset="0"/>
                <a:cs typeface="Times New Roman" pitchFamily="18" charset="0"/>
              </a:rPr>
              <a:t>CHAPTER 1</a:t>
            </a:r>
            <a:r>
              <a:rPr lang="it-IT" sz="1800" b="1" dirty="0" smtClean="0">
                <a:latin typeface="Times New Roman" pitchFamily="18" charset="0"/>
                <a:cs typeface="Times New Roman" pitchFamily="18" charset="0"/>
              </a:rPr>
              <a:t>            </a:t>
            </a:r>
            <a:r>
              <a:rPr lang="it-IT" sz="1800" i="1" dirty="0" smtClean="0">
                <a:latin typeface="Times New Roman" pitchFamily="18" charset="0"/>
                <a:cs typeface="Times New Roman" pitchFamily="18" charset="0"/>
              </a:rPr>
              <a:t>The Wrong Crib </a:t>
            </a:r>
          </a:p>
          <a:p>
            <a:pPr algn="just">
              <a:buNone/>
            </a:pPr>
            <a:r>
              <a:rPr lang="it-IT" sz="1800" b="1" dirty="0" smtClean="0">
                <a:latin typeface="Times New Roman" pitchFamily="18" charset="0"/>
                <a:cs typeface="Times New Roman" pitchFamily="18" charset="0"/>
              </a:rPr>
              <a:t>TITLE</a:t>
            </a:r>
            <a:r>
              <a:rPr lang="it-IT" sz="2400" dirty="0" smtClean="0">
                <a:latin typeface="Times New Roman" pitchFamily="18" charset="0"/>
                <a:cs typeface="Times New Roman" pitchFamily="18" charset="0"/>
              </a:rPr>
              <a:t>: it </a:t>
            </a:r>
            <a:r>
              <a:rPr lang="it-IT" sz="1800" dirty="0" smtClean="0">
                <a:latin typeface="Times New Roman" pitchFamily="18" charset="0"/>
                <a:cs typeface="Times New Roman" pitchFamily="18" charset="0"/>
              </a:rPr>
              <a:t>remainds to the idea of mistake regarding to the adoption</a:t>
            </a:r>
          </a:p>
          <a:p>
            <a:pPr algn="just"/>
            <a:r>
              <a:rPr lang="it-IT" sz="1800" dirty="0" smtClean="0">
                <a:latin typeface="Times New Roman" pitchFamily="18" charset="0"/>
                <a:cs typeface="Times New Roman" pitchFamily="18" charset="0"/>
              </a:rPr>
              <a:t>Description of Constance Winterson</a:t>
            </a:r>
          </a:p>
          <a:p>
            <a:pPr algn="just"/>
            <a:r>
              <a:rPr lang="it-IT" sz="1800" dirty="0" smtClean="0">
                <a:latin typeface="Times New Roman" pitchFamily="18" charset="0"/>
                <a:cs typeface="Times New Roman" pitchFamily="18" charset="0"/>
              </a:rPr>
              <a:t>J. Winterson’s personality when she was young</a:t>
            </a:r>
          </a:p>
          <a:p>
            <a:pPr algn="just"/>
            <a:r>
              <a:rPr lang="it-IT" sz="1800" dirty="0" smtClean="0">
                <a:latin typeface="Times New Roman" pitchFamily="18" charset="0"/>
                <a:cs typeface="Times New Roman" pitchFamily="18" charset="0"/>
              </a:rPr>
              <a:t>Contrasts between J. Winterson  and her mother</a:t>
            </a:r>
          </a:p>
          <a:p>
            <a:pPr algn="just">
              <a:buNone/>
            </a:pPr>
            <a:endParaRPr lang="it-IT" sz="1800" dirty="0">
              <a:latin typeface="Times New Roman" pitchFamily="18" charset="0"/>
              <a:cs typeface="Times New Roman" pitchFamily="18" charset="0"/>
            </a:endParaRPr>
          </a:p>
          <a:p>
            <a:pPr algn="just">
              <a:buNone/>
            </a:pPr>
            <a:r>
              <a:rPr lang="it-IT" sz="1800" dirty="0" smtClean="0">
                <a:latin typeface="Times New Roman" pitchFamily="18" charset="0"/>
                <a:cs typeface="Times New Roman" pitchFamily="18" charset="0"/>
              </a:rPr>
              <a:t>     </a:t>
            </a:r>
            <a:r>
              <a:rPr lang="it-IT" sz="1800" u="sng" dirty="0" smtClean="0">
                <a:latin typeface="Times New Roman" pitchFamily="18" charset="0"/>
                <a:cs typeface="Times New Roman" pitchFamily="18" charset="0"/>
              </a:rPr>
              <a:t> </a:t>
            </a:r>
            <a:r>
              <a:rPr lang="it-IT" sz="1800" b="1" u="sng" dirty="0" smtClean="0">
                <a:latin typeface="Times New Roman" pitchFamily="18" charset="0"/>
                <a:cs typeface="Times New Roman" pitchFamily="18" charset="0"/>
              </a:rPr>
              <a:t>CHAPTER 2</a:t>
            </a:r>
            <a:r>
              <a:rPr lang="it-IT" sz="1800" b="1" dirty="0" smtClean="0">
                <a:latin typeface="Times New Roman" pitchFamily="18" charset="0"/>
                <a:cs typeface="Times New Roman" pitchFamily="18" charset="0"/>
              </a:rPr>
              <a:t>            </a:t>
            </a:r>
            <a:r>
              <a:rPr lang="it-IT" sz="1800" i="1" dirty="0" smtClean="0">
                <a:latin typeface="Times New Roman" pitchFamily="18" charset="0"/>
                <a:cs typeface="Times New Roman" pitchFamily="18" charset="0"/>
              </a:rPr>
              <a:t>My Advice To Anybody Is: Get Born</a:t>
            </a:r>
          </a:p>
          <a:p>
            <a:pPr algn="just">
              <a:buNone/>
            </a:pPr>
            <a:endParaRPr lang="it-IT" sz="1800" dirty="0" smtClean="0">
              <a:latin typeface="Times New Roman" pitchFamily="18" charset="0"/>
              <a:cs typeface="Times New Roman" pitchFamily="18" charset="0"/>
            </a:endParaRPr>
          </a:p>
          <a:p>
            <a:pPr algn="just">
              <a:buNone/>
            </a:pPr>
            <a:r>
              <a:rPr lang="it-IT" sz="1800" b="1" dirty="0" smtClean="0">
                <a:latin typeface="Times New Roman" pitchFamily="18" charset="0"/>
                <a:cs typeface="Times New Roman" pitchFamily="18" charset="0"/>
              </a:rPr>
              <a:t>TITLE</a:t>
            </a:r>
            <a:r>
              <a:rPr lang="it-IT" sz="1800" dirty="0" smtClean="0">
                <a:latin typeface="Times New Roman" pitchFamily="18" charset="0"/>
                <a:cs typeface="Times New Roman" pitchFamily="18" charset="0"/>
              </a:rPr>
              <a:t>: the novelist underlines the importance regarding to the first step of the life throught the literature      an instrument for everybody</a:t>
            </a:r>
          </a:p>
          <a:p>
            <a:pPr algn="just"/>
            <a:r>
              <a:rPr lang="it-IT" sz="1800" dirty="0" smtClean="0">
                <a:latin typeface="Times New Roman" pitchFamily="18" charset="0"/>
                <a:cs typeface="Times New Roman" pitchFamily="18" charset="0"/>
              </a:rPr>
              <a:t>Description of Manchester      throught J. Winterson’s point of view  ( personal emotional feelings )</a:t>
            </a:r>
          </a:p>
          <a:p>
            <a:pPr algn="just"/>
            <a:r>
              <a:rPr lang="it-IT" sz="1800" dirty="0" smtClean="0">
                <a:latin typeface="Times New Roman" pitchFamily="18" charset="0"/>
                <a:cs typeface="Times New Roman" pitchFamily="18" charset="0"/>
              </a:rPr>
              <a:t>J. Winterson cenception of the life            interminable search of the happiness</a:t>
            </a:r>
          </a:p>
          <a:p>
            <a:pPr algn="just"/>
            <a:r>
              <a:rPr lang="it-IT" sz="1800" dirty="0" smtClean="0">
                <a:latin typeface="Times New Roman" pitchFamily="18" charset="0"/>
                <a:cs typeface="Times New Roman" pitchFamily="18" charset="0"/>
              </a:rPr>
              <a:t>Writer’s infancy      </a:t>
            </a:r>
          </a:p>
          <a:p>
            <a:pPr algn="just"/>
            <a:endParaRPr lang="it-IT" sz="1800" dirty="0" smtClean="0">
              <a:latin typeface="Times New Roman" pitchFamily="18" charset="0"/>
              <a:cs typeface="Times New Roman" pitchFamily="18" charset="0"/>
            </a:endParaRPr>
          </a:p>
          <a:p>
            <a:endParaRPr lang="it-IT" sz="2000" dirty="0" smtClean="0"/>
          </a:p>
          <a:p>
            <a:endParaRPr lang="it-IT" sz="2400" dirty="0"/>
          </a:p>
          <a:p>
            <a:pPr>
              <a:buNone/>
            </a:pPr>
            <a:endParaRPr lang="it-IT" sz="2400" i="1" dirty="0" smtClean="0"/>
          </a:p>
        </p:txBody>
      </p:sp>
      <p:sp>
        <p:nvSpPr>
          <p:cNvPr id="4" name="Decisione 3"/>
          <p:cNvSpPr/>
          <p:nvPr/>
        </p:nvSpPr>
        <p:spPr>
          <a:xfrm>
            <a:off x="467544" y="2348880"/>
            <a:ext cx="288032" cy="144016"/>
          </a:xfrm>
          <a:prstGeom prst="flowChartDecision">
            <a:avLst/>
          </a:prstGeom>
          <a:solidFill>
            <a:srgbClr val="FFD4C3"/>
          </a:solid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6" name="Decisione 5"/>
          <p:cNvSpPr/>
          <p:nvPr/>
        </p:nvSpPr>
        <p:spPr>
          <a:xfrm>
            <a:off x="467544" y="3933056"/>
            <a:ext cx="288032" cy="144016"/>
          </a:xfrm>
          <a:prstGeom prst="flowChartDecision">
            <a:avLst/>
          </a:prstGeom>
          <a:solidFill>
            <a:srgbClr val="FFD4C3"/>
          </a:solid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8" name="Connettore 2 7"/>
          <p:cNvCxnSpPr/>
          <p:nvPr/>
        </p:nvCxnSpPr>
        <p:spPr>
          <a:xfrm>
            <a:off x="2123728" y="2420888"/>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ttore 2 8"/>
          <p:cNvCxnSpPr/>
          <p:nvPr/>
        </p:nvCxnSpPr>
        <p:spPr>
          <a:xfrm>
            <a:off x="2123728" y="4005064"/>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Connettore 2 9"/>
          <p:cNvCxnSpPr/>
          <p:nvPr/>
        </p:nvCxnSpPr>
        <p:spPr>
          <a:xfrm>
            <a:off x="3419872" y="5013176"/>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Connettore 2 10"/>
          <p:cNvCxnSpPr/>
          <p:nvPr/>
        </p:nvCxnSpPr>
        <p:spPr>
          <a:xfrm>
            <a:off x="3923928" y="5517232"/>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0" y="0"/>
            <a:ext cx="9144000" cy="6858000"/>
          </a:xfrm>
          <a:prstGeom prst="rect">
            <a:avLst/>
          </a:prstGeom>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circle">
              <a:fillToRect t="100000" r="100000"/>
            </a:path>
            <a:tileRect l="-100000" b="-100000"/>
          </a:gradFill>
        </p:spPr>
        <p:style>
          <a:lnRef idx="2">
            <a:schemeClr val="dk1"/>
          </a:lnRef>
          <a:fillRef idx="1">
            <a:schemeClr val="lt1"/>
          </a:fillRef>
          <a:effectRef idx="0">
            <a:schemeClr val="dk1"/>
          </a:effectRef>
          <a:fontRef idx="minor">
            <a:schemeClr val="dk1"/>
          </a:fontRef>
        </p:style>
        <p:txBody>
          <a:bodyPr wrap="square" lIns="540000" tIns="360000" rIns="540000" bIns="360000" rtlCol="0" anchor="ctr" anchorCtr="1">
            <a:normAutofit/>
          </a:bodyPr>
          <a:lstStyle/>
          <a:p>
            <a:pPr algn="just"/>
            <a:r>
              <a:rPr lang="it-IT" dirty="0" smtClean="0"/>
              <a:t>     </a:t>
            </a:r>
            <a:r>
              <a:rPr lang="it-IT" b="1" u="sng" dirty="0" smtClean="0">
                <a:latin typeface="Times New Roman" pitchFamily="18" charset="0"/>
                <a:cs typeface="Times New Roman" pitchFamily="18" charset="0"/>
              </a:rPr>
              <a:t>CHAPTER 3</a:t>
            </a:r>
            <a:r>
              <a:rPr lang="it-IT" b="1" dirty="0" smtClean="0">
                <a:latin typeface="Times New Roman" pitchFamily="18" charset="0"/>
                <a:cs typeface="Times New Roman" pitchFamily="18" charset="0"/>
              </a:rPr>
              <a:t>            </a:t>
            </a:r>
            <a:r>
              <a:rPr lang="it-IT" i="1" dirty="0" smtClean="0">
                <a:latin typeface="Times New Roman" pitchFamily="18" charset="0"/>
                <a:cs typeface="Times New Roman" pitchFamily="18" charset="0"/>
              </a:rPr>
              <a:t>In The Beginning Was The Word</a:t>
            </a:r>
          </a:p>
          <a:p>
            <a:pPr algn="just"/>
            <a:endParaRPr lang="it-IT" dirty="0" smtClean="0">
              <a:latin typeface="Times New Roman" pitchFamily="18" charset="0"/>
              <a:cs typeface="Times New Roman" pitchFamily="18" charset="0"/>
            </a:endParaRPr>
          </a:p>
          <a:p>
            <a:pPr algn="just"/>
            <a:r>
              <a:rPr lang="it-IT" b="1" dirty="0" smtClean="0">
                <a:latin typeface="Times New Roman" pitchFamily="18" charset="0"/>
                <a:cs typeface="Times New Roman" pitchFamily="18" charset="0"/>
              </a:rPr>
              <a:t>TITLE</a:t>
            </a:r>
            <a:r>
              <a:rPr lang="it-IT" dirty="0" smtClean="0">
                <a:latin typeface="Times New Roman" pitchFamily="18" charset="0"/>
                <a:cs typeface="Times New Roman" pitchFamily="18" charset="0"/>
              </a:rPr>
              <a:t>: it remainds somebody of the beginning of the Bible and underlines the importance of the word’s use</a:t>
            </a:r>
          </a:p>
          <a:p>
            <a:pPr algn="just">
              <a:buFont typeface="Arial" pitchFamily="34" charset="0"/>
              <a:buChar char="•"/>
            </a:pPr>
            <a:r>
              <a:rPr lang="it-IT" dirty="0">
                <a:latin typeface="Times New Roman" pitchFamily="18" charset="0"/>
                <a:cs typeface="Times New Roman" pitchFamily="18" charset="0"/>
              </a:rPr>
              <a:t> </a:t>
            </a:r>
            <a:r>
              <a:rPr lang="it-IT" dirty="0" smtClean="0">
                <a:latin typeface="Times New Roman" pitchFamily="18" charset="0"/>
                <a:cs typeface="Times New Roman" pitchFamily="18" charset="0"/>
              </a:rPr>
              <a:t>Exhibition of the sensitive memories belonged to a child</a:t>
            </a:r>
          </a:p>
          <a:p>
            <a:pPr algn="just">
              <a:buFont typeface="Arial" pitchFamily="34" charset="0"/>
              <a:buChar char="•"/>
            </a:pPr>
            <a:r>
              <a:rPr lang="it-IT" dirty="0">
                <a:latin typeface="Times New Roman" pitchFamily="18" charset="0"/>
                <a:cs typeface="Times New Roman" pitchFamily="18" charset="0"/>
              </a:rPr>
              <a:t> </a:t>
            </a:r>
            <a:r>
              <a:rPr lang="it-IT" dirty="0" smtClean="0">
                <a:latin typeface="Times New Roman" pitchFamily="18" charset="0"/>
                <a:cs typeface="Times New Roman" pitchFamily="18" charset="0"/>
              </a:rPr>
              <a:t>The reading of the Bible          the language is the central point of the contest and it’s necessary to communicate</a:t>
            </a:r>
            <a:r>
              <a:rPr lang="it-IT" dirty="0">
                <a:latin typeface="Times New Roman" pitchFamily="18" charset="0"/>
                <a:cs typeface="Times New Roman" pitchFamily="18" charset="0"/>
              </a:rPr>
              <a:t> </a:t>
            </a:r>
            <a:r>
              <a:rPr lang="it-IT" dirty="0" smtClean="0">
                <a:latin typeface="Times New Roman" pitchFamily="18" charset="0"/>
                <a:cs typeface="Times New Roman" pitchFamily="18" charset="0"/>
              </a:rPr>
              <a:t>( bases of J. Winterson’s education ) </a:t>
            </a:r>
          </a:p>
          <a:p>
            <a:pPr algn="just">
              <a:buFont typeface="Arial" pitchFamily="34" charset="0"/>
              <a:buChar char="•"/>
            </a:pPr>
            <a:r>
              <a:rPr lang="it-IT" dirty="0">
                <a:latin typeface="Times New Roman" pitchFamily="18" charset="0"/>
                <a:cs typeface="Times New Roman" pitchFamily="18" charset="0"/>
              </a:rPr>
              <a:t> </a:t>
            </a:r>
            <a:r>
              <a:rPr lang="it-IT" dirty="0" smtClean="0">
                <a:latin typeface="Times New Roman" pitchFamily="18" charset="0"/>
                <a:cs typeface="Times New Roman" pitchFamily="18" charset="0"/>
              </a:rPr>
              <a:t>Hierarchical relation between the members of her family</a:t>
            </a:r>
          </a:p>
          <a:p>
            <a:pPr algn="just"/>
            <a:endParaRPr lang="it-IT" dirty="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     </a:t>
            </a:r>
            <a:r>
              <a:rPr lang="it-IT" b="1" u="sng" dirty="0" smtClean="0">
                <a:latin typeface="Times New Roman" pitchFamily="18" charset="0"/>
                <a:cs typeface="Times New Roman" pitchFamily="18" charset="0"/>
              </a:rPr>
              <a:t>CHAPTER 4</a:t>
            </a:r>
            <a:r>
              <a:rPr lang="it-IT" dirty="0" smtClean="0">
                <a:latin typeface="Times New Roman" pitchFamily="18" charset="0"/>
                <a:cs typeface="Times New Roman" pitchFamily="18" charset="0"/>
              </a:rPr>
              <a:t>            </a:t>
            </a:r>
            <a:r>
              <a:rPr lang="it-IT" i="1" dirty="0" smtClean="0">
                <a:latin typeface="Times New Roman" pitchFamily="18" charset="0"/>
                <a:cs typeface="Times New Roman" pitchFamily="18" charset="0"/>
              </a:rPr>
              <a:t>The Trouble </a:t>
            </a:r>
            <a:r>
              <a:rPr lang="it-IT" i="1" dirty="0">
                <a:latin typeface="Times New Roman" pitchFamily="18" charset="0"/>
                <a:cs typeface="Times New Roman" pitchFamily="18" charset="0"/>
              </a:rPr>
              <a:t>W</a:t>
            </a:r>
            <a:r>
              <a:rPr lang="it-IT" i="1" dirty="0" smtClean="0">
                <a:latin typeface="Times New Roman" pitchFamily="18" charset="0"/>
                <a:cs typeface="Times New Roman" pitchFamily="18" charset="0"/>
              </a:rPr>
              <a:t>ith A Book… </a:t>
            </a:r>
          </a:p>
          <a:p>
            <a:pPr algn="just"/>
            <a:endParaRPr lang="it-IT" dirty="0" smtClean="0">
              <a:latin typeface="Times New Roman" pitchFamily="18" charset="0"/>
              <a:cs typeface="Times New Roman" pitchFamily="18" charset="0"/>
            </a:endParaRPr>
          </a:p>
          <a:p>
            <a:pPr algn="just"/>
            <a:r>
              <a:rPr lang="it-IT" b="1" dirty="0" smtClean="0">
                <a:latin typeface="Times New Roman" pitchFamily="18" charset="0"/>
                <a:cs typeface="Times New Roman" pitchFamily="18" charset="0"/>
              </a:rPr>
              <a:t>TITLE</a:t>
            </a:r>
            <a:r>
              <a:rPr lang="it-IT" dirty="0" smtClean="0">
                <a:latin typeface="Times New Roman" pitchFamily="18" charset="0"/>
                <a:cs typeface="Times New Roman" pitchFamily="18" charset="0"/>
              </a:rPr>
              <a:t>: it  remainds to the theme certain the reading and the function of the books </a:t>
            </a:r>
          </a:p>
          <a:p>
            <a:pPr algn="just">
              <a:buFont typeface="Arial" pitchFamily="34" charset="0"/>
              <a:buChar char="•"/>
            </a:pPr>
            <a:r>
              <a:rPr lang="it-IT" dirty="0" smtClean="0">
                <a:latin typeface="Times New Roman" pitchFamily="18" charset="0"/>
                <a:cs typeface="Times New Roman" pitchFamily="18" charset="0"/>
              </a:rPr>
              <a:t>The different points of view between the writer and her adoptive mother regardin to the books</a:t>
            </a:r>
          </a:p>
          <a:p>
            <a:pPr algn="just">
              <a:buFont typeface="Arial" pitchFamily="34" charset="0"/>
              <a:buChar char="•"/>
            </a:pPr>
            <a:r>
              <a:rPr lang="it-IT" dirty="0" smtClean="0">
                <a:latin typeface="Times New Roman" pitchFamily="18" charset="0"/>
                <a:cs typeface="Times New Roman" pitchFamily="18" charset="0"/>
              </a:rPr>
              <a:t>Books           represent the basic instruments of Jeanette’s career as writer</a:t>
            </a:r>
          </a:p>
          <a:p>
            <a:pPr algn="just">
              <a:buFont typeface="Arial" pitchFamily="34" charset="0"/>
              <a:buChar char="•"/>
            </a:pPr>
            <a:endParaRPr lang="it-IT" dirty="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     </a:t>
            </a:r>
            <a:r>
              <a:rPr lang="it-IT" b="1" u="sng" dirty="0" smtClean="0">
                <a:latin typeface="Times New Roman" pitchFamily="18" charset="0"/>
                <a:cs typeface="Times New Roman" pitchFamily="18" charset="0"/>
              </a:rPr>
              <a:t>CHAPTER 5</a:t>
            </a:r>
            <a:r>
              <a:rPr lang="it-IT" b="1" dirty="0" smtClean="0">
                <a:latin typeface="Times New Roman" pitchFamily="18" charset="0"/>
                <a:cs typeface="Times New Roman" pitchFamily="18" charset="0"/>
              </a:rPr>
              <a:t>            </a:t>
            </a:r>
            <a:r>
              <a:rPr lang="it-IT" i="1" dirty="0" smtClean="0">
                <a:latin typeface="Times New Roman" pitchFamily="18" charset="0"/>
                <a:cs typeface="Times New Roman" pitchFamily="18" charset="0"/>
              </a:rPr>
              <a:t>At Home</a:t>
            </a:r>
          </a:p>
          <a:p>
            <a:pPr algn="just"/>
            <a:endParaRPr lang="it-IT" dirty="0" smtClean="0">
              <a:latin typeface="Times New Roman" pitchFamily="18" charset="0"/>
              <a:cs typeface="Times New Roman" pitchFamily="18" charset="0"/>
            </a:endParaRPr>
          </a:p>
          <a:p>
            <a:pPr algn="just"/>
            <a:r>
              <a:rPr lang="it-IT" b="1" dirty="0" smtClean="0">
                <a:latin typeface="Times New Roman" pitchFamily="18" charset="0"/>
                <a:cs typeface="Times New Roman" pitchFamily="18" charset="0"/>
              </a:rPr>
              <a:t>TITLE</a:t>
            </a:r>
            <a:r>
              <a:rPr lang="it-IT" dirty="0" smtClean="0">
                <a:latin typeface="Times New Roman" pitchFamily="18" charset="0"/>
                <a:cs typeface="Times New Roman" pitchFamily="18" charset="0"/>
              </a:rPr>
              <a:t>:  it underlines the familiarity of the place </a:t>
            </a:r>
          </a:p>
          <a:p>
            <a:pPr algn="just">
              <a:buFont typeface="Arial" pitchFamily="34" charset="0"/>
              <a:buChar char="•"/>
            </a:pPr>
            <a:r>
              <a:rPr lang="it-IT" dirty="0" smtClean="0">
                <a:latin typeface="Times New Roman" pitchFamily="18" charset="0"/>
                <a:cs typeface="Times New Roman" pitchFamily="18" charset="0"/>
              </a:rPr>
              <a:t>Description of writer’s home  and her life with her adoptive parents </a:t>
            </a:r>
          </a:p>
          <a:p>
            <a:pPr algn="just">
              <a:buFont typeface="Arial" pitchFamily="34" charset="0"/>
              <a:buChar char="•"/>
            </a:pPr>
            <a:r>
              <a:rPr lang="it-IT" dirty="0" smtClean="0">
                <a:latin typeface="Times New Roman" pitchFamily="18" charset="0"/>
                <a:cs typeface="Times New Roman" pitchFamily="18" charset="0"/>
              </a:rPr>
              <a:t>Jeanette’s fictionally world           a world based on the passion certain the reading of the books</a:t>
            </a:r>
          </a:p>
          <a:p>
            <a:endParaRPr lang="it-IT" dirty="0"/>
          </a:p>
        </p:txBody>
      </p:sp>
      <p:sp>
        <p:nvSpPr>
          <p:cNvPr id="4" name="Decisione 3"/>
          <p:cNvSpPr/>
          <p:nvPr/>
        </p:nvSpPr>
        <p:spPr>
          <a:xfrm>
            <a:off x="467544" y="332656"/>
            <a:ext cx="288032" cy="144016"/>
          </a:xfrm>
          <a:prstGeom prst="flowChartDecision">
            <a:avLst/>
          </a:prstGeom>
          <a:solidFill>
            <a:srgbClr val="FFD4C3"/>
          </a:solid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 name="Decisione 4"/>
          <p:cNvSpPr/>
          <p:nvPr/>
        </p:nvSpPr>
        <p:spPr>
          <a:xfrm>
            <a:off x="467544" y="2852936"/>
            <a:ext cx="288032" cy="144016"/>
          </a:xfrm>
          <a:prstGeom prst="flowChartDecision">
            <a:avLst/>
          </a:prstGeom>
          <a:solidFill>
            <a:srgbClr val="FFD4C3"/>
          </a:solid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6" name="Decisione 5"/>
          <p:cNvSpPr/>
          <p:nvPr/>
        </p:nvSpPr>
        <p:spPr>
          <a:xfrm>
            <a:off x="467544" y="4725144"/>
            <a:ext cx="288032" cy="144016"/>
          </a:xfrm>
          <a:prstGeom prst="flowChartDecision">
            <a:avLst/>
          </a:prstGeom>
          <a:solidFill>
            <a:srgbClr val="FFD4C3"/>
          </a:solid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7" name="Connettore 2 6"/>
          <p:cNvCxnSpPr/>
          <p:nvPr/>
        </p:nvCxnSpPr>
        <p:spPr>
          <a:xfrm>
            <a:off x="2123728" y="404664"/>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Connettore 2 7"/>
          <p:cNvCxnSpPr/>
          <p:nvPr/>
        </p:nvCxnSpPr>
        <p:spPr>
          <a:xfrm>
            <a:off x="2195736" y="2924944"/>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ttore 2 8"/>
          <p:cNvCxnSpPr/>
          <p:nvPr/>
        </p:nvCxnSpPr>
        <p:spPr>
          <a:xfrm>
            <a:off x="2195736" y="4797152"/>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Connettore 2 9"/>
          <p:cNvCxnSpPr/>
          <p:nvPr/>
        </p:nvCxnSpPr>
        <p:spPr>
          <a:xfrm>
            <a:off x="3059832" y="1844824"/>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Connettore 2 10"/>
          <p:cNvCxnSpPr/>
          <p:nvPr/>
        </p:nvCxnSpPr>
        <p:spPr>
          <a:xfrm>
            <a:off x="1259632" y="4293096"/>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Connettore 2 11"/>
          <p:cNvCxnSpPr/>
          <p:nvPr/>
        </p:nvCxnSpPr>
        <p:spPr>
          <a:xfrm>
            <a:off x="3203848" y="5949280"/>
            <a:ext cx="57606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CasellaDiTesto 1"/>
          <p:cNvSpPr txBox="1"/>
          <p:nvPr/>
        </p:nvSpPr>
        <p:spPr>
          <a:xfrm>
            <a:off x="0" y="0"/>
            <a:ext cx="9144000" cy="6858000"/>
          </a:xfrm>
          <a:prstGeom prst="rect">
            <a:avLst/>
          </a:prstGeom>
        </p:spPr>
        <p:style>
          <a:lnRef idx="2">
            <a:schemeClr val="dk1"/>
          </a:lnRef>
          <a:fillRef idx="1">
            <a:schemeClr val="lt1"/>
          </a:fillRef>
          <a:effectRef idx="0">
            <a:schemeClr val="dk1"/>
          </a:effectRef>
          <a:fontRef idx="minor">
            <a:schemeClr val="dk1"/>
          </a:fontRef>
        </p:style>
        <p:txBody>
          <a:bodyPr wrap="square" lIns="792000" tIns="1224000" rIns="972000" bIns="360000" rtlCol="0" anchor="ctr" anchorCtr="0">
            <a:normAutofit lnSpcReduction="10000"/>
          </a:bodyPr>
          <a:lstStyle/>
          <a:p>
            <a:pPr algn="just"/>
            <a:r>
              <a:rPr lang="it-IT" b="1" u="sng" dirty="0" smtClean="0">
                <a:latin typeface="Times New Roman" pitchFamily="18" charset="0"/>
                <a:cs typeface="Times New Roman" pitchFamily="18" charset="0"/>
              </a:rPr>
              <a:t>CHAPTER 6</a:t>
            </a:r>
            <a:r>
              <a:rPr lang="it-IT" b="1" dirty="0" smtClean="0">
                <a:latin typeface="Times New Roman" pitchFamily="18" charset="0"/>
                <a:cs typeface="Times New Roman" pitchFamily="18" charset="0"/>
              </a:rPr>
              <a:t>         </a:t>
            </a:r>
            <a:r>
              <a:rPr lang="it-IT" b="1" i="1" dirty="0" smtClean="0">
                <a:latin typeface="Times New Roman" pitchFamily="18" charset="0"/>
                <a:cs typeface="Times New Roman" pitchFamily="18" charset="0"/>
              </a:rPr>
              <a:t>   </a:t>
            </a:r>
            <a:r>
              <a:rPr lang="it-IT" i="1" dirty="0" smtClean="0">
                <a:latin typeface="Times New Roman" pitchFamily="18" charset="0"/>
                <a:cs typeface="Times New Roman" pitchFamily="18" charset="0"/>
              </a:rPr>
              <a:t>Church</a:t>
            </a:r>
          </a:p>
          <a:p>
            <a:pPr algn="just"/>
            <a:endParaRPr lang="it-IT" i="1" dirty="0">
              <a:latin typeface="Times New Roman" pitchFamily="18" charset="0"/>
              <a:cs typeface="Times New Roman" pitchFamily="18" charset="0"/>
            </a:endParaRPr>
          </a:p>
          <a:p>
            <a:pPr algn="just"/>
            <a:r>
              <a:rPr lang="it-IT" b="1" dirty="0" smtClean="0">
                <a:latin typeface="Times New Roman" pitchFamily="18" charset="0"/>
                <a:cs typeface="Times New Roman" pitchFamily="18" charset="0"/>
              </a:rPr>
              <a:t>TITLE</a:t>
            </a:r>
            <a:r>
              <a:rPr lang="it-IT" dirty="0" smtClean="0">
                <a:latin typeface="Times New Roman" pitchFamily="18" charset="0"/>
                <a:cs typeface="Times New Roman" pitchFamily="18" charset="0"/>
              </a:rPr>
              <a:t>:  it remainds to the religious conceptions of Mrs. Winterson</a:t>
            </a:r>
          </a:p>
          <a:p>
            <a:pPr algn="just">
              <a:buFont typeface="Arial" pitchFamily="34" charset="0"/>
              <a:buChar char="•"/>
            </a:pPr>
            <a:r>
              <a:rPr lang="it-IT" dirty="0" smtClean="0">
                <a:latin typeface="Times New Roman" pitchFamily="18" charset="0"/>
                <a:cs typeface="Times New Roman" pitchFamily="18" charset="0"/>
              </a:rPr>
              <a:t>Church as a crucial setting of J. Winterson</a:t>
            </a:r>
          </a:p>
          <a:p>
            <a:pPr algn="just">
              <a:buFont typeface="Arial" pitchFamily="34" charset="0"/>
              <a:buChar char="•"/>
            </a:pPr>
            <a:r>
              <a:rPr lang="it-IT" dirty="0" smtClean="0">
                <a:latin typeface="Times New Roman" pitchFamily="18" charset="0"/>
                <a:cs typeface="Times New Roman" pitchFamily="18" charset="0"/>
              </a:rPr>
              <a:t>Exorcism           brings the novelist to reflect certain the contradictions between love and religion</a:t>
            </a:r>
          </a:p>
          <a:p>
            <a:pPr algn="just">
              <a:buFont typeface="Arial" pitchFamily="34" charset="0"/>
              <a:buChar char="•"/>
            </a:pPr>
            <a:endParaRPr lang="it-IT" dirty="0">
              <a:latin typeface="Times New Roman" pitchFamily="18" charset="0"/>
              <a:cs typeface="Times New Roman" pitchFamily="18" charset="0"/>
            </a:endParaRPr>
          </a:p>
          <a:p>
            <a:pPr algn="just"/>
            <a:r>
              <a:rPr lang="it-IT" b="1" u="sng" dirty="0" smtClean="0">
                <a:latin typeface="Times New Roman" pitchFamily="18" charset="0"/>
                <a:cs typeface="Times New Roman" pitchFamily="18" charset="0"/>
              </a:rPr>
              <a:t>CHAPTER 7</a:t>
            </a:r>
            <a:r>
              <a:rPr lang="it-IT" b="1" dirty="0" smtClean="0">
                <a:latin typeface="Times New Roman" pitchFamily="18" charset="0"/>
                <a:cs typeface="Times New Roman" pitchFamily="18" charset="0"/>
              </a:rPr>
              <a:t>   </a:t>
            </a:r>
            <a:r>
              <a:rPr lang="it-IT" b="1" i="1" dirty="0" smtClean="0">
                <a:latin typeface="Times New Roman" pitchFamily="18" charset="0"/>
                <a:cs typeface="Times New Roman" pitchFamily="18" charset="0"/>
              </a:rPr>
              <a:t>          </a:t>
            </a:r>
            <a:r>
              <a:rPr lang="it-IT" i="1" dirty="0" smtClean="0">
                <a:latin typeface="Times New Roman" pitchFamily="18" charset="0"/>
                <a:cs typeface="Times New Roman" pitchFamily="18" charset="0"/>
              </a:rPr>
              <a:t>Accrington</a:t>
            </a:r>
          </a:p>
          <a:p>
            <a:pPr algn="just"/>
            <a:endParaRPr lang="it-IT" i="1" dirty="0">
              <a:latin typeface="Times New Roman" pitchFamily="18" charset="0"/>
              <a:cs typeface="Times New Roman" pitchFamily="18" charset="0"/>
            </a:endParaRPr>
          </a:p>
          <a:p>
            <a:pPr algn="just"/>
            <a:r>
              <a:rPr lang="it-IT" b="1" dirty="0" smtClean="0">
                <a:latin typeface="Times New Roman" pitchFamily="18" charset="0"/>
                <a:cs typeface="Times New Roman" pitchFamily="18" charset="0"/>
              </a:rPr>
              <a:t>TITLE</a:t>
            </a:r>
            <a:r>
              <a:rPr lang="it-IT" dirty="0" smtClean="0">
                <a:latin typeface="Times New Roman" pitchFamily="18" charset="0"/>
                <a:cs typeface="Times New Roman" pitchFamily="18" charset="0"/>
              </a:rPr>
              <a:t>: it refers to the city where Jeanette W. Lived</a:t>
            </a:r>
          </a:p>
          <a:p>
            <a:pPr algn="just">
              <a:buFont typeface="Arial" pitchFamily="34" charset="0"/>
              <a:buChar char="•"/>
            </a:pPr>
            <a:r>
              <a:rPr lang="it-IT" dirty="0" smtClean="0">
                <a:latin typeface="Times New Roman" pitchFamily="18" charset="0"/>
                <a:cs typeface="Times New Roman" pitchFamily="18" charset="0"/>
              </a:rPr>
              <a:t>Description  of the city: shop and inhabitants</a:t>
            </a:r>
          </a:p>
          <a:p>
            <a:pPr algn="just">
              <a:buFont typeface="Arial" pitchFamily="34" charset="0"/>
              <a:buChar char="•"/>
            </a:pPr>
            <a:r>
              <a:rPr lang="it-IT" dirty="0" smtClean="0">
                <a:latin typeface="Times New Roman" pitchFamily="18" charset="0"/>
                <a:cs typeface="Times New Roman" pitchFamily="18" charset="0"/>
              </a:rPr>
              <a:t>Jeanette remembers some episodes bounded to Accrington</a:t>
            </a:r>
          </a:p>
          <a:p>
            <a:pPr algn="just">
              <a:buFont typeface="Arial" pitchFamily="34" charset="0"/>
              <a:buChar char="•"/>
            </a:pPr>
            <a:endParaRPr lang="it-IT" dirty="0">
              <a:latin typeface="Times New Roman" pitchFamily="18" charset="0"/>
              <a:cs typeface="Times New Roman" pitchFamily="18" charset="0"/>
            </a:endParaRPr>
          </a:p>
          <a:p>
            <a:pPr algn="just"/>
            <a:r>
              <a:rPr lang="it-IT" b="1" u="sng" dirty="0" smtClean="0">
                <a:latin typeface="Times New Roman" pitchFamily="18" charset="0"/>
                <a:cs typeface="Times New Roman" pitchFamily="18" charset="0"/>
              </a:rPr>
              <a:t>CHAPTER 8</a:t>
            </a:r>
            <a:r>
              <a:rPr lang="it-IT" b="1" dirty="0" smtClean="0">
                <a:latin typeface="Times New Roman" pitchFamily="18" charset="0"/>
                <a:cs typeface="Times New Roman" pitchFamily="18" charset="0"/>
              </a:rPr>
              <a:t>            </a:t>
            </a:r>
            <a:r>
              <a:rPr lang="it-IT" i="1" dirty="0" smtClean="0">
                <a:latin typeface="Times New Roman" pitchFamily="18" charset="0"/>
                <a:cs typeface="Times New Roman" pitchFamily="18" charset="0"/>
              </a:rPr>
              <a:t>The Apocalypse</a:t>
            </a:r>
          </a:p>
          <a:p>
            <a:pPr algn="just"/>
            <a:endParaRPr lang="it-IT" dirty="0">
              <a:latin typeface="Times New Roman" pitchFamily="18" charset="0"/>
              <a:cs typeface="Times New Roman" pitchFamily="18" charset="0"/>
            </a:endParaRPr>
          </a:p>
          <a:p>
            <a:pPr algn="just"/>
            <a:r>
              <a:rPr lang="it-IT" b="1" dirty="0" smtClean="0">
                <a:latin typeface="Times New Roman" pitchFamily="18" charset="0"/>
                <a:cs typeface="Times New Roman" pitchFamily="18" charset="0"/>
              </a:rPr>
              <a:t>TITLE</a:t>
            </a:r>
            <a:r>
              <a:rPr lang="it-IT" dirty="0" smtClean="0">
                <a:latin typeface="Times New Roman" pitchFamily="18" charset="0"/>
                <a:cs typeface="Times New Roman" pitchFamily="18" charset="0"/>
              </a:rPr>
              <a:t>: it reference to Mrs. Winterson’s religion, the idea of life and the idea of its anthitesis, the death. The title also remainds</a:t>
            </a:r>
            <a:r>
              <a:rPr lang="it-IT" dirty="0">
                <a:latin typeface="Times New Roman" pitchFamily="18" charset="0"/>
                <a:cs typeface="Times New Roman" pitchFamily="18" charset="0"/>
              </a:rPr>
              <a:t> </a:t>
            </a:r>
            <a:r>
              <a:rPr lang="it-IT" dirty="0" smtClean="0">
                <a:latin typeface="Times New Roman" pitchFamily="18" charset="0"/>
                <a:cs typeface="Times New Roman" pitchFamily="18" charset="0"/>
              </a:rPr>
              <a:t>of the writer’s discovery of omosexuality</a:t>
            </a:r>
          </a:p>
          <a:p>
            <a:pPr algn="just">
              <a:buFont typeface="Arial" pitchFamily="34" charset="0"/>
              <a:buChar char="•"/>
            </a:pPr>
            <a:r>
              <a:rPr lang="it-IT" dirty="0" smtClean="0">
                <a:latin typeface="Times New Roman" pitchFamily="18" charset="0"/>
                <a:cs typeface="Times New Roman" pitchFamily="18" charset="0"/>
              </a:rPr>
              <a:t>Reflections about sex           the birth of Jeanette’s relationship with Janey</a:t>
            </a:r>
          </a:p>
          <a:p>
            <a:pPr algn="just">
              <a:buFont typeface="Arial" pitchFamily="34" charset="0"/>
              <a:buChar char="•"/>
            </a:pPr>
            <a:r>
              <a:rPr lang="it-IT" dirty="0" smtClean="0">
                <a:latin typeface="Times New Roman" pitchFamily="18" charset="0"/>
                <a:cs typeface="Times New Roman" pitchFamily="18" charset="0"/>
              </a:rPr>
              <a:t>Mrs. Winterson’s disapproval about her doughter’s omosexuality    </a:t>
            </a:r>
          </a:p>
          <a:p>
            <a:pPr algn="just">
              <a:buFont typeface="Arial" pitchFamily="34" charset="0"/>
              <a:buChar char="•"/>
            </a:pPr>
            <a:endParaRPr lang="it-IT" dirty="0" smtClean="0">
              <a:latin typeface="Times New Roman" pitchFamily="18" charset="0"/>
              <a:cs typeface="Times New Roman" pitchFamily="18" charset="0"/>
            </a:endParaRPr>
          </a:p>
          <a:p>
            <a:pPr algn="just">
              <a:buFont typeface="Arial" pitchFamily="34" charset="0"/>
              <a:buChar char="•"/>
            </a:pPr>
            <a:endParaRPr lang="it-IT" i="1" dirty="0"/>
          </a:p>
          <a:p>
            <a:pPr algn="just"/>
            <a:endParaRPr lang="it-IT" i="1" dirty="0" smtClean="0"/>
          </a:p>
          <a:p>
            <a:pPr algn="just">
              <a:buFont typeface="Arial" pitchFamily="34" charset="0"/>
              <a:buChar char="•"/>
            </a:pPr>
            <a:endParaRPr lang="it-IT" dirty="0" smtClean="0"/>
          </a:p>
        </p:txBody>
      </p:sp>
      <p:sp>
        <p:nvSpPr>
          <p:cNvPr id="3" name="Decisione 2"/>
          <p:cNvSpPr/>
          <p:nvPr/>
        </p:nvSpPr>
        <p:spPr>
          <a:xfrm>
            <a:off x="467544" y="980728"/>
            <a:ext cx="288032" cy="144016"/>
          </a:xfrm>
          <a:prstGeom prst="flowChartDecision">
            <a:avLst/>
          </a:prstGeom>
          <a:solidFill>
            <a:srgbClr val="FFD4C3"/>
          </a:solid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4" name="Decisione 3"/>
          <p:cNvSpPr/>
          <p:nvPr/>
        </p:nvSpPr>
        <p:spPr>
          <a:xfrm>
            <a:off x="467544" y="2708920"/>
            <a:ext cx="288032" cy="144016"/>
          </a:xfrm>
          <a:prstGeom prst="flowChartDecision">
            <a:avLst/>
          </a:prstGeom>
          <a:solidFill>
            <a:srgbClr val="FFD4C3"/>
          </a:solid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 name="Decisione 4"/>
          <p:cNvSpPr/>
          <p:nvPr/>
        </p:nvSpPr>
        <p:spPr>
          <a:xfrm>
            <a:off x="467544" y="4149080"/>
            <a:ext cx="288032" cy="144016"/>
          </a:xfrm>
          <a:prstGeom prst="flowChartDecision">
            <a:avLst/>
          </a:prstGeom>
          <a:solidFill>
            <a:srgbClr val="FFD4C3"/>
          </a:solid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6" name="Connettore 2 5"/>
          <p:cNvCxnSpPr/>
          <p:nvPr/>
        </p:nvCxnSpPr>
        <p:spPr>
          <a:xfrm>
            <a:off x="2195736" y="1052736"/>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Connettore 2 6"/>
          <p:cNvCxnSpPr/>
          <p:nvPr/>
        </p:nvCxnSpPr>
        <p:spPr>
          <a:xfrm>
            <a:off x="2195736" y="4221088"/>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Connettore 2 7"/>
          <p:cNvCxnSpPr/>
          <p:nvPr/>
        </p:nvCxnSpPr>
        <p:spPr>
          <a:xfrm>
            <a:off x="2195736" y="2780928"/>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ttore 2 8"/>
          <p:cNvCxnSpPr/>
          <p:nvPr/>
        </p:nvCxnSpPr>
        <p:spPr>
          <a:xfrm>
            <a:off x="1835696" y="2060848"/>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Connettore 2 9"/>
          <p:cNvCxnSpPr/>
          <p:nvPr/>
        </p:nvCxnSpPr>
        <p:spPr>
          <a:xfrm>
            <a:off x="2915816" y="5517232"/>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CasellaDiTesto 1"/>
          <p:cNvSpPr txBox="1"/>
          <p:nvPr/>
        </p:nvSpPr>
        <p:spPr>
          <a:xfrm>
            <a:off x="0" y="0"/>
            <a:ext cx="9144000" cy="6858000"/>
          </a:xfrm>
          <a:prstGeom prst="rect">
            <a:avLst/>
          </a:prstGeom>
        </p:spPr>
        <p:style>
          <a:lnRef idx="2">
            <a:schemeClr val="dk1"/>
          </a:lnRef>
          <a:fillRef idx="1">
            <a:schemeClr val="lt1"/>
          </a:fillRef>
          <a:effectRef idx="0">
            <a:schemeClr val="dk1"/>
          </a:effectRef>
          <a:fontRef idx="minor">
            <a:schemeClr val="dk1"/>
          </a:fontRef>
        </p:style>
        <p:txBody>
          <a:bodyPr wrap="square" lIns="864000" tIns="360000" rIns="612000" bIns="360000" rtlCol="0" anchor="ctr" anchorCtr="1">
            <a:normAutofit/>
          </a:bodyPr>
          <a:lstStyle/>
          <a:p>
            <a:pPr algn="just"/>
            <a:r>
              <a:rPr lang="it-IT" b="1" u="sng" dirty="0" smtClean="0">
                <a:latin typeface="Times New Roman" pitchFamily="18" charset="0"/>
                <a:cs typeface="Times New Roman" pitchFamily="18" charset="0"/>
              </a:rPr>
              <a:t>CHAPTER 9</a:t>
            </a:r>
            <a:r>
              <a:rPr lang="it-IT" b="1" dirty="0" smtClean="0">
                <a:latin typeface="Times New Roman" pitchFamily="18" charset="0"/>
                <a:cs typeface="Times New Roman" pitchFamily="18" charset="0"/>
              </a:rPr>
              <a:t>             </a:t>
            </a:r>
            <a:r>
              <a:rPr lang="it-IT" i="1" dirty="0" smtClean="0">
                <a:latin typeface="Times New Roman" pitchFamily="18" charset="0"/>
                <a:cs typeface="Times New Roman" pitchFamily="18" charset="0"/>
              </a:rPr>
              <a:t>English Literature A-Z</a:t>
            </a:r>
          </a:p>
          <a:p>
            <a:pPr algn="just"/>
            <a:endParaRPr lang="it-IT" i="1" dirty="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TITLE: it recalles the importance of the literature</a:t>
            </a:r>
          </a:p>
          <a:p>
            <a:pPr algn="just">
              <a:buFont typeface="Arial" pitchFamily="34" charset="0"/>
              <a:buChar char="•"/>
            </a:pPr>
            <a:r>
              <a:rPr lang="it-IT" dirty="0" smtClean="0">
                <a:latin typeface="Times New Roman" pitchFamily="18" charset="0"/>
                <a:cs typeface="Times New Roman" pitchFamily="18" charset="0"/>
              </a:rPr>
              <a:t> Explanation regarding to the novelist’s  conception of the literature     </a:t>
            </a:r>
          </a:p>
          <a:p>
            <a:pPr algn="just">
              <a:buFont typeface="Arial" pitchFamily="34" charset="0"/>
              <a:buChar char="•"/>
            </a:pPr>
            <a:r>
              <a:rPr lang="it-IT" dirty="0" smtClean="0">
                <a:latin typeface="Times New Roman" pitchFamily="18" charset="0"/>
                <a:cs typeface="Times New Roman" pitchFamily="18" charset="0"/>
              </a:rPr>
              <a:t> Jeanette tells about the maternal love ( refering to her mother )</a:t>
            </a:r>
          </a:p>
          <a:p>
            <a:pPr algn="just">
              <a:buFont typeface="Arial" pitchFamily="34" charset="0"/>
              <a:buChar char="•"/>
            </a:pPr>
            <a:endParaRPr lang="it-IT" dirty="0">
              <a:latin typeface="Times New Roman" pitchFamily="18" charset="0"/>
              <a:cs typeface="Times New Roman" pitchFamily="18" charset="0"/>
            </a:endParaRPr>
          </a:p>
          <a:p>
            <a:pPr algn="just"/>
            <a:r>
              <a:rPr lang="it-IT" b="1" u="sng" dirty="0" smtClean="0">
                <a:latin typeface="Times New Roman" pitchFamily="18" charset="0"/>
                <a:cs typeface="Times New Roman" pitchFamily="18" charset="0"/>
              </a:rPr>
              <a:t>CHAPTER 10</a:t>
            </a:r>
            <a:r>
              <a:rPr lang="it-IT" b="1" dirty="0" smtClean="0">
                <a:latin typeface="Times New Roman" pitchFamily="18" charset="0"/>
                <a:cs typeface="Times New Roman" pitchFamily="18" charset="0"/>
              </a:rPr>
              <a:t>             </a:t>
            </a:r>
            <a:r>
              <a:rPr lang="it-IT" i="1" dirty="0" smtClean="0">
                <a:latin typeface="Times New Roman" pitchFamily="18" charset="0"/>
                <a:cs typeface="Times New Roman" pitchFamily="18" charset="0"/>
              </a:rPr>
              <a:t>This Is The Road</a:t>
            </a:r>
          </a:p>
          <a:p>
            <a:pPr algn="just"/>
            <a:endParaRPr lang="it-IT" dirty="0">
              <a:latin typeface="Times New Roman" pitchFamily="18" charset="0"/>
              <a:cs typeface="Times New Roman" pitchFamily="18" charset="0"/>
            </a:endParaRPr>
          </a:p>
          <a:p>
            <a:pPr algn="just"/>
            <a:r>
              <a:rPr lang="it-IT" b="1" dirty="0" smtClean="0">
                <a:latin typeface="Times New Roman" pitchFamily="18" charset="0"/>
                <a:cs typeface="Times New Roman" pitchFamily="18" charset="0"/>
              </a:rPr>
              <a:t>TITLE</a:t>
            </a:r>
            <a:r>
              <a:rPr lang="it-IT" dirty="0" smtClean="0">
                <a:latin typeface="Times New Roman" pitchFamily="18" charset="0"/>
                <a:cs typeface="Times New Roman" pitchFamily="18" charset="0"/>
              </a:rPr>
              <a:t>: quotation from the previous chapter</a:t>
            </a:r>
          </a:p>
          <a:p>
            <a:pPr algn="just">
              <a:buFont typeface="Arial" pitchFamily="34" charset="0"/>
              <a:buChar char="•"/>
            </a:pPr>
            <a:r>
              <a:rPr lang="it-IT" dirty="0">
                <a:latin typeface="Times New Roman" pitchFamily="18" charset="0"/>
                <a:cs typeface="Times New Roman" pitchFamily="18" charset="0"/>
              </a:rPr>
              <a:t> </a:t>
            </a:r>
            <a:r>
              <a:rPr lang="it-IT" dirty="0" smtClean="0">
                <a:latin typeface="Times New Roman" pitchFamily="18" charset="0"/>
                <a:cs typeface="Times New Roman" pitchFamily="18" charset="0"/>
              </a:rPr>
              <a:t>Description of the woman’s role in the society</a:t>
            </a:r>
          </a:p>
          <a:p>
            <a:pPr algn="just">
              <a:buFont typeface="Arial" pitchFamily="34" charset="0"/>
              <a:buChar char="•"/>
            </a:pPr>
            <a:r>
              <a:rPr lang="it-IT" dirty="0" smtClean="0">
                <a:latin typeface="Times New Roman" pitchFamily="18" charset="0"/>
                <a:cs typeface="Times New Roman" pitchFamily="18" charset="0"/>
              </a:rPr>
              <a:t>Admission to Oxford</a:t>
            </a:r>
          </a:p>
          <a:p>
            <a:pPr algn="just">
              <a:buFont typeface="Arial" pitchFamily="34" charset="0"/>
              <a:buChar char="•"/>
            </a:pPr>
            <a:r>
              <a:rPr lang="it-IT" dirty="0">
                <a:latin typeface="Times New Roman" pitchFamily="18" charset="0"/>
                <a:cs typeface="Times New Roman" pitchFamily="18" charset="0"/>
              </a:rPr>
              <a:t> </a:t>
            </a:r>
            <a:r>
              <a:rPr lang="it-IT" dirty="0" smtClean="0">
                <a:latin typeface="Times New Roman" pitchFamily="18" charset="0"/>
                <a:cs typeface="Times New Roman" pitchFamily="18" charset="0"/>
              </a:rPr>
              <a:t>Jeanette’s reflections certain the homosexuality           wasn’t accepted during that time</a:t>
            </a:r>
          </a:p>
          <a:p>
            <a:pPr algn="just">
              <a:buFont typeface="Arial" pitchFamily="34" charset="0"/>
              <a:buChar char="•"/>
            </a:pPr>
            <a:endParaRPr lang="it-IT" dirty="0">
              <a:latin typeface="Times New Roman" pitchFamily="18" charset="0"/>
              <a:cs typeface="Times New Roman" pitchFamily="18" charset="0"/>
            </a:endParaRPr>
          </a:p>
          <a:p>
            <a:pPr algn="just"/>
            <a:r>
              <a:rPr lang="it-IT" b="1" u="sng" dirty="0" smtClean="0">
                <a:latin typeface="Times New Roman" pitchFamily="18" charset="0"/>
                <a:cs typeface="Times New Roman" pitchFamily="18" charset="0"/>
              </a:rPr>
              <a:t>CHAPTER 11</a:t>
            </a:r>
            <a:r>
              <a:rPr lang="it-IT" b="1" dirty="0" smtClean="0">
                <a:latin typeface="Times New Roman" pitchFamily="18" charset="0"/>
                <a:cs typeface="Times New Roman" pitchFamily="18" charset="0"/>
              </a:rPr>
              <a:t>             </a:t>
            </a:r>
            <a:r>
              <a:rPr lang="it-IT" i="1" dirty="0" smtClean="0">
                <a:latin typeface="Times New Roman" pitchFamily="18" charset="0"/>
                <a:cs typeface="Times New Roman" pitchFamily="18" charset="0"/>
              </a:rPr>
              <a:t>Art and Lies</a:t>
            </a:r>
          </a:p>
          <a:p>
            <a:pPr algn="just"/>
            <a:endParaRPr lang="it-IT" i="1" dirty="0">
              <a:latin typeface="Times New Roman" pitchFamily="18" charset="0"/>
              <a:cs typeface="Times New Roman" pitchFamily="18" charset="0"/>
            </a:endParaRPr>
          </a:p>
          <a:p>
            <a:pPr algn="just"/>
            <a:r>
              <a:rPr lang="it-IT" b="1" dirty="0" smtClean="0">
                <a:latin typeface="Times New Roman" pitchFamily="18" charset="0"/>
                <a:cs typeface="Times New Roman" pitchFamily="18" charset="0"/>
              </a:rPr>
              <a:t>TITLE</a:t>
            </a:r>
            <a:r>
              <a:rPr lang="it-IT" dirty="0" smtClean="0">
                <a:latin typeface="Times New Roman" pitchFamily="18" charset="0"/>
                <a:cs typeface="Times New Roman" pitchFamily="18" charset="0"/>
              </a:rPr>
              <a:t>: parallelism between art and lies</a:t>
            </a:r>
          </a:p>
          <a:p>
            <a:pPr algn="just">
              <a:buFont typeface="Arial" pitchFamily="34" charset="0"/>
              <a:buChar char="•"/>
            </a:pPr>
            <a:r>
              <a:rPr lang="it-IT" dirty="0" smtClean="0">
                <a:latin typeface="Times New Roman" pitchFamily="18" charset="0"/>
                <a:cs typeface="Times New Roman" pitchFamily="18" charset="0"/>
              </a:rPr>
              <a:t>J. Winterson tells about her life’s time dedicated to the university </a:t>
            </a:r>
          </a:p>
          <a:p>
            <a:pPr algn="just">
              <a:buFont typeface="Arial" pitchFamily="34" charset="0"/>
              <a:buChar char="•"/>
            </a:pPr>
            <a:r>
              <a:rPr lang="it-IT" dirty="0">
                <a:latin typeface="Times New Roman" pitchFamily="18" charset="0"/>
                <a:cs typeface="Times New Roman" pitchFamily="18" charset="0"/>
              </a:rPr>
              <a:t> </a:t>
            </a:r>
            <a:r>
              <a:rPr lang="it-IT" dirty="0" smtClean="0">
                <a:latin typeface="Times New Roman" pitchFamily="18" charset="0"/>
                <a:cs typeface="Times New Roman" pitchFamily="18" charset="0"/>
              </a:rPr>
              <a:t>The novelist  clinches  her opinions certain to the literature and art          moreover she shows her mother’s point of view </a:t>
            </a:r>
          </a:p>
        </p:txBody>
      </p:sp>
      <p:sp>
        <p:nvSpPr>
          <p:cNvPr id="3" name="Decisione 2"/>
          <p:cNvSpPr/>
          <p:nvPr/>
        </p:nvSpPr>
        <p:spPr>
          <a:xfrm>
            <a:off x="539552" y="764704"/>
            <a:ext cx="288032" cy="144016"/>
          </a:xfrm>
          <a:prstGeom prst="flowChartDecision">
            <a:avLst/>
          </a:prstGeom>
          <a:solidFill>
            <a:srgbClr val="FFD4C3"/>
          </a:solid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4" name="Decisione 3"/>
          <p:cNvSpPr/>
          <p:nvPr/>
        </p:nvSpPr>
        <p:spPr>
          <a:xfrm>
            <a:off x="539552" y="2420888"/>
            <a:ext cx="288032" cy="144016"/>
          </a:xfrm>
          <a:prstGeom prst="flowChartDecision">
            <a:avLst/>
          </a:prstGeom>
          <a:solidFill>
            <a:srgbClr val="FFD4C3"/>
          </a:solid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 name="Decisione 4"/>
          <p:cNvSpPr/>
          <p:nvPr/>
        </p:nvSpPr>
        <p:spPr>
          <a:xfrm>
            <a:off x="539552" y="4581128"/>
            <a:ext cx="288032" cy="144016"/>
          </a:xfrm>
          <a:prstGeom prst="flowChartDecision">
            <a:avLst/>
          </a:prstGeom>
          <a:solidFill>
            <a:srgbClr val="FFD4C3"/>
          </a:solid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6" name="Connettore 2 5"/>
          <p:cNvCxnSpPr/>
          <p:nvPr/>
        </p:nvCxnSpPr>
        <p:spPr>
          <a:xfrm>
            <a:off x="2267744" y="836712"/>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Connettore 2 6"/>
          <p:cNvCxnSpPr/>
          <p:nvPr/>
        </p:nvCxnSpPr>
        <p:spPr>
          <a:xfrm>
            <a:off x="2339752" y="2492896"/>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Connettore 2 7"/>
          <p:cNvCxnSpPr/>
          <p:nvPr/>
        </p:nvCxnSpPr>
        <p:spPr>
          <a:xfrm>
            <a:off x="2339752" y="4653136"/>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ttore 2 8"/>
          <p:cNvCxnSpPr/>
          <p:nvPr/>
        </p:nvCxnSpPr>
        <p:spPr>
          <a:xfrm>
            <a:off x="5436096" y="3861048"/>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ttore 2 12"/>
          <p:cNvCxnSpPr/>
          <p:nvPr/>
        </p:nvCxnSpPr>
        <p:spPr>
          <a:xfrm>
            <a:off x="7092280" y="5805264"/>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CasellaDiTesto 1"/>
          <p:cNvSpPr txBox="1"/>
          <p:nvPr/>
        </p:nvSpPr>
        <p:spPr>
          <a:xfrm>
            <a:off x="0" y="0"/>
            <a:ext cx="9145016" cy="6858000"/>
          </a:xfrm>
          <a:prstGeom prst="rect">
            <a:avLst/>
          </a:prstGeom>
        </p:spPr>
        <p:style>
          <a:lnRef idx="2">
            <a:schemeClr val="dk1"/>
          </a:lnRef>
          <a:fillRef idx="1">
            <a:schemeClr val="lt1"/>
          </a:fillRef>
          <a:effectRef idx="0">
            <a:schemeClr val="dk1"/>
          </a:effectRef>
          <a:fontRef idx="minor">
            <a:schemeClr val="dk1"/>
          </a:fontRef>
        </p:style>
        <p:txBody>
          <a:bodyPr wrap="square" lIns="756000" tIns="504000" rIns="540000" rtlCol="0" anchor="ctr" anchorCtr="1">
            <a:normAutofit fontScale="92500" lnSpcReduction="20000"/>
          </a:bodyPr>
          <a:lstStyle/>
          <a:p>
            <a:pPr lvl="2"/>
            <a:r>
              <a:rPr lang="it-IT" sz="2200" b="1" dirty="0" smtClean="0"/>
              <a:t>INTERMISSION</a:t>
            </a:r>
          </a:p>
          <a:p>
            <a:endParaRPr lang="it-IT" sz="1900" dirty="0" smtClean="0"/>
          </a:p>
          <a:p>
            <a:pPr algn="just"/>
            <a:r>
              <a:rPr lang="it-IT" sz="1900" dirty="0" smtClean="0">
                <a:latin typeface="Times New Roman" pitchFamily="18" charset="0"/>
                <a:cs typeface="Times New Roman" pitchFamily="18" charset="0"/>
              </a:rPr>
              <a:t>Reflections about life and art, Jeanette predilects feelings, immagination and emotions</a:t>
            </a:r>
          </a:p>
          <a:p>
            <a:pPr algn="just"/>
            <a:endParaRPr lang="it-IT" dirty="0">
              <a:latin typeface="Times New Roman" pitchFamily="18" charset="0"/>
              <a:cs typeface="Times New Roman" pitchFamily="18" charset="0"/>
            </a:endParaRPr>
          </a:p>
          <a:p>
            <a:pPr algn="just"/>
            <a:r>
              <a:rPr lang="it-IT" b="1" u="sng" dirty="0" smtClean="0">
                <a:latin typeface="Times New Roman" pitchFamily="18" charset="0"/>
                <a:cs typeface="Times New Roman" pitchFamily="18" charset="0"/>
              </a:rPr>
              <a:t>CHAPTER 12</a:t>
            </a:r>
            <a:r>
              <a:rPr lang="it-IT" b="1" dirty="0" smtClean="0">
                <a:latin typeface="Times New Roman" pitchFamily="18" charset="0"/>
                <a:cs typeface="Times New Roman" pitchFamily="18" charset="0"/>
              </a:rPr>
              <a:t>             </a:t>
            </a:r>
            <a:r>
              <a:rPr lang="it-IT" i="1" dirty="0" smtClean="0">
                <a:latin typeface="Times New Roman" pitchFamily="18" charset="0"/>
                <a:cs typeface="Times New Roman" pitchFamily="18" charset="0"/>
              </a:rPr>
              <a:t>The Night Sea Voyage</a:t>
            </a:r>
          </a:p>
          <a:p>
            <a:pPr algn="just"/>
            <a:endParaRPr lang="it-IT" dirty="0">
              <a:latin typeface="Times New Roman" pitchFamily="18" charset="0"/>
              <a:cs typeface="Times New Roman" pitchFamily="18" charset="0"/>
            </a:endParaRPr>
          </a:p>
          <a:p>
            <a:pPr algn="just"/>
            <a:r>
              <a:rPr lang="it-IT" b="1" dirty="0" smtClean="0">
                <a:latin typeface="Times New Roman" pitchFamily="18" charset="0"/>
                <a:cs typeface="Times New Roman" pitchFamily="18" charset="0"/>
              </a:rPr>
              <a:t>TITLE</a:t>
            </a:r>
            <a:r>
              <a:rPr lang="it-IT" dirty="0" smtClean="0">
                <a:latin typeface="Times New Roman" pitchFamily="18" charset="0"/>
                <a:cs typeface="Times New Roman" pitchFamily="18" charset="0"/>
              </a:rPr>
              <a:t>: </a:t>
            </a:r>
            <a:r>
              <a:rPr lang="it-IT" sz="1900" dirty="0" smtClean="0">
                <a:latin typeface="Times New Roman" pitchFamily="18" charset="0"/>
                <a:cs typeface="Times New Roman" pitchFamily="18" charset="0"/>
              </a:rPr>
              <a:t>it  remainds to a dark atmosphere     </a:t>
            </a:r>
          </a:p>
          <a:p>
            <a:pPr algn="just">
              <a:buFont typeface="Arial" pitchFamily="34" charset="0"/>
              <a:buChar char="•"/>
            </a:pPr>
            <a:r>
              <a:rPr lang="it-IT" sz="1900" dirty="0" smtClean="0">
                <a:latin typeface="Times New Roman" pitchFamily="18" charset="0"/>
                <a:cs typeface="Times New Roman" pitchFamily="18" charset="0"/>
              </a:rPr>
              <a:t> “ Night”  calls to mind silence and darkness</a:t>
            </a:r>
          </a:p>
          <a:p>
            <a:pPr algn="just">
              <a:buFont typeface="Arial" pitchFamily="34" charset="0"/>
              <a:buChar char="•"/>
            </a:pPr>
            <a:r>
              <a:rPr lang="it-IT" sz="1900" dirty="0" smtClean="0">
                <a:latin typeface="Times New Roman" pitchFamily="18" charset="0"/>
                <a:cs typeface="Times New Roman" pitchFamily="18" charset="0"/>
              </a:rPr>
              <a:t> “Sea Voyage” calls to mind the life’s difficulties      ( refers to her life )</a:t>
            </a:r>
          </a:p>
          <a:p>
            <a:pPr algn="just">
              <a:buFont typeface="Arial" pitchFamily="34" charset="0"/>
              <a:buChar char="•"/>
            </a:pPr>
            <a:endParaRPr lang="it-IT" dirty="0">
              <a:latin typeface="Times New Roman" pitchFamily="18" charset="0"/>
              <a:cs typeface="Times New Roman" pitchFamily="18" charset="0"/>
            </a:endParaRPr>
          </a:p>
          <a:p>
            <a:pPr algn="just"/>
            <a:r>
              <a:rPr lang="it-IT" b="1" u="sng" dirty="0" smtClean="0">
                <a:latin typeface="Times New Roman" pitchFamily="18" charset="0"/>
                <a:cs typeface="Times New Roman" pitchFamily="18" charset="0"/>
              </a:rPr>
              <a:t>CHAPTER 13</a:t>
            </a:r>
            <a:r>
              <a:rPr lang="it-IT" b="1" dirty="0" smtClean="0">
                <a:latin typeface="Times New Roman" pitchFamily="18" charset="0"/>
                <a:cs typeface="Times New Roman" pitchFamily="18" charset="0"/>
              </a:rPr>
              <a:t>             </a:t>
            </a:r>
            <a:r>
              <a:rPr lang="it-IT" i="1" dirty="0" smtClean="0">
                <a:latin typeface="Times New Roman" pitchFamily="18" charset="0"/>
                <a:cs typeface="Times New Roman" pitchFamily="18" charset="0"/>
              </a:rPr>
              <a:t>This Appointment Takes Place In The Past</a:t>
            </a:r>
          </a:p>
          <a:p>
            <a:pPr algn="just"/>
            <a:endParaRPr lang="it-IT" dirty="0">
              <a:latin typeface="Times New Roman" pitchFamily="18" charset="0"/>
              <a:cs typeface="Times New Roman" pitchFamily="18" charset="0"/>
            </a:endParaRPr>
          </a:p>
          <a:p>
            <a:pPr algn="just"/>
            <a:r>
              <a:rPr lang="it-IT" b="1" dirty="0" smtClean="0">
                <a:latin typeface="Times New Roman" pitchFamily="18" charset="0"/>
                <a:cs typeface="Times New Roman" pitchFamily="18" charset="0"/>
              </a:rPr>
              <a:t>TITLE</a:t>
            </a:r>
            <a:r>
              <a:rPr lang="it-IT" dirty="0" smtClean="0">
                <a:latin typeface="Times New Roman" pitchFamily="18" charset="0"/>
                <a:cs typeface="Times New Roman" pitchFamily="18" charset="0"/>
              </a:rPr>
              <a:t>: </a:t>
            </a:r>
            <a:r>
              <a:rPr lang="it-IT" sz="1900" dirty="0" smtClean="0">
                <a:latin typeface="Times New Roman" pitchFamily="18" charset="0"/>
                <a:cs typeface="Times New Roman" pitchFamily="18" charset="0"/>
              </a:rPr>
              <a:t>meeting between J. Winterson and her biological mother. The word “past” probably refers to the moment in which  Ann gave Jeanette for adoption</a:t>
            </a:r>
          </a:p>
          <a:p>
            <a:pPr algn="just">
              <a:buFont typeface="Arial" pitchFamily="34" charset="0"/>
              <a:buChar char="•"/>
            </a:pPr>
            <a:r>
              <a:rPr lang="it-IT" sz="1900" dirty="0" smtClean="0">
                <a:latin typeface="Times New Roman" pitchFamily="18" charset="0"/>
                <a:cs typeface="Times New Roman" pitchFamily="18" charset="0"/>
              </a:rPr>
              <a:t> Flashback      Jeanette remembers old episodes regarding to her parents and Christmas</a:t>
            </a:r>
          </a:p>
          <a:p>
            <a:pPr algn="just">
              <a:buFont typeface="Arial" pitchFamily="34" charset="0"/>
              <a:buChar char="•"/>
            </a:pPr>
            <a:r>
              <a:rPr lang="it-IT" sz="1900" dirty="0">
                <a:latin typeface="Times New Roman" pitchFamily="18" charset="0"/>
                <a:cs typeface="Times New Roman" pitchFamily="18" charset="0"/>
              </a:rPr>
              <a:t> </a:t>
            </a:r>
            <a:r>
              <a:rPr lang="it-IT" sz="1900" dirty="0" smtClean="0">
                <a:latin typeface="Times New Roman" pitchFamily="18" charset="0"/>
                <a:cs typeface="Times New Roman" pitchFamily="18" charset="0"/>
              </a:rPr>
              <a:t>Jeanette tries to get some informations about her biological mother</a:t>
            </a:r>
          </a:p>
          <a:p>
            <a:pPr algn="just">
              <a:buFont typeface="Arial" pitchFamily="34" charset="0"/>
              <a:buChar char="•"/>
            </a:pPr>
            <a:endParaRPr lang="it-IT" dirty="0">
              <a:latin typeface="Times New Roman" pitchFamily="18" charset="0"/>
              <a:cs typeface="Times New Roman" pitchFamily="18" charset="0"/>
            </a:endParaRPr>
          </a:p>
          <a:p>
            <a:pPr algn="just"/>
            <a:r>
              <a:rPr lang="it-IT" b="1" u="sng" dirty="0" smtClean="0">
                <a:latin typeface="Times New Roman" pitchFamily="18" charset="0"/>
                <a:cs typeface="Times New Roman" pitchFamily="18" charset="0"/>
              </a:rPr>
              <a:t>CHAPTER 14</a:t>
            </a:r>
            <a:r>
              <a:rPr lang="it-IT" b="1" dirty="0" smtClean="0">
                <a:latin typeface="Times New Roman" pitchFamily="18" charset="0"/>
                <a:cs typeface="Times New Roman" pitchFamily="18" charset="0"/>
              </a:rPr>
              <a:t>             </a:t>
            </a:r>
            <a:r>
              <a:rPr lang="it-IT" i="1" dirty="0" smtClean="0">
                <a:latin typeface="Times New Roman" pitchFamily="18" charset="0"/>
                <a:cs typeface="Times New Roman" pitchFamily="18" charset="0"/>
              </a:rPr>
              <a:t>Strange  Meeting</a:t>
            </a:r>
          </a:p>
          <a:p>
            <a:pPr algn="just">
              <a:buFont typeface="Arial" pitchFamily="34" charset="0"/>
              <a:buChar char="•"/>
            </a:pPr>
            <a:endParaRPr lang="it-IT" dirty="0">
              <a:latin typeface="Times New Roman" pitchFamily="18" charset="0"/>
              <a:cs typeface="Times New Roman" pitchFamily="18" charset="0"/>
            </a:endParaRPr>
          </a:p>
          <a:p>
            <a:pPr algn="just"/>
            <a:r>
              <a:rPr lang="it-IT" b="1" dirty="0" smtClean="0">
                <a:latin typeface="Times New Roman" pitchFamily="18" charset="0"/>
                <a:cs typeface="Times New Roman" pitchFamily="18" charset="0"/>
              </a:rPr>
              <a:t>TITLE</a:t>
            </a:r>
            <a:r>
              <a:rPr lang="it-IT" dirty="0" smtClean="0">
                <a:latin typeface="Times New Roman" pitchFamily="18" charset="0"/>
                <a:cs typeface="Times New Roman" pitchFamily="18" charset="0"/>
              </a:rPr>
              <a:t>: </a:t>
            </a:r>
            <a:r>
              <a:rPr lang="it-IT" sz="1900" dirty="0" smtClean="0">
                <a:latin typeface="Times New Roman" pitchFamily="18" charset="0"/>
                <a:cs typeface="Times New Roman" pitchFamily="18" charset="0"/>
              </a:rPr>
              <a:t>it reminds to the meeting between Jeanette W. And her mother and her feelings during this moment</a:t>
            </a:r>
          </a:p>
          <a:p>
            <a:pPr algn="just">
              <a:buFont typeface="Arial" pitchFamily="34" charset="0"/>
              <a:buChar char="•"/>
            </a:pPr>
            <a:r>
              <a:rPr lang="it-IT" sz="1900" dirty="0">
                <a:latin typeface="Times New Roman" pitchFamily="18" charset="0"/>
                <a:cs typeface="Times New Roman" pitchFamily="18" charset="0"/>
              </a:rPr>
              <a:t> </a:t>
            </a:r>
            <a:r>
              <a:rPr lang="it-IT" sz="1900" dirty="0" smtClean="0">
                <a:latin typeface="Times New Roman" pitchFamily="18" charset="0"/>
                <a:cs typeface="Times New Roman" pitchFamily="18" charset="0"/>
              </a:rPr>
              <a:t>Quotation from her book (  “Stone Gods” ) in which she tells about her meeting with her biological mother</a:t>
            </a:r>
          </a:p>
          <a:p>
            <a:pPr algn="just">
              <a:buFont typeface="Arial" pitchFamily="34" charset="0"/>
              <a:buChar char="•"/>
            </a:pPr>
            <a:endParaRPr lang="it-IT" sz="1900" dirty="0"/>
          </a:p>
          <a:p>
            <a:pPr>
              <a:buFont typeface="Arial" pitchFamily="34" charset="0"/>
              <a:buChar char="•"/>
            </a:pPr>
            <a:endParaRPr lang="it-IT" dirty="0" smtClean="0"/>
          </a:p>
          <a:p>
            <a:r>
              <a:rPr lang="it-IT" dirty="0" smtClean="0"/>
              <a:t>     </a:t>
            </a:r>
          </a:p>
        </p:txBody>
      </p:sp>
      <p:sp>
        <p:nvSpPr>
          <p:cNvPr id="3" name="Freccia a destra 2"/>
          <p:cNvSpPr/>
          <p:nvPr/>
        </p:nvSpPr>
        <p:spPr>
          <a:xfrm>
            <a:off x="395536" y="692696"/>
            <a:ext cx="1008112" cy="216024"/>
          </a:xfrm>
          <a:prstGeom prst="rightArrow">
            <a:avLst/>
          </a:prstGeom>
          <a:solidFill>
            <a:srgbClr val="FFD4C3"/>
          </a:solid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4" name="Decisione 3"/>
          <p:cNvSpPr/>
          <p:nvPr/>
        </p:nvSpPr>
        <p:spPr>
          <a:xfrm>
            <a:off x="395536" y="1772816"/>
            <a:ext cx="288032" cy="144016"/>
          </a:xfrm>
          <a:prstGeom prst="flowChartDecision">
            <a:avLst/>
          </a:prstGeom>
          <a:solidFill>
            <a:srgbClr val="FFD4C3"/>
          </a:solid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 name="Decisione 4"/>
          <p:cNvSpPr/>
          <p:nvPr/>
        </p:nvSpPr>
        <p:spPr>
          <a:xfrm>
            <a:off x="395536" y="3068960"/>
            <a:ext cx="288032" cy="144016"/>
          </a:xfrm>
          <a:prstGeom prst="flowChartDecision">
            <a:avLst/>
          </a:prstGeom>
          <a:solidFill>
            <a:srgbClr val="FFD4C3"/>
          </a:solid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6" name="Decisione 5"/>
          <p:cNvSpPr/>
          <p:nvPr/>
        </p:nvSpPr>
        <p:spPr>
          <a:xfrm>
            <a:off x="395536" y="4797152"/>
            <a:ext cx="288032" cy="144016"/>
          </a:xfrm>
          <a:prstGeom prst="flowChartDecision">
            <a:avLst/>
          </a:prstGeom>
          <a:solidFill>
            <a:srgbClr val="FFD4C3"/>
          </a:solid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7" name="Connettore 2 6"/>
          <p:cNvCxnSpPr/>
          <p:nvPr/>
        </p:nvCxnSpPr>
        <p:spPr>
          <a:xfrm>
            <a:off x="2195736" y="1844824"/>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Connettore 2 7"/>
          <p:cNvCxnSpPr/>
          <p:nvPr/>
        </p:nvCxnSpPr>
        <p:spPr>
          <a:xfrm>
            <a:off x="2195736" y="3140968"/>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ttore 2 8"/>
          <p:cNvCxnSpPr/>
          <p:nvPr/>
        </p:nvCxnSpPr>
        <p:spPr>
          <a:xfrm>
            <a:off x="2195736" y="4869160"/>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Connettore 2 9"/>
          <p:cNvCxnSpPr/>
          <p:nvPr/>
        </p:nvCxnSpPr>
        <p:spPr>
          <a:xfrm>
            <a:off x="1907704" y="4005064"/>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solidFill>
      </a:spPr>
      <a:bodyPr wrap="square" rtlCol="0">
        <a:spAutoFit/>
      </a:bodyPr>
      <a:lstStyle>
        <a:defPPr>
          <a:defRPr dirty="0" smtClean="0"/>
        </a:defPPr>
      </a:lstStyle>
      <a:style>
        <a:lnRef idx="2">
          <a:schemeClr val="dk1"/>
        </a:lnRef>
        <a:fillRef idx="1">
          <a:schemeClr val="lt1"/>
        </a:fillRef>
        <a:effectRef idx="0">
          <a:schemeClr val="dk1"/>
        </a:effectRef>
        <a:fontRef idx="minor">
          <a:schemeClr val="dk1"/>
        </a:fontRef>
      </a:style>
    </a:txDef>
  </a:objectDefaults>
  <a:extraClrSchemeLst/>
</a:theme>
</file>

<file path=docProps/app.xml><?xml version="1.0" encoding="utf-8"?>
<Properties xmlns="http://schemas.openxmlformats.org/officeDocument/2006/extended-properties" xmlns:vt="http://schemas.openxmlformats.org/officeDocument/2006/docPropsVTypes">
  <TotalTime>396</TotalTime>
  <Words>907</Words>
  <Application>Microsoft Office PowerPoint</Application>
  <PresentationFormat>Presentazione su schermo (4:3)</PresentationFormat>
  <Paragraphs>130</Paragraphs>
  <Slides>10</Slides>
  <Notes>0</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Tema di Office</vt:lpstr>
      <vt:lpstr>Structural analysis</vt:lpstr>
      <vt:lpstr>LITERARY GENRE</vt:lpstr>
      <vt:lpstr>DEDICATION</vt:lpstr>
      <vt:lpstr>THE MEANING OF THE BOOK’S TITLE</vt:lpstr>
      <vt:lpstr>ANALYSIS OF THE CHAPTERS</vt:lpstr>
      <vt:lpstr>Diapositiva 6</vt:lpstr>
      <vt:lpstr>Diapositiva 7</vt:lpstr>
      <vt:lpstr>Diapositiva 8</vt:lpstr>
      <vt:lpstr>Diapositiva 9</vt:lpstr>
      <vt:lpstr>Diapositiva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Structural analysis</dc:title>
  <dc:creator>Magghie</dc:creator>
  <cp:lastModifiedBy>Magghie</cp:lastModifiedBy>
  <cp:revision>68</cp:revision>
  <dcterms:created xsi:type="dcterms:W3CDTF">2012-11-01T11:56:45Z</dcterms:created>
  <dcterms:modified xsi:type="dcterms:W3CDTF">2012-11-01T18:33:31Z</dcterms:modified>
</cp:coreProperties>
</file>