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818DE1-267E-4D70-8D8B-43481B566DF0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39DAF1-87A8-4C3E-B882-B27447A68F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“ The Love </a:t>
            </a:r>
            <a:r>
              <a:rPr lang="it-IT" sz="4000" dirty="0" err="1" smtClean="0"/>
              <a:t>Song</a:t>
            </a:r>
            <a:r>
              <a:rPr lang="it-IT" sz="4000" dirty="0" smtClean="0"/>
              <a:t> </a:t>
            </a:r>
            <a:r>
              <a:rPr lang="it-IT" sz="4000" dirty="0" err="1" smtClean="0"/>
              <a:t>of</a:t>
            </a:r>
            <a:r>
              <a:rPr lang="it-IT" sz="4000" dirty="0" smtClean="0"/>
              <a:t> J. Alfred </a:t>
            </a:r>
            <a:r>
              <a:rPr lang="it-IT" sz="4000" dirty="0" err="1" smtClean="0"/>
              <a:t>Prufrock</a:t>
            </a:r>
            <a:r>
              <a:rPr lang="it-IT" sz="4000" dirty="0" smtClean="0"/>
              <a:t> ” </a:t>
            </a:r>
            <a:endParaRPr lang="it-IT" sz="4000" dirty="0"/>
          </a:p>
        </p:txBody>
      </p:sp>
      <p:sp>
        <p:nvSpPr>
          <p:cNvPr id="5" name="Segnaposto testo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r"/>
            <a:r>
              <a:rPr lang="it-IT" i="1" dirty="0" err="1" smtClean="0"/>
              <a:t>Palladini</a:t>
            </a:r>
            <a:r>
              <a:rPr lang="it-IT" i="1" dirty="0" smtClean="0"/>
              <a:t> Jessica,  classe 5^B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39552" y="2924944"/>
            <a:ext cx="727280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…Why</a:t>
            </a:r>
            <a:r>
              <a:rPr lang="it-IT" sz="3200" i="1" dirty="0" smtClean="0"/>
              <a:t> The Love </a:t>
            </a:r>
            <a:r>
              <a:rPr lang="it-IT" sz="3200" i="1" dirty="0" err="1" smtClean="0"/>
              <a:t>Song</a:t>
            </a:r>
            <a:r>
              <a:rPr lang="it-IT" sz="3200" i="1" dirty="0" smtClean="0"/>
              <a:t> </a:t>
            </a:r>
            <a:r>
              <a:rPr lang="it-IT" sz="3200" i="1" dirty="0" err="1" smtClean="0"/>
              <a:t>Of</a:t>
            </a:r>
            <a:r>
              <a:rPr lang="it-IT" sz="3200" i="1" dirty="0" smtClean="0"/>
              <a:t> J. Alfred </a:t>
            </a:r>
            <a:r>
              <a:rPr lang="it-IT" sz="3200" i="1" dirty="0" err="1" smtClean="0"/>
              <a:t>Prufrock</a:t>
            </a:r>
            <a:r>
              <a:rPr lang="it-IT" sz="3200" i="1" dirty="0"/>
              <a:t> </a:t>
            </a:r>
            <a:r>
              <a:rPr lang="it-IT" sz="3200" dirty="0" err="1" smtClean="0"/>
              <a:t>is</a:t>
            </a:r>
            <a:r>
              <a:rPr lang="it-IT" sz="3200" dirty="0" smtClean="0"/>
              <a:t> </a:t>
            </a:r>
            <a:r>
              <a:rPr lang="it-IT" sz="3200" dirty="0" smtClean="0"/>
              <a:t>a </a:t>
            </a:r>
            <a:r>
              <a:rPr lang="it-IT" sz="3200" dirty="0" smtClean="0"/>
              <a:t>love </a:t>
            </a:r>
            <a:r>
              <a:rPr lang="it-IT" sz="3200" dirty="0" err="1" smtClean="0"/>
              <a:t>song</a:t>
            </a:r>
            <a:r>
              <a:rPr lang="it-IT" sz="3200" dirty="0" smtClean="0"/>
              <a:t>?</a:t>
            </a:r>
            <a:endParaRPr lang="it-IT" sz="32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/>
              <a:t>The </a:t>
            </a:r>
            <a:r>
              <a:rPr lang="it-IT" sz="4000" b="1" dirty="0" err="1" smtClean="0"/>
              <a:t>question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is…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What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is</a:t>
            </a:r>
            <a:r>
              <a:rPr lang="it-IT" sz="4000" b="1" dirty="0" smtClean="0"/>
              <a:t> the </a:t>
            </a:r>
            <a:r>
              <a:rPr lang="it-IT" sz="4000" b="1" dirty="0" err="1" smtClean="0"/>
              <a:t>song</a:t>
            </a:r>
            <a:r>
              <a:rPr lang="it-IT" sz="4000" b="1" dirty="0" smtClean="0"/>
              <a:t> in </a:t>
            </a:r>
            <a:r>
              <a:rPr lang="it-IT" sz="4000" b="1" dirty="0" err="1" smtClean="0"/>
              <a:t>literature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lyrical</a:t>
            </a:r>
            <a:r>
              <a:rPr lang="it-IT" dirty="0" smtClean="0"/>
              <a:t> </a:t>
            </a:r>
            <a:r>
              <a:rPr lang="it-IT" dirty="0" err="1" smtClean="0"/>
              <a:t>composition</a:t>
            </a:r>
            <a:r>
              <a:rPr lang="it-IT" dirty="0" smtClean="0"/>
              <a:t>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 </a:t>
            </a:r>
            <a:r>
              <a:rPr lang="it-IT" dirty="0" err="1" smtClean="0"/>
              <a:t>variable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stanzas</a:t>
            </a:r>
            <a:endParaRPr lang="it-IT" dirty="0" smtClean="0"/>
          </a:p>
          <a:p>
            <a:pPr algn="just"/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smtClean="0"/>
              <a:t>are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: 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the best style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literature</a:t>
            </a:r>
            <a:endParaRPr lang="it-IT" dirty="0" smtClean="0"/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exponents</a:t>
            </a:r>
            <a:r>
              <a:rPr lang="it-IT" dirty="0" smtClean="0"/>
              <a:t> are: A. Dante, F. Petrarca and G. Leopardi</a:t>
            </a:r>
          </a:p>
          <a:p>
            <a:pPr algn="just"/>
            <a:r>
              <a:rPr lang="it-IT" dirty="0" err="1" smtClean="0"/>
              <a:t>Exist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song</a:t>
            </a:r>
            <a:r>
              <a:rPr lang="it-IT" dirty="0" smtClean="0"/>
              <a:t>: the “</a:t>
            </a:r>
            <a:r>
              <a:rPr lang="it-IT" dirty="0" err="1" smtClean="0"/>
              <a:t>Pindaric</a:t>
            </a:r>
            <a:r>
              <a:rPr lang="it-IT" dirty="0" smtClean="0"/>
              <a:t> </a:t>
            </a:r>
            <a:r>
              <a:rPr lang="it-IT" dirty="0" err="1" smtClean="0"/>
              <a:t>song</a:t>
            </a:r>
            <a:r>
              <a:rPr lang="it-IT" dirty="0" smtClean="0"/>
              <a:t>” and the “Free </a:t>
            </a:r>
            <a:r>
              <a:rPr lang="it-IT" dirty="0" err="1" smtClean="0"/>
              <a:t>song</a:t>
            </a:r>
            <a:r>
              <a:rPr lang="it-IT" dirty="0" smtClean="0"/>
              <a:t>”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characterized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sz="1600" b="1" u="sng" dirty="0" smtClean="0"/>
              <a:t>SYNTHESIS</a:t>
            </a:r>
            <a:r>
              <a:rPr lang="it-IT" sz="1600" dirty="0" smtClean="0"/>
              <a:t> </a:t>
            </a:r>
            <a:r>
              <a:rPr lang="it-IT" dirty="0" smtClean="0"/>
              <a:t>and </a:t>
            </a:r>
            <a:r>
              <a:rPr lang="it-IT" sz="1600" b="1" u="sng" dirty="0" smtClean="0"/>
              <a:t>CONDENSATION</a:t>
            </a:r>
            <a:endParaRPr lang="it-IT" sz="1600" b="1" u="sng" dirty="0"/>
          </a:p>
        </p:txBody>
      </p:sp>
      <p:sp>
        <p:nvSpPr>
          <p:cNvPr id="4" name="Freccia a destra 3"/>
          <p:cNvSpPr/>
          <p:nvPr/>
        </p:nvSpPr>
        <p:spPr>
          <a:xfrm>
            <a:off x="827584" y="263691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835696" y="2564905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sz="1600" b="1" u="sng" dirty="0" smtClean="0"/>
              <a:t>FOREHEAD</a:t>
            </a:r>
            <a:r>
              <a:rPr lang="it-IT" sz="1600" b="1" dirty="0" smtClean="0"/>
              <a:t>: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composed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a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stanzas</a:t>
            </a:r>
            <a:endParaRPr lang="it-IT" dirty="0" smtClean="0"/>
          </a:p>
          <a:p>
            <a:r>
              <a:rPr lang="it-IT" sz="1600" b="1" dirty="0" smtClean="0"/>
              <a:t> </a:t>
            </a:r>
            <a:endParaRPr lang="it-IT" sz="1600" b="1" dirty="0"/>
          </a:p>
        </p:txBody>
      </p:sp>
      <p:sp>
        <p:nvSpPr>
          <p:cNvPr id="6" name="Freccia a destra 5"/>
          <p:cNvSpPr/>
          <p:nvPr/>
        </p:nvSpPr>
        <p:spPr>
          <a:xfrm>
            <a:off x="827584" y="299695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835696" y="299695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sz="1600" b="1" u="sng" dirty="0" smtClean="0"/>
              <a:t>TAIL</a:t>
            </a:r>
            <a:r>
              <a:rPr lang="it-IT" sz="1600" b="1" dirty="0" smtClean="0"/>
              <a:t>: </a:t>
            </a:r>
            <a:r>
              <a:rPr lang="it-IT" dirty="0" err="1" smtClean="0"/>
              <a:t>it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“</a:t>
            </a:r>
            <a:r>
              <a:rPr lang="it-IT" dirty="0" err="1" smtClean="0"/>
              <a:t>vaults</a:t>
            </a:r>
            <a:r>
              <a:rPr lang="it-IT" dirty="0" smtClean="0"/>
              <a:t>”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467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smtClean="0"/>
              <a:t>An italian poet: Giacomo Leopardi</a:t>
            </a:r>
            <a:br>
              <a:rPr lang="it-IT" sz="4400" b="1" smtClean="0"/>
            </a:br>
            <a:r>
              <a:rPr lang="it-IT" sz="3200" b="1" smtClean="0"/>
              <a:t>“ Il Sabato del Villaggio”</a:t>
            </a:r>
            <a:r>
              <a:rPr lang="it-IT" sz="4000" b="1" smtClean="0"/>
              <a:t/>
            </a:r>
            <a:br>
              <a:rPr lang="it-IT" sz="4000" b="1" smtClean="0"/>
            </a:b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000" b="1" u="sng" dirty="0" smtClean="0"/>
          </a:p>
          <a:p>
            <a:pPr algn="just">
              <a:buNone/>
            </a:pPr>
            <a:endParaRPr lang="it-IT" sz="2000" b="1" u="sng" dirty="0" smtClean="0"/>
          </a:p>
          <a:p>
            <a:pPr algn="just">
              <a:buSzPct val="120000"/>
              <a:buFont typeface="Courier New" pitchFamily="49" charset="0"/>
              <a:buChar char="o"/>
            </a:pPr>
            <a:r>
              <a:rPr lang="it-IT" sz="1800" b="1" u="sng" dirty="0" smtClean="0"/>
              <a:t>THE PRINCIPAL THEME</a:t>
            </a:r>
            <a:r>
              <a:rPr lang="it-IT" sz="2000" dirty="0" smtClean="0"/>
              <a:t>: </a:t>
            </a:r>
            <a:r>
              <a:rPr lang="it-IT" sz="1800" dirty="0" smtClean="0"/>
              <a:t>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deals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the </a:t>
            </a:r>
            <a:r>
              <a:rPr lang="it-IT" sz="1800" dirty="0" err="1" smtClean="0"/>
              <a:t>theory</a:t>
            </a:r>
            <a:r>
              <a:rPr lang="it-IT" sz="1800" dirty="0" smtClean="0"/>
              <a:t> </a:t>
            </a:r>
            <a:r>
              <a:rPr lang="it-IT" sz="1800" dirty="0" err="1" smtClean="0"/>
              <a:t>regarding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</a:t>
            </a:r>
            <a:r>
              <a:rPr lang="it-IT" sz="1800" dirty="0" err="1" smtClean="0"/>
              <a:t>pleasure</a:t>
            </a:r>
            <a:r>
              <a:rPr lang="it-IT" sz="1800" dirty="0" smtClean="0"/>
              <a:t>. </a:t>
            </a:r>
            <a:r>
              <a:rPr lang="it-IT" sz="1800" dirty="0" err="1" smtClean="0"/>
              <a:t>According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G. leopardi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isn</a:t>
            </a:r>
            <a:r>
              <a:rPr lang="it-IT" sz="1800" dirty="0" smtClean="0"/>
              <a:t>’t a </a:t>
            </a:r>
            <a:r>
              <a:rPr lang="it-IT" sz="1800" dirty="0" err="1" smtClean="0"/>
              <a:t>topical</a:t>
            </a:r>
            <a:r>
              <a:rPr lang="it-IT" sz="1800" dirty="0" smtClean="0"/>
              <a:t> feeling, </a:t>
            </a:r>
            <a:r>
              <a:rPr lang="it-IT" sz="1800" dirty="0" err="1" smtClean="0"/>
              <a:t>but</a:t>
            </a:r>
            <a:r>
              <a:rPr lang="it-IT" sz="1800" dirty="0" smtClean="0"/>
              <a:t> the </a:t>
            </a:r>
            <a:r>
              <a:rPr lang="it-IT" sz="1800" dirty="0" err="1" smtClean="0"/>
              <a:t>pleasure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only</a:t>
            </a:r>
            <a:r>
              <a:rPr lang="it-IT" sz="1800" dirty="0" smtClean="0"/>
              <a:t> </a:t>
            </a:r>
            <a:r>
              <a:rPr lang="it-IT" sz="1800" dirty="0" err="1" smtClean="0"/>
              <a:t>linked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</a:t>
            </a:r>
            <a:r>
              <a:rPr lang="it-IT" sz="1800" dirty="0" err="1" smtClean="0"/>
              <a:t>past</a:t>
            </a:r>
            <a:r>
              <a:rPr lang="it-IT" sz="1800" dirty="0" smtClean="0"/>
              <a:t> or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future</a:t>
            </a:r>
          </a:p>
          <a:p>
            <a:pPr algn="just">
              <a:buSzPct val="200000"/>
              <a:buFont typeface="Arial" pitchFamily="34" charset="0"/>
              <a:buChar char="•"/>
            </a:pPr>
            <a:endParaRPr lang="it-IT" sz="1800" dirty="0" smtClean="0"/>
          </a:p>
          <a:p>
            <a:pPr algn="just">
              <a:buSzPct val="120000"/>
              <a:buFont typeface="Courier New" pitchFamily="49" charset="0"/>
              <a:buChar char="o"/>
            </a:pPr>
            <a:r>
              <a:rPr lang="it-IT" sz="1800" b="1" u="sng" dirty="0" smtClean="0"/>
              <a:t>FORM OF THE METRICS</a:t>
            </a:r>
            <a:r>
              <a:rPr lang="it-IT" sz="2000" dirty="0" smtClean="0"/>
              <a:t>: </a:t>
            </a:r>
            <a:r>
              <a:rPr lang="it-IT" sz="1800" dirty="0" smtClean="0"/>
              <a:t>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free and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organized</a:t>
            </a:r>
            <a:r>
              <a:rPr lang="it-IT" sz="1800" dirty="0" smtClean="0"/>
              <a:t> </a:t>
            </a:r>
            <a:r>
              <a:rPr lang="it-IT" sz="1800" dirty="0" err="1" smtClean="0"/>
              <a:t>into</a:t>
            </a:r>
            <a:r>
              <a:rPr lang="it-IT" sz="1800" dirty="0" smtClean="0"/>
              <a:t> </a:t>
            </a:r>
            <a:r>
              <a:rPr lang="it-IT" sz="1800" dirty="0" err="1" smtClean="0"/>
              <a:t>four</a:t>
            </a:r>
            <a:r>
              <a:rPr lang="it-IT" sz="1800" dirty="0" smtClean="0"/>
              <a:t> </a:t>
            </a:r>
            <a:r>
              <a:rPr lang="it-IT" sz="1800" dirty="0" err="1" smtClean="0"/>
              <a:t>stanzas</a:t>
            </a:r>
            <a:r>
              <a:rPr lang="it-IT" sz="1800" dirty="0" smtClean="0"/>
              <a:t> </a:t>
            </a:r>
            <a:r>
              <a:rPr lang="it-IT" sz="1800" dirty="0" err="1" smtClean="0"/>
              <a:t>constituted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</a:t>
            </a:r>
            <a:r>
              <a:rPr lang="it-IT" sz="1800" dirty="0" err="1" smtClean="0"/>
              <a:t>hendecasyllables</a:t>
            </a:r>
            <a:endParaRPr lang="it-IT" sz="1800" dirty="0" smtClean="0"/>
          </a:p>
          <a:p>
            <a:pPr algn="just">
              <a:buSzPct val="200000"/>
              <a:buFont typeface="Arial" pitchFamily="34" charset="0"/>
              <a:buChar char="•"/>
            </a:pPr>
            <a:endParaRPr lang="it-IT" sz="1800" b="1" u="sng" dirty="0" smtClean="0"/>
          </a:p>
          <a:p>
            <a:pPr algn="just">
              <a:buSzPct val="120000"/>
              <a:buFont typeface="Courier New" pitchFamily="49" charset="0"/>
              <a:buChar char="o"/>
            </a:pPr>
            <a:r>
              <a:rPr lang="it-IT" sz="1800" b="1" u="sng" dirty="0" smtClean="0"/>
              <a:t>MUSICALITY</a:t>
            </a:r>
            <a:r>
              <a:rPr lang="it-IT" sz="1800" dirty="0" smtClean="0"/>
              <a:t>: in 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there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a </a:t>
            </a:r>
            <a:r>
              <a:rPr lang="it-IT" sz="1800" dirty="0" err="1" smtClean="0"/>
              <a:t>remarkable</a:t>
            </a:r>
            <a:r>
              <a:rPr lang="it-IT" sz="1800" dirty="0" smtClean="0"/>
              <a:t> </a:t>
            </a:r>
            <a:r>
              <a:rPr lang="it-IT" sz="1800" dirty="0" err="1" smtClean="0"/>
              <a:t>number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 </a:t>
            </a:r>
            <a:r>
              <a:rPr lang="it-IT" sz="1800" dirty="0" err="1" smtClean="0"/>
              <a:t>rhymes</a:t>
            </a:r>
            <a:r>
              <a:rPr lang="it-IT" sz="1800" dirty="0" smtClean="0"/>
              <a:t>, </a:t>
            </a:r>
            <a:r>
              <a:rPr lang="it-IT" sz="1800" dirty="0" err="1" smtClean="0"/>
              <a:t>assonances</a:t>
            </a:r>
            <a:r>
              <a:rPr lang="it-IT" sz="1800" dirty="0" smtClean="0"/>
              <a:t> and </a:t>
            </a:r>
            <a:r>
              <a:rPr lang="it-IT" sz="1800" dirty="0" err="1" smtClean="0"/>
              <a:t>consonances</a:t>
            </a:r>
            <a:r>
              <a:rPr lang="it-IT" sz="1800" dirty="0" smtClean="0"/>
              <a:t>. The </a:t>
            </a:r>
            <a:r>
              <a:rPr lang="it-IT" sz="1800" dirty="0" err="1" smtClean="0"/>
              <a:t>lexicon</a:t>
            </a:r>
            <a:r>
              <a:rPr lang="it-IT" sz="1800" dirty="0" smtClean="0"/>
              <a:t> </a:t>
            </a:r>
            <a:r>
              <a:rPr lang="it-IT" sz="1800" dirty="0" err="1" smtClean="0"/>
              <a:t>alternates</a:t>
            </a:r>
            <a:r>
              <a:rPr lang="it-IT" sz="1800" dirty="0" smtClean="0"/>
              <a:t> </a:t>
            </a:r>
            <a:r>
              <a:rPr lang="it-IT" sz="1800" dirty="0" err="1" smtClean="0"/>
              <a:t>simple</a:t>
            </a:r>
            <a:r>
              <a:rPr lang="it-IT" sz="1800" dirty="0" smtClean="0"/>
              <a:t> </a:t>
            </a:r>
            <a:r>
              <a:rPr lang="it-IT" sz="1800" dirty="0" err="1" smtClean="0"/>
              <a:t>words</a:t>
            </a:r>
            <a:r>
              <a:rPr lang="it-IT" sz="1800" dirty="0" smtClean="0"/>
              <a:t> and </a:t>
            </a:r>
            <a:r>
              <a:rPr lang="it-IT" sz="1800" dirty="0" err="1" smtClean="0"/>
              <a:t>literary</a:t>
            </a:r>
            <a:r>
              <a:rPr lang="it-IT" sz="1800" dirty="0" smtClean="0"/>
              <a:t> </a:t>
            </a:r>
            <a:r>
              <a:rPr lang="it-IT" sz="1800" dirty="0" err="1" smtClean="0"/>
              <a:t>terms</a:t>
            </a:r>
            <a:r>
              <a:rPr lang="it-IT" sz="1800" dirty="0" smtClean="0"/>
              <a:t>. The </a:t>
            </a:r>
            <a:r>
              <a:rPr lang="it-IT" sz="1800" dirty="0" err="1" smtClean="0"/>
              <a:t>syntax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plane</a:t>
            </a:r>
            <a:r>
              <a:rPr lang="it-IT" sz="1800" dirty="0" smtClean="0"/>
              <a:t> and </a:t>
            </a:r>
            <a:r>
              <a:rPr lang="it-IT" sz="1800" dirty="0" err="1" smtClean="0"/>
              <a:t>various</a:t>
            </a:r>
            <a:r>
              <a:rPr lang="it-IT" sz="1800" dirty="0" smtClean="0"/>
              <a:t> </a:t>
            </a:r>
            <a:r>
              <a:rPr lang="it-IT" sz="1800" dirty="0" err="1" smtClean="0"/>
              <a:t>diminutives</a:t>
            </a:r>
            <a:r>
              <a:rPr lang="it-IT" sz="1800" dirty="0" smtClean="0"/>
              <a:t> </a:t>
            </a:r>
            <a:r>
              <a:rPr lang="it-IT" sz="1800" dirty="0" err="1" smtClean="0"/>
              <a:t>make</a:t>
            </a:r>
            <a:r>
              <a:rPr lang="it-IT" sz="1800" dirty="0" smtClean="0"/>
              <a:t> 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 light and charm</a:t>
            </a:r>
            <a:endParaRPr lang="it-IT" sz="1800" b="1" u="sng" dirty="0" smtClean="0"/>
          </a:p>
          <a:p>
            <a:pPr>
              <a:buSzPct val="200000"/>
              <a:buFont typeface="Arial" pitchFamily="34" charset="0"/>
              <a:buChar char="•"/>
            </a:pPr>
            <a:endParaRPr lang="it-IT" sz="1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“ The Love </a:t>
            </a:r>
            <a:r>
              <a:rPr lang="it-IT" sz="4000" b="1" dirty="0" err="1" smtClean="0"/>
              <a:t>Song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of</a:t>
            </a:r>
            <a:r>
              <a:rPr lang="it-IT" sz="4000" b="1" dirty="0" smtClean="0"/>
              <a:t> J. Alfred </a:t>
            </a:r>
            <a:r>
              <a:rPr lang="it-IT" sz="4000" b="1" dirty="0" err="1" smtClean="0"/>
              <a:t>Prufrock</a:t>
            </a:r>
            <a:r>
              <a:rPr lang="it-IT" sz="4000" b="1" dirty="0" smtClean="0"/>
              <a:t> ”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800" b="1" u="sng" dirty="0" smtClean="0"/>
              <a:t>PRINCIPAL THEME </a:t>
            </a:r>
            <a:r>
              <a:rPr lang="it-IT" sz="1800" dirty="0" smtClean="0"/>
              <a:t>: 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deals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the </a:t>
            </a:r>
            <a:r>
              <a:rPr lang="it-IT" sz="1800" dirty="0" err="1" smtClean="0"/>
              <a:t>crisis</a:t>
            </a:r>
            <a:r>
              <a:rPr lang="it-IT" sz="1800" dirty="0" smtClean="0"/>
              <a:t>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belongs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the society and </a:t>
            </a:r>
            <a:r>
              <a:rPr lang="it-IT" sz="1800" dirty="0" err="1" smtClean="0"/>
              <a:t>Prufrock</a:t>
            </a:r>
            <a:r>
              <a:rPr lang="it-IT" sz="1800" dirty="0" smtClean="0"/>
              <a:t> </a:t>
            </a:r>
            <a:r>
              <a:rPr lang="it-IT" sz="1800" dirty="0" err="1" smtClean="0"/>
              <a:t>tries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put a </a:t>
            </a:r>
            <a:r>
              <a:rPr lang="it-IT" sz="1800" dirty="0" err="1" smtClean="0"/>
              <a:t>question</a:t>
            </a:r>
            <a:r>
              <a:rPr lang="it-IT" sz="1800" dirty="0" smtClean="0"/>
              <a:t> in </a:t>
            </a:r>
            <a:r>
              <a:rPr lang="it-IT" sz="1800" dirty="0" err="1" smtClean="0"/>
              <a:t>order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solve the </a:t>
            </a:r>
            <a:r>
              <a:rPr lang="it-IT" sz="1800" dirty="0" err="1" smtClean="0"/>
              <a:t>universe</a:t>
            </a:r>
            <a:r>
              <a:rPr lang="it-IT" sz="1800" dirty="0" smtClean="0"/>
              <a:t>’s </a:t>
            </a:r>
            <a:r>
              <a:rPr lang="it-IT" sz="1800" dirty="0" err="1" smtClean="0"/>
              <a:t>problems</a:t>
            </a:r>
            <a:r>
              <a:rPr lang="it-IT" sz="1800" dirty="0" smtClean="0"/>
              <a:t>. </a:t>
            </a:r>
            <a:r>
              <a:rPr lang="it-IT" sz="1800" dirty="0" err="1" smtClean="0"/>
              <a:t>He</a:t>
            </a:r>
            <a:r>
              <a:rPr lang="it-IT" sz="1800" dirty="0" smtClean="0"/>
              <a:t> </a:t>
            </a:r>
            <a:r>
              <a:rPr lang="it-IT" sz="1800" dirty="0" err="1" smtClean="0"/>
              <a:t>represents</a:t>
            </a:r>
            <a:r>
              <a:rPr lang="it-IT" sz="1800" dirty="0" smtClean="0"/>
              <a:t> a </a:t>
            </a:r>
            <a:r>
              <a:rPr lang="it-IT" sz="1800" dirty="0" err="1" smtClean="0"/>
              <a:t>poet</a:t>
            </a:r>
            <a:r>
              <a:rPr lang="it-IT" sz="1800" dirty="0" smtClean="0"/>
              <a:t>’s </a:t>
            </a:r>
            <a:r>
              <a:rPr lang="it-IT" sz="1800" dirty="0" err="1" smtClean="0"/>
              <a:t>double</a:t>
            </a:r>
            <a:r>
              <a:rPr lang="it-IT" sz="1800" dirty="0" smtClean="0"/>
              <a:t>  and 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presented</a:t>
            </a:r>
            <a:r>
              <a:rPr lang="it-IT" sz="1800" dirty="0" smtClean="0"/>
              <a:t> </a:t>
            </a:r>
            <a:r>
              <a:rPr lang="it-IT" sz="1800" dirty="0" err="1" smtClean="0"/>
              <a:t>like</a:t>
            </a:r>
            <a:r>
              <a:rPr lang="it-IT" sz="1800" dirty="0" smtClean="0"/>
              <a:t> a </a:t>
            </a:r>
            <a:r>
              <a:rPr lang="it-IT" sz="1800" dirty="0" err="1" smtClean="0"/>
              <a:t>dramatic</a:t>
            </a:r>
            <a:r>
              <a:rPr lang="it-IT" sz="1800" dirty="0" smtClean="0"/>
              <a:t> </a:t>
            </a:r>
            <a:r>
              <a:rPr lang="it-IT" sz="1800" dirty="0" err="1" smtClean="0"/>
              <a:t>interior</a:t>
            </a:r>
            <a:r>
              <a:rPr lang="it-IT" sz="1800" dirty="0" smtClean="0"/>
              <a:t> </a:t>
            </a:r>
            <a:r>
              <a:rPr lang="it-IT" sz="1800" dirty="0" err="1" smtClean="0"/>
              <a:t>monologue</a:t>
            </a:r>
            <a:endParaRPr lang="it-IT" sz="1800" dirty="0" smtClean="0"/>
          </a:p>
          <a:p>
            <a:pPr algn="just"/>
            <a:endParaRPr lang="it-IT" sz="1800" dirty="0" smtClean="0"/>
          </a:p>
          <a:p>
            <a:pPr algn="just"/>
            <a:r>
              <a:rPr lang="it-IT" sz="1800" b="1" u="sng" dirty="0" smtClean="0"/>
              <a:t>STRUCTURE</a:t>
            </a:r>
            <a:r>
              <a:rPr lang="it-IT" sz="1800" dirty="0" smtClean="0"/>
              <a:t>: the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composed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</a:t>
            </a:r>
            <a:r>
              <a:rPr lang="it-IT" sz="1800" dirty="0" err="1" smtClean="0"/>
              <a:t>thoughts</a:t>
            </a:r>
            <a:r>
              <a:rPr lang="it-IT" sz="1800" dirty="0" smtClean="0"/>
              <a:t> </a:t>
            </a:r>
            <a:r>
              <a:rPr lang="it-IT" sz="1800" dirty="0" err="1" smtClean="0"/>
              <a:t>seemingly</a:t>
            </a:r>
            <a:r>
              <a:rPr lang="it-IT" sz="1800" dirty="0" smtClean="0"/>
              <a:t> </a:t>
            </a:r>
            <a:r>
              <a:rPr lang="it-IT" sz="1800" dirty="0" err="1" smtClean="0"/>
              <a:t>without</a:t>
            </a:r>
            <a:r>
              <a:rPr lang="it-IT" sz="1800" dirty="0" smtClean="0"/>
              <a:t>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order</a:t>
            </a:r>
            <a:r>
              <a:rPr lang="it-IT" sz="1800" dirty="0" smtClean="0"/>
              <a:t>. </a:t>
            </a:r>
            <a:r>
              <a:rPr lang="it-IT" sz="1800" dirty="0" err="1" smtClean="0"/>
              <a:t>Indeed</a:t>
            </a:r>
            <a:r>
              <a:rPr lang="it-IT" sz="1800" dirty="0" smtClean="0"/>
              <a:t> </a:t>
            </a:r>
            <a:r>
              <a:rPr lang="it-IT" sz="1800" dirty="0" err="1" smtClean="0"/>
              <a:t>they</a:t>
            </a:r>
            <a:r>
              <a:rPr lang="it-IT" sz="1800" dirty="0" smtClean="0"/>
              <a:t> are </a:t>
            </a:r>
            <a:r>
              <a:rPr lang="it-IT" sz="1800" dirty="0" err="1" smtClean="0"/>
              <a:t>linked</a:t>
            </a:r>
            <a:r>
              <a:rPr lang="it-IT" sz="1800" dirty="0" smtClean="0"/>
              <a:t> </a:t>
            </a:r>
            <a:r>
              <a:rPr lang="it-IT" sz="1800" dirty="0" err="1" smtClean="0"/>
              <a:t>by</a:t>
            </a:r>
            <a:r>
              <a:rPr lang="it-IT" sz="1800" dirty="0" smtClean="0"/>
              <a:t> a </a:t>
            </a:r>
            <a:r>
              <a:rPr lang="it-IT" sz="1800" dirty="0" err="1" smtClean="0"/>
              <a:t>psychological</a:t>
            </a:r>
            <a:r>
              <a:rPr lang="it-IT" sz="1800" dirty="0" smtClean="0"/>
              <a:t> </a:t>
            </a:r>
            <a:r>
              <a:rPr lang="it-IT" sz="1800" dirty="0" err="1" smtClean="0"/>
              <a:t>organization</a:t>
            </a:r>
            <a:r>
              <a:rPr lang="it-IT" sz="1800" dirty="0" smtClean="0"/>
              <a:t> and </a:t>
            </a:r>
            <a:r>
              <a:rPr lang="it-IT" sz="1800" dirty="0" err="1" smtClean="0"/>
              <a:t>this</a:t>
            </a:r>
            <a:r>
              <a:rPr lang="it-IT" sz="1800" dirty="0" smtClean="0"/>
              <a:t> style </a:t>
            </a:r>
            <a:r>
              <a:rPr lang="it-IT" sz="1800" dirty="0" err="1" smtClean="0"/>
              <a:t>makes</a:t>
            </a:r>
            <a:r>
              <a:rPr lang="it-IT" sz="1800" dirty="0" smtClean="0"/>
              <a:t> </a:t>
            </a:r>
            <a:r>
              <a:rPr lang="it-IT" sz="1800" dirty="0" err="1" smtClean="0"/>
              <a:t>difficult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understand</a:t>
            </a:r>
            <a:r>
              <a:rPr lang="it-IT" sz="1800" dirty="0" smtClean="0"/>
              <a:t> </a:t>
            </a:r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literary</a:t>
            </a:r>
            <a:r>
              <a:rPr lang="it-IT" sz="1800" dirty="0" smtClean="0"/>
              <a:t> and </a:t>
            </a:r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symbolical</a:t>
            </a:r>
            <a:endParaRPr lang="it-IT" sz="1800" dirty="0" smtClean="0"/>
          </a:p>
          <a:p>
            <a:pPr algn="just"/>
            <a:endParaRPr lang="it-IT" sz="1800" b="1" u="sng" dirty="0" smtClean="0"/>
          </a:p>
          <a:p>
            <a:pPr algn="just"/>
            <a:r>
              <a:rPr lang="it-IT" sz="1800" b="1" u="sng" dirty="0" smtClean="0"/>
              <a:t>MEANING OF THE TITLE</a:t>
            </a:r>
            <a:r>
              <a:rPr lang="it-IT" sz="1800" dirty="0" smtClean="0"/>
              <a:t>: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retaken</a:t>
            </a:r>
            <a:r>
              <a:rPr lang="it-IT" sz="1800" dirty="0" smtClean="0"/>
              <a:t> </a:t>
            </a:r>
            <a:r>
              <a:rPr lang="it-IT" sz="1800" dirty="0" err="1" smtClean="0"/>
              <a:t>from</a:t>
            </a:r>
            <a:r>
              <a:rPr lang="it-IT" sz="1800" dirty="0" smtClean="0"/>
              <a:t> a Rudyard Kipling’s work: “ The Love </a:t>
            </a:r>
            <a:r>
              <a:rPr lang="it-IT" sz="1800" dirty="0" err="1" smtClean="0"/>
              <a:t>Song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Har</a:t>
            </a:r>
            <a:r>
              <a:rPr lang="it-IT" sz="1800" dirty="0" smtClean="0"/>
              <a:t> </a:t>
            </a:r>
            <a:r>
              <a:rPr lang="it-IT" sz="1800" dirty="0" err="1" smtClean="0"/>
              <a:t>Dyal</a:t>
            </a:r>
            <a:r>
              <a:rPr lang="it-IT" sz="1800" dirty="0" smtClean="0"/>
              <a:t> ”. </a:t>
            </a:r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about</a:t>
            </a:r>
            <a:r>
              <a:rPr lang="it-IT" sz="1800" dirty="0" smtClean="0"/>
              <a:t> the </a:t>
            </a:r>
            <a:r>
              <a:rPr lang="it-IT" sz="1800" dirty="0" err="1" smtClean="0"/>
              <a:t>name</a:t>
            </a:r>
            <a:r>
              <a:rPr lang="it-IT" sz="1800" dirty="0" smtClean="0"/>
              <a:t> “ </a:t>
            </a:r>
            <a:r>
              <a:rPr lang="it-IT" sz="1800" dirty="0" err="1" smtClean="0"/>
              <a:t>Prufrock</a:t>
            </a:r>
            <a:r>
              <a:rPr lang="it-IT" sz="1800" dirty="0" smtClean="0"/>
              <a:t> “ </a:t>
            </a:r>
            <a:r>
              <a:rPr lang="it-IT" sz="1800" dirty="0" err="1" smtClean="0"/>
              <a:t>there</a:t>
            </a:r>
            <a:r>
              <a:rPr lang="it-IT" sz="1800" dirty="0" smtClean="0"/>
              <a:t> </a:t>
            </a:r>
            <a:r>
              <a:rPr lang="it-IT" sz="1800" dirty="0" err="1" smtClean="0"/>
              <a:t>was</a:t>
            </a:r>
            <a:r>
              <a:rPr lang="it-IT" sz="1800" dirty="0" smtClean="0"/>
              <a:t> a shop </a:t>
            </a:r>
            <a:r>
              <a:rPr lang="it-IT" sz="1800" dirty="0" err="1" smtClean="0"/>
              <a:t>called</a:t>
            </a:r>
            <a:r>
              <a:rPr lang="it-IT" sz="1800" dirty="0" smtClean="0"/>
              <a:t>  “ </a:t>
            </a:r>
            <a:r>
              <a:rPr lang="it-IT" sz="1800" dirty="0" err="1" smtClean="0"/>
              <a:t>Prufrock-Litton</a:t>
            </a:r>
            <a:r>
              <a:rPr lang="it-IT" sz="1800" dirty="0" smtClean="0"/>
              <a:t> Company “ </a:t>
            </a:r>
            <a:r>
              <a:rPr lang="it-IT" sz="1800" dirty="0" err="1" smtClean="0"/>
              <a:t>where</a:t>
            </a:r>
            <a:r>
              <a:rPr lang="it-IT" sz="1800" dirty="0" smtClean="0"/>
              <a:t> T. S. Eliot </a:t>
            </a:r>
            <a:r>
              <a:rPr lang="it-IT" sz="1800" dirty="0" err="1" smtClean="0"/>
              <a:t>lived</a:t>
            </a:r>
            <a:r>
              <a:rPr lang="it-IT" sz="1800" dirty="0" smtClean="0"/>
              <a:t> </a:t>
            </a:r>
            <a:endParaRPr lang="it-IT" sz="1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T. S. Eliot and G. Leopardi: </a:t>
            </a:r>
            <a:r>
              <a:rPr lang="it-IT" sz="4000" b="1" dirty="0" err="1" smtClean="0"/>
              <a:t>Comparison</a:t>
            </a:r>
            <a:endParaRPr lang="it-IT" sz="40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57200" y="2852936"/>
            <a:ext cx="3657600" cy="3744416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/>
              <a:t>The </a:t>
            </a:r>
            <a:r>
              <a:rPr lang="it-IT" sz="2000" dirty="0" err="1" smtClean="0"/>
              <a:t>song</a:t>
            </a:r>
            <a:r>
              <a:rPr lang="it-IT" sz="2000" dirty="0" smtClean="0"/>
              <a:t> </a:t>
            </a:r>
            <a:r>
              <a:rPr lang="it-IT" sz="2000" dirty="0" err="1" smtClean="0"/>
              <a:t>deals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 the society’s </a:t>
            </a:r>
            <a:r>
              <a:rPr lang="it-IT" sz="2000" dirty="0" err="1" smtClean="0"/>
              <a:t>problems</a:t>
            </a:r>
            <a:r>
              <a:rPr lang="it-IT" sz="2000" dirty="0" smtClean="0"/>
              <a:t> </a:t>
            </a:r>
            <a:r>
              <a:rPr lang="it-IT" sz="2000" dirty="0" err="1" smtClean="0"/>
              <a:t>throught</a:t>
            </a:r>
            <a:r>
              <a:rPr lang="it-IT" sz="2000" dirty="0" smtClean="0"/>
              <a:t> </a:t>
            </a:r>
            <a:r>
              <a:rPr lang="it-IT" sz="2000" dirty="0" err="1" smtClean="0"/>
              <a:t>Proufrock</a:t>
            </a:r>
            <a:r>
              <a:rPr lang="it-IT" sz="2000" dirty="0" smtClean="0"/>
              <a:t>’s </a:t>
            </a:r>
            <a:r>
              <a:rPr lang="it-IT" sz="2000" dirty="0" err="1" smtClean="0"/>
              <a:t>incapacity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express </a:t>
            </a:r>
            <a:r>
              <a:rPr lang="it-IT" sz="2000" dirty="0" err="1" smtClean="0"/>
              <a:t>his</a:t>
            </a:r>
            <a:r>
              <a:rPr lang="it-IT" sz="2000" dirty="0" smtClean="0"/>
              <a:t> </a:t>
            </a:r>
            <a:r>
              <a:rPr lang="it-IT" sz="2000" dirty="0" err="1" smtClean="0"/>
              <a:t>true</a:t>
            </a:r>
            <a:r>
              <a:rPr lang="it-IT" sz="2000" dirty="0" smtClean="0"/>
              <a:t> </a:t>
            </a:r>
            <a:r>
              <a:rPr lang="it-IT" sz="2000" dirty="0" err="1" smtClean="0"/>
              <a:t>thoughts</a:t>
            </a:r>
            <a:r>
              <a:rPr lang="it-IT" sz="2000" dirty="0" smtClean="0"/>
              <a:t> and </a:t>
            </a:r>
            <a:r>
              <a:rPr lang="it-IT" sz="2000" dirty="0" err="1" smtClean="0"/>
              <a:t>feelings</a:t>
            </a:r>
            <a:endParaRPr lang="it-IT" sz="2000" dirty="0" smtClean="0"/>
          </a:p>
          <a:p>
            <a:pPr algn="just"/>
            <a:r>
              <a:rPr lang="it-IT" sz="2000" dirty="0" smtClean="0"/>
              <a:t>The </a:t>
            </a:r>
            <a:r>
              <a:rPr lang="it-IT" sz="2000" dirty="0" err="1" smtClean="0"/>
              <a:t>poet</a:t>
            </a:r>
            <a:r>
              <a:rPr lang="it-IT" sz="2000" dirty="0" smtClean="0"/>
              <a:t> </a:t>
            </a:r>
            <a:r>
              <a:rPr lang="it-IT" sz="2000" dirty="0" err="1" smtClean="0"/>
              <a:t>expresses</a:t>
            </a:r>
            <a:r>
              <a:rPr lang="it-IT" sz="2000" dirty="0" smtClean="0"/>
              <a:t> </a:t>
            </a:r>
            <a:r>
              <a:rPr lang="it-IT" sz="2000" dirty="0" err="1" smtClean="0"/>
              <a:t>his</a:t>
            </a:r>
            <a:r>
              <a:rPr lang="it-IT" sz="2000" dirty="0" smtClean="0"/>
              <a:t> </a:t>
            </a:r>
            <a:r>
              <a:rPr lang="it-IT" sz="2000" dirty="0" err="1" smtClean="0"/>
              <a:t>thoughts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</a:t>
            </a:r>
            <a:r>
              <a:rPr lang="it-IT" sz="2000" dirty="0" err="1" smtClean="0"/>
              <a:t>an</a:t>
            </a:r>
            <a:r>
              <a:rPr lang="it-IT" sz="2000" dirty="0" smtClean="0"/>
              <a:t> </a:t>
            </a:r>
            <a:r>
              <a:rPr lang="it-IT" sz="2000" dirty="0" err="1" smtClean="0"/>
              <a:t>unreal</a:t>
            </a:r>
            <a:r>
              <a:rPr lang="it-IT" sz="2000" dirty="0" smtClean="0"/>
              <a:t> figure ( </a:t>
            </a:r>
            <a:r>
              <a:rPr lang="it-IT" sz="2000" dirty="0" err="1" smtClean="0"/>
              <a:t>Prufrock</a:t>
            </a:r>
            <a:r>
              <a:rPr lang="it-IT" sz="2000" dirty="0" smtClean="0"/>
              <a:t> )</a:t>
            </a:r>
          </a:p>
          <a:p>
            <a:pPr algn="just"/>
            <a:r>
              <a:rPr lang="it-IT" sz="2000" dirty="0" smtClean="0"/>
              <a:t>T. S. Eliot </a:t>
            </a:r>
            <a:r>
              <a:rPr lang="it-IT" sz="2000" dirty="0" err="1" smtClean="0"/>
              <a:t>comunicates</a:t>
            </a:r>
            <a:r>
              <a:rPr lang="it-IT" sz="2000" dirty="0" smtClean="0"/>
              <a:t> </a:t>
            </a:r>
            <a:r>
              <a:rPr lang="it-IT" sz="2000" dirty="0" err="1" smtClean="0"/>
              <a:t>throught</a:t>
            </a:r>
            <a:r>
              <a:rPr lang="it-IT" sz="2000" dirty="0" smtClean="0"/>
              <a:t> </a:t>
            </a:r>
            <a:r>
              <a:rPr lang="it-IT" sz="2000" dirty="0" err="1" smtClean="0"/>
              <a:t>metaphores</a:t>
            </a:r>
            <a:r>
              <a:rPr lang="it-IT" sz="2000" dirty="0" smtClean="0"/>
              <a:t> and </a:t>
            </a:r>
            <a:r>
              <a:rPr lang="it-IT" sz="2000" dirty="0" err="1" smtClean="0"/>
              <a:t>symbols</a:t>
            </a:r>
            <a:endParaRPr lang="it-IT" sz="2000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4371975" y="2852936"/>
            <a:ext cx="3657600" cy="37444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G. Leopardi in </a:t>
            </a:r>
            <a:r>
              <a:rPr lang="it-IT" sz="2000" dirty="0" err="1" smtClean="0"/>
              <a:t>his</a:t>
            </a:r>
            <a:r>
              <a:rPr lang="it-IT" sz="2000" dirty="0" smtClean="0"/>
              <a:t> </a:t>
            </a:r>
            <a:r>
              <a:rPr lang="it-IT" sz="2000" dirty="0" err="1" smtClean="0"/>
              <a:t>song</a:t>
            </a:r>
            <a:r>
              <a:rPr lang="it-IT" sz="2000" dirty="0" smtClean="0"/>
              <a:t> </a:t>
            </a:r>
            <a:r>
              <a:rPr lang="it-IT" sz="2000" dirty="0" err="1" smtClean="0"/>
              <a:t>expresses</a:t>
            </a:r>
            <a:r>
              <a:rPr lang="it-IT" sz="2000" dirty="0" smtClean="0"/>
              <a:t> </a:t>
            </a:r>
            <a:r>
              <a:rPr lang="it-IT" sz="2000" dirty="0" err="1" smtClean="0"/>
              <a:t>his</a:t>
            </a:r>
            <a:r>
              <a:rPr lang="it-IT" sz="2000" dirty="0" smtClean="0"/>
              <a:t> idea </a:t>
            </a:r>
            <a:r>
              <a:rPr lang="it-IT" sz="2000" dirty="0" err="1" smtClean="0"/>
              <a:t>about</a:t>
            </a:r>
            <a:r>
              <a:rPr lang="it-IT" sz="2000" dirty="0" smtClean="0"/>
              <a:t> the </a:t>
            </a:r>
            <a:r>
              <a:rPr lang="it-IT" sz="2000" dirty="0" err="1" smtClean="0"/>
              <a:t>pleasure</a:t>
            </a:r>
            <a:endParaRPr lang="it-IT" sz="2000" dirty="0" smtClean="0"/>
          </a:p>
          <a:p>
            <a:r>
              <a:rPr lang="it-IT" sz="2000" dirty="0" err="1" smtClean="0"/>
              <a:t>He</a:t>
            </a:r>
            <a:r>
              <a:rPr lang="it-IT" sz="2000" dirty="0" smtClean="0"/>
              <a:t> </a:t>
            </a:r>
            <a:r>
              <a:rPr lang="it-IT" sz="2000" dirty="0" err="1" smtClean="0"/>
              <a:t>describes</a:t>
            </a:r>
            <a:r>
              <a:rPr lang="it-IT" sz="2000" dirty="0" smtClean="0"/>
              <a:t> a </a:t>
            </a:r>
            <a:r>
              <a:rPr lang="it-IT" sz="2000" dirty="0" err="1" smtClean="0"/>
              <a:t>particular</a:t>
            </a:r>
            <a:r>
              <a:rPr lang="it-IT" sz="2000" dirty="0" smtClean="0"/>
              <a:t> moment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day</a:t>
            </a:r>
            <a:r>
              <a:rPr lang="it-IT" sz="2000" dirty="0" smtClean="0"/>
              <a:t> </a:t>
            </a:r>
            <a:r>
              <a:rPr lang="it-IT" sz="2000" dirty="0" err="1" smtClean="0"/>
              <a:t>throught</a:t>
            </a:r>
            <a:r>
              <a:rPr lang="it-IT" sz="2000" dirty="0" smtClean="0"/>
              <a:t> the </a:t>
            </a:r>
            <a:r>
              <a:rPr lang="it-IT" sz="2000" dirty="0" err="1" smtClean="0"/>
              <a:t>attitudes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common </a:t>
            </a:r>
            <a:r>
              <a:rPr lang="it-IT" sz="2000" dirty="0" err="1" smtClean="0"/>
              <a:t>figures</a:t>
            </a:r>
            <a:r>
              <a:rPr lang="it-IT" sz="2000" dirty="0" smtClean="0"/>
              <a:t> ( </a:t>
            </a:r>
            <a:r>
              <a:rPr lang="it-IT" sz="2000" dirty="0" err="1" smtClean="0"/>
              <a:t>carpenter</a:t>
            </a:r>
            <a:r>
              <a:rPr lang="it-IT" sz="2000" dirty="0" smtClean="0"/>
              <a:t>, </a:t>
            </a:r>
            <a:r>
              <a:rPr lang="it-IT" sz="2000" dirty="0" err="1" smtClean="0"/>
              <a:t>farmer</a:t>
            </a:r>
            <a:r>
              <a:rPr lang="it-IT" sz="2000" dirty="0" smtClean="0"/>
              <a:t> ecc. )</a:t>
            </a:r>
          </a:p>
          <a:p>
            <a:r>
              <a:rPr lang="it-IT" sz="2000" dirty="0" err="1" smtClean="0"/>
              <a:t>He</a:t>
            </a:r>
            <a:r>
              <a:rPr lang="it-IT" sz="2000" dirty="0" smtClean="0"/>
              <a:t> </a:t>
            </a:r>
            <a:r>
              <a:rPr lang="it-IT" sz="2000" dirty="0" err="1" smtClean="0"/>
              <a:t>doesn</a:t>
            </a:r>
            <a:r>
              <a:rPr lang="it-IT" sz="2000" dirty="0" smtClean="0"/>
              <a:t>’t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society’s </a:t>
            </a:r>
            <a:r>
              <a:rPr lang="it-IT" sz="2000" dirty="0" err="1" smtClean="0"/>
              <a:t>problems</a:t>
            </a:r>
            <a:r>
              <a:rPr lang="it-IT" sz="2000" dirty="0" smtClean="0"/>
              <a:t>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he</a:t>
            </a:r>
            <a:r>
              <a:rPr lang="it-IT" sz="2000" dirty="0" smtClean="0"/>
              <a:t> </a:t>
            </a:r>
            <a:r>
              <a:rPr lang="it-IT" sz="2000" dirty="0" err="1" smtClean="0"/>
              <a:t>writes</a:t>
            </a:r>
            <a:r>
              <a:rPr lang="it-IT" sz="2000" dirty="0" smtClean="0"/>
              <a:t> </a:t>
            </a:r>
            <a:r>
              <a:rPr lang="it-IT" sz="2000" dirty="0" err="1" smtClean="0"/>
              <a:t>about</a:t>
            </a:r>
            <a:r>
              <a:rPr lang="it-IT" sz="2000" dirty="0" smtClean="0"/>
              <a:t> personal </a:t>
            </a:r>
            <a:r>
              <a:rPr lang="it-IT" sz="2000" dirty="0" err="1" smtClean="0"/>
              <a:t>experiences</a:t>
            </a:r>
            <a:endParaRPr lang="it-IT" sz="2000" dirty="0" smtClean="0"/>
          </a:p>
          <a:p>
            <a:endParaRPr lang="it-IT" sz="20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1067192"/>
          </a:xfrm>
        </p:spPr>
        <p:txBody>
          <a:bodyPr/>
          <a:lstStyle/>
          <a:p>
            <a:pPr algn="ctr"/>
            <a:r>
              <a:rPr lang="it-IT" dirty="0" smtClean="0"/>
              <a:t>T. S. Eliot</a:t>
            </a:r>
          </a:p>
          <a:p>
            <a:pPr algn="ctr"/>
            <a:r>
              <a:rPr lang="it-IT" dirty="0" smtClean="0"/>
              <a:t>“ The Love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J. A. </a:t>
            </a:r>
            <a:r>
              <a:rPr lang="it-IT" dirty="0" err="1" smtClean="0"/>
              <a:t>Prufrock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1067192"/>
          </a:xfrm>
        </p:spPr>
        <p:txBody>
          <a:bodyPr/>
          <a:lstStyle/>
          <a:p>
            <a:pPr algn="ctr"/>
            <a:r>
              <a:rPr lang="it-IT" dirty="0" smtClean="0"/>
              <a:t>Giacomo Leopardi</a:t>
            </a:r>
          </a:p>
          <a:p>
            <a:pPr algn="ctr"/>
            <a:r>
              <a:rPr lang="it-IT" dirty="0" smtClean="0"/>
              <a:t>“ Il Sabato del Villaggio”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683568" y="141277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/>
              <a:t>Why</a:t>
            </a:r>
            <a:r>
              <a:rPr lang="it-IT" sz="4000" b="1" i="1" dirty="0" smtClean="0"/>
              <a:t> “ </a:t>
            </a:r>
            <a:r>
              <a:rPr lang="it-IT" sz="4000" b="1" dirty="0" smtClean="0"/>
              <a:t>The Love </a:t>
            </a:r>
            <a:r>
              <a:rPr lang="it-IT" sz="4000" b="1" dirty="0" err="1" smtClean="0"/>
              <a:t>Song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Of</a:t>
            </a:r>
            <a:r>
              <a:rPr lang="it-IT" sz="4000" b="1" dirty="0" smtClean="0"/>
              <a:t> J. Alfred </a:t>
            </a:r>
            <a:r>
              <a:rPr lang="it-IT" sz="4000" b="1" dirty="0" err="1" smtClean="0"/>
              <a:t>Prufrock</a:t>
            </a:r>
            <a:r>
              <a:rPr lang="it-IT" sz="4000" b="1" dirty="0" smtClean="0"/>
              <a:t> “ </a:t>
            </a:r>
            <a:r>
              <a:rPr lang="it-IT" sz="4000" b="1" dirty="0" err="1" smtClean="0"/>
              <a:t>is</a:t>
            </a:r>
            <a:r>
              <a:rPr lang="it-IT" sz="4000" b="1" smtClean="0"/>
              <a:t> </a:t>
            </a:r>
            <a:r>
              <a:rPr lang="it-IT" sz="4000" b="1" smtClean="0"/>
              <a:t>a </a:t>
            </a:r>
            <a:r>
              <a:rPr lang="it-IT" sz="4000" b="1" dirty="0" smtClean="0"/>
              <a:t>love </a:t>
            </a:r>
            <a:r>
              <a:rPr lang="it-IT" sz="4000" b="1" dirty="0" err="1" smtClean="0"/>
              <a:t>song</a:t>
            </a:r>
            <a:r>
              <a:rPr lang="it-IT" sz="4000" b="1" dirty="0" smtClean="0"/>
              <a:t>?</a:t>
            </a:r>
            <a:br>
              <a:rPr lang="it-IT" sz="4000" b="1" dirty="0" smtClean="0"/>
            </a:br>
            <a:endParaRPr lang="it-IT" sz="4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348880"/>
            <a:ext cx="316835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J. A. </a:t>
            </a:r>
            <a:r>
              <a:rPr lang="it-IT" dirty="0" err="1" smtClean="0"/>
              <a:t>Prufrock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love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’s </a:t>
            </a:r>
            <a:r>
              <a:rPr lang="it-IT" dirty="0" err="1" smtClean="0"/>
              <a:t>unable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express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feelings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4067944" y="263691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 rot="5400000">
            <a:off x="395536" y="4293096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5445224"/>
            <a:ext cx="273630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reveals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sentiments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consciousness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64088" y="2348880"/>
            <a:ext cx="288032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J. A. </a:t>
            </a:r>
            <a:r>
              <a:rPr lang="it-IT" dirty="0" err="1" smtClean="0"/>
              <a:t>Prufrock</a:t>
            </a:r>
            <a:r>
              <a:rPr lang="it-IT" dirty="0" smtClean="0"/>
              <a:t>’s </a:t>
            </a:r>
            <a:r>
              <a:rPr lang="it-IT" dirty="0" err="1" smtClean="0"/>
              <a:t>incapacity</a:t>
            </a:r>
            <a:r>
              <a:rPr lang="it-IT" dirty="0" smtClean="0"/>
              <a:t> </a:t>
            </a:r>
            <a:r>
              <a:rPr lang="it-IT" dirty="0" err="1" smtClean="0"/>
              <a:t>represents</a:t>
            </a:r>
            <a:r>
              <a:rPr lang="it-IT" dirty="0" smtClean="0"/>
              <a:t> the </a:t>
            </a:r>
            <a:r>
              <a:rPr lang="it-IT" dirty="0" err="1" smtClean="0"/>
              <a:t>instability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society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5400000">
            <a:off x="6516216" y="4221088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5373216"/>
            <a:ext cx="309634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human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tries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avoid</a:t>
            </a:r>
            <a:r>
              <a:rPr lang="it-IT" dirty="0" smtClean="0"/>
              <a:t> the </a:t>
            </a: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rather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face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2" name="Freccia a destra 11"/>
          <p:cNvSpPr/>
          <p:nvPr/>
        </p:nvSpPr>
        <p:spPr>
          <a:xfrm rot="13119307">
            <a:off x="5271608" y="464840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907704" y="3717032"/>
            <a:ext cx="316835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So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smtClean="0"/>
              <a:t>a </a:t>
            </a:r>
            <a:r>
              <a:rPr lang="it-IT" dirty="0" smtClean="0"/>
              <a:t>love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the love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a </a:t>
            </a:r>
            <a:r>
              <a:rPr lang="it-IT" dirty="0" err="1" smtClean="0"/>
              <a:t>pretext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underline</a:t>
            </a:r>
            <a:r>
              <a:rPr lang="it-IT" dirty="0" smtClean="0"/>
              <a:t> the </a:t>
            </a:r>
            <a:r>
              <a:rPr lang="it-IT" dirty="0" err="1" smtClean="0"/>
              <a:t>real</a:t>
            </a:r>
            <a:r>
              <a:rPr lang="it-IT" dirty="0" smtClean="0"/>
              <a:t> society’s </a:t>
            </a:r>
            <a:r>
              <a:rPr lang="it-IT" dirty="0" err="1" smtClean="0"/>
              <a:t>problems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574</Words>
  <Application>Microsoft Office PowerPoint</Application>
  <PresentationFormat>Presentazione su schermo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Loggia</vt:lpstr>
      <vt:lpstr>“ The Love Song of J. Alfred Prufrock ” </vt:lpstr>
      <vt:lpstr>The question is…</vt:lpstr>
      <vt:lpstr>What is the song in literature</vt:lpstr>
      <vt:lpstr>An italian poet: Giacomo Leopardi “ Il Sabato del Villaggio” </vt:lpstr>
      <vt:lpstr>“ The Love Song of J. Alfred Prufrock ”</vt:lpstr>
      <vt:lpstr>T. S. Eliot and G. Leopardi: Comparison</vt:lpstr>
      <vt:lpstr>Why “ The Love Song Of J. Alfred Prufrock “ is a love song?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love song of J. Alfred Prufrock”</dc:title>
  <dc:creator>Magghie</dc:creator>
  <cp:lastModifiedBy>Magghie</cp:lastModifiedBy>
  <cp:revision>36</cp:revision>
  <dcterms:created xsi:type="dcterms:W3CDTF">2013-04-03T16:20:30Z</dcterms:created>
  <dcterms:modified xsi:type="dcterms:W3CDTF">2013-04-04T15:05:44Z</dcterms:modified>
</cp:coreProperties>
</file>