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0818DE1-267E-4D70-8D8B-43481B566DF0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439DAF1-87A8-4C3E-B882-B27447A68F4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18DE1-267E-4D70-8D8B-43481B566DF0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DAF1-87A8-4C3E-B882-B27447A68F4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18DE1-267E-4D70-8D8B-43481B566DF0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DAF1-87A8-4C3E-B882-B27447A68F4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818DE1-267E-4D70-8D8B-43481B566DF0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439DAF1-87A8-4C3E-B882-B27447A68F4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0818DE1-267E-4D70-8D8B-43481B566DF0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439DAF1-87A8-4C3E-B882-B27447A68F4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18DE1-267E-4D70-8D8B-43481B566DF0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DAF1-87A8-4C3E-B882-B27447A68F4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18DE1-267E-4D70-8D8B-43481B566DF0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DAF1-87A8-4C3E-B882-B27447A68F4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818DE1-267E-4D70-8D8B-43481B566DF0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439DAF1-87A8-4C3E-B882-B27447A68F4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18DE1-267E-4D70-8D8B-43481B566DF0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9DAF1-87A8-4C3E-B882-B27447A68F4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818DE1-267E-4D70-8D8B-43481B566DF0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439DAF1-87A8-4C3E-B882-B27447A68F4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818DE1-267E-4D70-8D8B-43481B566DF0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439DAF1-87A8-4C3E-B882-B27447A68F4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0818DE1-267E-4D70-8D8B-43481B566DF0}" type="datetimeFigureOut">
              <a:rPr lang="it-IT" smtClean="0"/>
              <a:pPr/>
              <a:t>04/04/2013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439DAF1-87A8-4C3E-B882-B27447A68F4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 smtClean="0"/>
              <a:t>“ The Love </a:t>
            </a:r>
            <a:r>
              <a:rPr lang="it-IT" sz="4000" dirty="0" err="1" smtClean="0"/>
              <a:t>Song</a:t>
            </a:r>
            <a:r>
              <a:rPr lang="it-IT" sz="4000" dirty="0" smtClean="0"/>
              <a:t> </a:t>
            </a:r>
            <a:r>
              <a:rPr lang="it-IT" sz="4000" dirty="0" err="1" smtClean="0"/>
              <a:t>of</a:t>
            </a:r>
            <a:r>
              <a:rPr lang="it-IT" sz="4000" dirty="0" smtClean="0"/>
              <a:t> J. Alfred </a:t>
            </a:r>
            <a:r>
              <a:rPr lang="it-IT" sz="4000" dirty="0" err="1" smtClean="0"/>
              <a:t>Prufrock</a:t>
            </a:r>
            <a:r>
              <a:rPr lang="it-IT" sz="4000" dirty="0" smtClean="0"/>
              <a:t> ” </a:t>
            </a:r>
            <a:endParaRPr lang="it-IT" sz="4000" dirty="0"/>
          </a:p>
        </p:txBody>
      </p:sp>
      <p:sp>
        <p:nvSpPr>
          <p:cNvPr id="5" name="Segnaposto testo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 algn="r"/>
            <a:r>
              <a:rPr lang="it-IT" i="1" dirty="0" err="1" smtClean="0"/>
              <a:t>Palladini</a:t>
            </a:r>
            <a:r>
              <a:rPr lang="it-IT" i="1" dirty="0" smtClean="0"/>
              <a:t> Jessica,  classe 5^B</a:t>
            </a:r>
            <a:endParaRPr lang="it-IT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539552" y="2924944"/>
            <a:ext cx="7272808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200" dirty="0" err="1" smtClean="0"/>
              <a:t>…Why</a:t>
            </a:r>
            <a:r>
              <a:rPr lang="it-IT" sz="3200" i="1" dirty="0" smtClean="0"/>
              <a:t> The Love </a:t>
            </a:r>
            <a:r>
              <a:rPr lang="it-IT" sz="3200" i="1" dirty="0" err="1" smtClean="0"/>
              <a:t>Song</a:t>
            </a:r>
            <a:r>
              <a:rPr lang="it-IT" sz="3200" i="1" dirty="0" smtClean="0"/>
              <a:t> </a:t>
            </a:r>
            <a:r>
              <a:rPr lang="it-IT" sz="3200" i="1" dirty="0" err="1" smtClean="0"/>
              <a:t>Of</a:t>
            </a:r>
            <a:r>
              <a:rPr lang="it-IT" sz="3200" i="1" dirty="0" smtClean="0"/>
              <a:t> J. Alfred </a:t>
            </a:r>
            <a:r>
              <a:rPr lang="it-IT" sz="3200" i="1" dirty="0" err="1" smtClean="0"/>
              <a:t>Prufrock</a:t>
            </a:r>
            <a:r>
              <a:rPr lang="it-IT" sz="3200" i="1" dirty="0"/>
              <a:t> </a:t>
            </a:r>
            <a:r>
              <a:rPr lang="it-IT" sz="3200" dirty="0" err="1" smtClean="0"/>
              <a:t>is</a:t>
            </a:r>
            <a:r>
              <a:rPr lang="it-IT" sz="3200" dirty="0" smtClean="0"/>
              <a:t> </a:t>
            </a:r>
            <a:r>
              <a:rPr lang="it-IT" sz="3200" dirty="0" smtClean="0"/>
              <a:t>a </a:t>
            </a:r>
            <a:r>
              <a:rPr lang="it-IT" sz="3200" dirty="0" smtClean="0"/>
              <a:t>love </a:t>
            </a:r>
            <a:r>
              <a:rPr lang="it-IT" sz="3200" dirty="0" err="1" smtClean="0"/>
              <a:t>song</a:t>
            </a:r>
            <a:r>
              <a:rPr lang="it-IT" sz="3200" dirty="0" smtClean="0"/>
              <a:t>?</a:t>
            </a:r>
            <a:endParaRPr lang="it-IT" sz="3200" dirty="0"/>
          </a:p>
        </p:txBody>
      </p:sp>
      <p:sp>
        <p:nvSpPr>
          <p:cNvPr id="11" name="Titolo 10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/>
              <a:t>The </a:t>
            </a:r>
            <a:r>
              <a:rPr lang="it-IT" sz="4000" b="1" dirty="0" err="1" smtClean="0"/>
              <a:t>question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is…</a:t>
            </a:r>
            <a:endParaRPr lang="it-IT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err="1" smtClean="0"/>
              <a:t>What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is</a:t>
            </a:r>
            <a:r>
              <a:rPr lang="it-IT" sz="4000" b="1" dirty="0" smtClean="0"/>
              <a:t> the </a:t>
            </a:r>
            <a:r>
              <a:rPr lang="it-IT" sz="4000" b="1" dirty="0" err="1" smtClean="0"/>
              <a:t>song</a:t>
            </a:r>
            <a:r>
              <a:rPr lang="it-IT" sz="4000" b="1" dirty="0" smtClean="0"/>
              <a:t> in </a:t>
            </a:r>
            <a:r>
              <a:rPr lang="it-IT" sz="4000" b="1" dirty="0" err="1" smtClean="0"/>
              <a:t>literature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643192" cy="5184576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The </a:t>
            </a:r>
            <a:r>
              <a:rPr lang="it-IT" dirty="0" err="1" smtClean="0"/>
              <a:t>song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lyrical</a:t>
            </a:r>
            <a:r>
              <a:rPr lang="it-IT" dirty="0" smtClean="0"/>
              <a:t> </a:t>
            </a:r>
            <a:r>
              <a:rPr lang="it-IT" dirty="0" err="1" smtClean="0"/>
              <a:t>composition</a:t>
            </a:r>
            <a:r>
              <a:rPr lang="it-IT" dirty="0" smtClean="0"/>
              <a:t> </a:t>
            </a:r>
            <a:r>
              <a:rPr lang="it-IT" dirty="0" err="1" smtClean="0"/>
              <a:t>organized</a:t>
            </a:r>
            <a:r>
              <a:rPr lang="it-IT" dirty="0" smtClean="0"/>
              <a:t> </a:t>
            </a:r>
            <a:r>
              <a:rPr lang="it-IT" dirty="0" err="1" smtClean="0"/>
              <a:t>into</a:t>
            </a:r>
            <a:r>
              <a:rPr lang="it-IT" dirty="0" smtClean="0"/>
              <a:t> a </a:t>
            </a:r>
            <a:r>
              <a:rPr lang="it-IT" dirty="0" err="1" smtClean="0"/>
              <a:t>variable</a:t>
            </a:r>
            <a:r>
              <a:rPr lang="it-IT" dirty="0" smtClean="0"/>
              <a:t> </a:t>
            </a:r>
            <a:r>
              <a:rPr lang="it-IT" dirty="0" err="1" smtClean="0"/>
              <a:t>number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stanzas</a:t>
            </a:r>
            <a:endParaRPr lang="it-IT" dirty="0" smtClean="0"/>
          </a:p>
          <a:p>
            <a:pPr algn="just"/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smtClean="0"/>
              <a:t>are</a:t>
            </a:r>
            <a:r>
              <a:rPr lang="it-IT" dirty="0" smtClean="0"/>
              <a:t>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parts</a:t>
            </a:r>
            <a:r>
              <a:rPr lang="it-IT" dirty="0" smtClean="0"/>
              <a:t>: </a:t>
            </a:r>
          </a:p>
          <a:p>
            <a:pPr algn="just"/>
            <a:endParaRPr lang="it-IT" dirty="0" smtClean="0"/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The </a:t>
            </a:r>
            <a:r>
              <a:rPr lang="it-IT" dirty="0" err="1" smtClean="0"/>
              <a:t>song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considered</a:t>
            </a:r>
            <a:r>
              <a:rPr lang="it-IT" dirty="0" smtClean="0"/>
              <a:t> the best style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literature</a:t>
            </a:r>
            <a:endParaRPr lang="it-IT" dirty="0" smtClean="0"/>
          </a:p>
          <a:p>
            <a:pPr algn="just"/>
            <a:r>
              <a:rPr lang="it-IT" dirty="0" smtClean="0"/>
              <a:t>The </a:t>
            </a:r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exponents</a:t>
            </a:r>
            <a:r>
              <a:rPr lang="it-IT" dirty="0" smtClean="0"/>
              <a:t> are: A. Dante, F. Petrarca and G. Leopardi</a:t>
            </a:r>
          </a:p>
          <a:p>
            <a:pPr algn="just"/>
            <a:r>
              <a:rPr lang="it-IT" dirty="0" err="1" smtClean="0"/>
              <a:t>Exist</a:t>
            </a:r>
            <a:r>
              <a:rPr lang="it-IT" dirty="0" smtClean="0"/>
              <a:t>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type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song</a:t>
            </a:r>
            <a:r>
              <a:rPr lang="it-IT" dirty="0" smtClean="0"/>
              <a:t>: the “</a:t>
            </a:r>
            <a:r>
              <a:rPr lang="it-IT" dirty="0" err="1" smtClean="0"/>
              <a:t>Pindaric</a:t>
            </a:r>
            <a:r>
              <a:rPr lang="it-IT" dirty="0" smtClean="0"/>
              <a:t> </a:t>
            </a:r>
            <a:r>
              <a:rPr lang="it-IT" dirty="0" err="1" smtClean="0"/>
              <a:t>song</a:t>
            </a:r>
            <a:r>
              <a:rPr lang="it-IT" dirty="0" smtClean="0"/>
              <a:t>” and the “Free </a:t>
            </a:r>
            <a:r>
              <a:rPr lang="it-IT" dirty="0" err="1" smtClean="0"/>
              <a:t>song</a:t>
            </a:r>
            <a:r>
              <a:rPr lang="it-IT" dirty="0" smtClean="0"/>
              <a:t>”</a:t>
            </a:r>
          </a:p>
          <a:p>
            <a:pPr algn="just"/>
            <a:r>
              <a:rPr lang="it-IT" dirty="0" smtClean="0"/>
              <a:t>The </a:t>
            </a:r>
            <a:r>
              <a:rPr lang="it-IT" dirty="0" err="1" smtClean="0"/>
              <a:t>song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characterized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sz="1600" b="1" u="sng" dirty="0" smtClean="0"/>
              <a:t>SYNTHESIS</a:t>
            </a:r>
            <a:r>
              <a:rPr lang="it-IT" sz="1600" dirty="0" smtClean="0"/>
              <a:t> </a:t>
            </a:r>
            <a:r>
              <a:rPr lang="it-IT" dirty="0" smtClean="0"/>
              <a:t>and </a:t>
            </a:r>
            <a:r>
              <a:rPr lang="it-IT" sz="1600" b="1" u="sng" dirty="0" smtClean="0"/>
              <a:t>CONDENSATION</a:t>
            </a:r>
            <a:endParaRPr lang="it-IT" sz="1600" b="1" u="sng" dirty="0"/>
          </a:p>
        </p:txBody>
      </p:sp>
      <p:sp>
        <p:nvSpPr>
          <p:cNvPr id="4" name="Freccia a destra 3"/>
          <p:cNvSpPr/>
          <p:nvPr/>
        </p:nvSpPr>
        <p:spPr>
          <a:xfrm>
            <a:off x="827584" y="2636912"/>
            <a:ext cx="100811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835696" y="2564905"/>
            <a:ext cx="655272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The </a:t>
            </a:r>
            <a:r>
              <a:rPr lang="it-IT" sz="1600" b="1" u="sng" dirty="0" smtClean="0"/>
              <a:t>FOREHEAD</a:t>
            </a:r>
            <a:r>
              <a:rPr lang="it-IT" sz="1600" b="1" dirty="0" smtClean="0"/>
              <a:t>: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composed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a </a:t>
            </a:r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number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stanzas</a:t>
            </a:r>
            <a:endParaRPr lang="it-IT" dirty="0" smtClean="0"/>
          </a:p>
          <a:p>
            <a:r>
              <a:rPr lang="it-IT" sz="1600" b="1" dirty="0" smtClean="0"/>
              <a:t> </a:t>
            </a:r>
            <a:endParaRPr lang="it-IT" sz="1600" b="1" dirty="0"/>
          </a:p>
        </p:txBody>
      </p:sp>
      <p:sp>
        <p:nvSpPr>
          <p:cNvPr id="6" name="Freccia a destra 5"/>
          <p:cNvSpPr/>
          <p:nvPr/>
        </p:nvSpPr>
        <p:spPr>
          <a:xfrm>
            <a:off x="827584" y="2996952"/>
            <a:ext cx="100811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835696" y="2996952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The </a:t>
            </a:r>
            <a:r>
              <a:rPr lang="it-IT" sz="1600" b="1" u="sng" dirty="0" smtClean="0"/>
              <a:t>TAIL</a:t>
            </a:r>
            <a:r>
              <a:rPr lang="it-IT" sz="1600" b="1" dirty="0" smtClean="0"/>
              <a:t>: </a:t>
            </a:r>
            <a:r>
              <a:rPr lang="it-IT" dirty="0" err="1" smtClean="0"/>
              <a:t>it</a:t>
            </a:r>
            <a:r>
              <a:rPr lang="it-IT" dirty="0" smtClean="0"/>
              <a:t> can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divided</a:t>
            </a:r>
            <a:r>
              <a:rPr lang="it-IT" dirty="0" smtClean="0"/>
              <a:t> </a:t>
            </a:r>
            <a:r>
              <a:rPr lang="it-IT" dirty="0" err="1" smtClean="0"/>
              <a:t>into</a:t>
            </a:r>
            <a:r>
              <a:rPr lang="it-IT" dirty="0" smtClean="0"/>
              <a:t>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parts</a:t>
            </a:r>
            <a:r>
              <a:rPr lang="it-IT" dirty="0" smtClean="0"/>
              <a:t> </a:t>
            </a:r>
            <a:r>
              <a:rPr lang="it-IT" dirty="0" err="1" smtClean="0"/>
              <a:t>called</a:t>
            </a:r>
            <a:r>
              <a:rPr lang="it-IT" dirty="0" smtClean="0"/>
              <a:t> “</a:t>
            </a:r>
            <a:r>
              <a:rPr lang="it-IT" dirty="0" err="1" smtClean="0"/>
              <a:t>vaults</a:t>
            </a:r>
            <a:r>
              <a:rPr lang="it-IT" dirty="0" smtClean="0"/>
              <a:t>”   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74676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400" b="1" smtClean="0"/>
              <a:t>An italian poet: Giacomo Leopardi</a:t>
            </a:r>
            <a:br>
              <a:rPr lang="it-IT" sz="4400" b="1" smtClean="0"/>
            </a:br>
            <a:r>
              <a:rPr lang="it-IT" sz="3200" b="1" smtClean="0"/>
              <a:t>“ Il Sabato del Villaggio”</a:t>
            </a:r>
            <a:r>
              <a:rPr lang="it-IT" sz="4000" b="1" smtClean="0"/>
              <a:t/>
            </a:r>
            <a:br>
              <a:rPr lang="it-IT" sz="4000" b="1" smtClean="0"/>
            </a:b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2000" b="1" u="sng" dirty="0" smtClean="0"/>
          </a:p>
          <a:p>
            <a:pPr algn="just">
              <a:buNone/>
            </a:pPr>
            <a:endParaRPr lang="it-IT" sz="2000" b="1" u="sng" dirty="0" smtClean="0"/>
          </a:p>
          <a:p>
            <a:pPr algn="just">
              <a:buSzPct val="120000"/>
              <a:buFont typeface="Courier New" pitchFamily="49" charset="0"/>
              <a:buChar char="o"/>
            </a:pPr>
            <a:r>
              <a:rPr lang="it-IT" sz="1800" b="1" u="sng" dirty="0" smtClean="0"/>
              <a:t>THE PRINCIPAL THEME</a:t>
            </a:r>
            <a:r>
              <a:rPr lang="it-IT" sz="2000" dirty="0" smtClean="0"/>
              <a:t>: </a:t>
            </a:r>
            <a:r>
              <a:rPr lang="it-IT" sz="1800" dirty="0" smtClean="0"/>
              <a:t>The </a:t>
            </a:r>
            <a:r>
              <a:rPr lang="it-IT" sz="1800" dirty="0" err="1" smtClean="0"/>
              <a:t>song</a:t>
            </a:r>
            <a:r>
              <a:rPr lang="it-IT" sz="1800" dirty="0" smtClean="0"/>
              <a:t> </a:t>
            </a:r>
            <a:r>
              <a:rPr lang="it-IT" sz="1800" dirty="0" err="1" smtClean="0"/>
              <a:t>deals</a:t>
            </a:r>
            <a:r>
              <a:rPr lang="it-IT" sz="1800" dirty="0" smtClean="0"/>
              <a:t> </a:t>
            </a:r>
            <a:r>
              <a:rPr lang="it-IT" sz="1800" dirty="0" err="1" smtClean="0"/>
              <a:t>with</a:t>
            </a:r>
            <a:r>
              <a:rPr lang="it-IT" sz="1800" dirty="0" smtClean="0"/>
              <a:t> the </a:t>
            </a:r>
            <a:r>
              <a:rPr lang="it-IT" sz="1800" dirty="0" err="1" smtClean="0"/>
              <a:t>theory</a:t>
            </a:r>
            <a:r>
              <a:rPr lang="it-IT" sz="1800" dirty="0" smtClean="0"/>
              <a:t> </a:t>
            </a:r>
            <a:r>
              <a:rPr lang="it-IT" sz="1800" dirty="0" err="1" smtClean="0"/>
              <a:t>regarding</a:t>
            </a:r>
            <a:r>
              <a:rPr lang="it-IT" sz="1800" dirty="0" smtClean="0"/>
              <a:t> </a:t>
            </a:r>
            <a:r>
              <a:rPr lang="it-IT" sz="1800" dirty="0" err="1" smtClean="0"/>
              <a:t>to</a:t>
            </a:r>
            <a:r>
              <a:rPr lang="it-IT" sz="1800" dirty="0" smtClean="0"/>
              <a:t> the </a:t>
            </a:r>
            <a:r>
              <a:rPr lang="it-IT" sz="1800" dirty="0" err="1" smtClean="0"/>
              <a:t>pleasure</a:t>
            </a:r>
            <a:r>
              <a:rPr lang="it-IT" sz="1800" dirty="0" smtClean="0"/>
              <a:t>. </a:t>
            </a:r>
            <a:r>
              <a:rPr lang="it-IT" sz="1800" dirty="0" err="1" smtClean="0"/>
              <a:t>According</a:t>
            </a:r>
            <a:r>
              <a:rPr lang="it-IT" sz="1800" dirty="0" smtClean="0"/>
              <a:t> </a:t>
            </a:r>
            <a:r>
              <a:rPr lang="it-IT" sz="1800" dirty="0" err="1" smtClean="0"/>
              <a:t>to</a:t>
            </a:r>
            <a:r>
              <a:rPr lang="it-IT" sz="1800" dirty="0" smtClean="0"/>
              <a:t> G. leopardi </a:t>
            </a:r>
            <a:r>
              <a:rPr lang="it-IT" sz="1800" dirty="0" err="1" smtClean="0"/>
              <a:t>it</a:t>
            </a:r>
            <a:r>
              <a:rPr lang="it-IT" sz="1800" dirty="0" smtClean="0"/>
              <a:t> </a:t>
            </a:r>
            <a:r>
              <a:rPr lang="it-IT" sz="1800" dirty="0" err="1" smtClean="0"/>
              <a:t>isn</a:t>
            </a:r>
            <a:r>
              <a:rPr lang="it-IT" sz="1800" dirty="0" smtClean="0"/>
              <a:t>’t a </a:t>
            </a:r>
            <a:r>
              <a:rPr lang="it-IT" sz="1800" dirty="0" err="1" smtClean="0"/>
              <a:t>topical</a:t>
            </a:r>
            <a:r>
              <a:rPr lang="it-IT" sz="1800" dirty="0" smtClean="0"/>
              <a:t> feeling, </a:t>
            </a:r>
            <a:r>
              <a:rPr lang="it-IT" sz="1800" dirty="0" err="1" smtClean="0"/>
              <a:t>but</a:t>
            </a:r>
            <a:r>
              <a:rPr lang="it-IT" sz="1800" dirty="0" smtClean="0"/>
              <a:t> the </a:t>
            </a:r>
            <a:r>
              <a:rPr lang="it-IT" sz="1800" dirty="0" err="1" smtClean="0"/>
              <a:t>pleasure</a:t>
            </a:r>
            <a:r>
              <a:rPr lang="it-IT" sz="1800" dirty="0" smtClean="0"/>
              <a:t> </a:t>
            </a:r>
            <a:r>
              <a:rPr lang="it-IT" sz="1800" dirty="0" err="1" smtClean="0"/>
              <a:t>is</a:t>
            </a:r>
            <a:r>
              <a:rPr lang="it-IT" sz="1800" dirty="0" smtClean="0"/>
              <a:t> </a:t>
            </a:r>
            <a:r>
              <a:rPr lang="it-IT" sz="1800" dirty="0" err="1" smtClean="0"/>
              <a:t>only</a:t>
            </a:r>
            <a:r>
              <a:rPr lang="it-IT" sz="1800" dirty="0" smtClean="0"/>
              <a:t> </a:t>
            </a:r>
            <a:r>
              <a:rPr lang="it-IT" sz="1800" dirty="0" err="1" smtClean="0"/>
              <a:t>linked</a:t>
            </a:r>
            <a:r>
              <a:rPr lang="it-IT" sz="1800" dirty="0" smtClean="0"/>
              <a:t> </a:t>
            </a:r>
            <a:r>
              <a:rPr lang="it-IT" sz="1800" dirty="0" err="1" smtClean="0"/>
              <a:t>to</a:t>
            </a:r>
            <a:r>
              <a:rPr lang="it-IT" sz="1800" dirty="0" smtClean="0"/>
              <a:t> the </a:t>
            </a:r>
            <a:r>
              <a:rPr lang="it-IT" sz="1800" dirty="0" err="1" smtClean="0"/>
              <a:t>past</a:t>
            </a:r>
            <a:r>
              <a:rPr lang="it-IT" sz="1800" dirty="0" smtClean="0"/>
              <a:t> or </a:t>
            </a:r>
            <a:r>
              <a:rPr lang="it-IT" sz="1800" dirty="0" err="1" smtClean="0"/>
              <a:t>to</a:t>
            </a:r>
            <a:r>
              <a:rPr lang="it-IT" sz="1800" dirty="0" smtClean="0"/>
              <a:t> the future</a:t>
            </a:r>
          </a:p>
          <a:p>
            <a:pPr algn="just">
              <a:buSzPct val="200000"/>
              <a:buFont typeface="Arial" pitchFamily="34" charset="0"/>
              <a:buChar char="•"/>
            </a:pPr>
            <a:endParaRPr lang="it-IT" sz="1800" dirty="0" smtClean="0"/>
          </a:p>
          <a:p>
            <a:pPr algn="just">
              <a:buSzPct val="120000"/>
              <a:buFont typeface="Courier New" pitchFamily="49" charset="0"/>
              <a:buChar char="o"/>
            </a:pPr>
            <a:r>
              <a:rPr lang="it-IT" sz="1800" b="1" u="sng" dirty="0" smtClean="0"/>
              <a:t>FORM OF THE METRICS</a:t>
            </a:r>
            <a:r>
              <a:rPr lang="it-IT" sz="2000" dirty="0" smtClean="0"/>
              <a:t>: </a:t>
            </a:r>
            <a:r>
              <a:rPr lang="it-IT" sz="1800" dirty="0" smtClean="0"/>
              <a:t>the </a:t>
            </a:r>
            <a:r>
              <a:rPr lang="it-IT" sz="1800" dirty="0" err="1" smtClean="0"/>
              <a:t>song</a:t>
            </a:r>
            <a:r>
              <a:rPr lang="it-IT" sz="1800" dirty="0" smtClean="0"/>
              <a:t> </a:t>
            </a:r>
            <a:r>
              <a:rPr lang="it-IT" sz="1800" dirty="0" err="1" smtClean="0"/>
              <a:t>is</a:t>
            </a:r>
            <a:r>
              <a:rPr lang="it-IT" sz="1800" dirty="0" smtClean="0"/>
              <a:t> free and </a:t>
            </a:r>
            <a:r>
              <a:rPr lang="it-IT" sz="1800" dirty="0" err="1" smtClean="0"/>
              <a:t>it</a:t>
            </a:r>
            <a:r>
              <a:rPr lang="it-IT" sz="1800" dirty="0" smtClean="0"/>
              <a:t> </a:t>
            </a:r>
            <a:r>
              <a:rPr lang="it-IT" sz="1800" dirty="0" err="1" smtClean="0"/>
              <a:t>is</a:t>
            </a:r>
            <a:r>
              <a:rPr lang="it-IT" sz="1800" dirty="0" smtClean="0"/>
              <a:t> </a:t>
            </a:r>
            <a:r>
              <a:rPr lang="it-IT" sz="1800" dirty="0" err="1" smtClean="0"/>
              <a:t>organized</a:t>
            </a:r>
            <a:r>
              <a:rPr lang="it-IT" sz="1800" dirty="0" smtClean="0"/>
              <a:t> </a:t>
            </a:r>
            <a:r>
              <a:rPr lang="it-IT" sz="1800" dirty="0" err="1" smtClean="0"/>
              <a:t>into</a:t>
            </a:r>
            <a:r>
              <a:rPr lang="it-IT" sz="1800" dirty="0" smtClean="0"/>
              <a:t> </a:t>
            </a:r>
            <a:r>
              <a:rPr lang="it-IT" sz="1800" dirty="0" err="1" smtClean="0"/>
              <a:t>four</a:t>
            </a:r>
            <a:r>
              <a:rPr lang="it-IT" sz="1800" dirty="0" smtClean="0"/>
              <a:t> </a:t>
            </a:r>
            <a:r>
              <a:rPr lang="it-IT" sz="1800" dirty="0" err="1" smtClean="0"/>
              <a:t>stanzas</a:t>
            </a:r>
            <a:r>
              <a:rPr lang="it-IT" sz="1800" dirty="0" smtClean="0"/>
              <a:t> </a:t>
            </a:r>
            <a:r>
              <a:rPr lang="it-IT" sz="1800" dirty="0" err="1" smtClean="0"/>
              <a:t>constituted</a:t>
            </a:r>
            <a:r>
              <a:rPr lang="it-IT" sz="1800" dirty="0" smtClean="0"/>
              <a:t> </a:t>
            </a:r>
            <a:r>
              <a:rPr lang="it-IT" sz="1800" dirty="0" err="1" smtClean="0"/>
              <a:t>by</a:t>
            </a:r>
            <a:r>
              <a:rPr lang="it-IT" sz="1800" dirty="0" smtClean="0"/>
              <a:t> </a:t>
            </a:r>
            <a:r>
              <a:rPr lang="it-IT" sz="1800" dirty="0" err="1" smtClean="0"/>
              <a:t>hendecasyllables</a:t>
            </a:r>
            <a:endParaRPr lang="it-IT" sz="1800" dirty="0" smtClean="0"/>
          </a:p>
          <a:p>
            <a:pPr algn="just">
              <a:buSzPct val="200000"/>
              <a:buFont typeface="Arial" pitchFamily="34" charset="0"/>
              <a:buChar char="•"/>
            </a:pPr>
            <a:endParaRPr lang="it-IT" sz="1800" b="1" u="sng" dirty="0" smtClean="0"/>
          </a:p>
          <a:p>
            <a:pPr algn="just">
              <a:buSzPct val="120000"/>
              <a:buFont typeface="Courier New" pitchFamily="49" charset="0"/>
              <a:buChar char="o"/>
            </a:pPr>
            <a:r>
              <a:rPr lang="it-IT" sz="1800" b="1" u="sng" dirty="0" smtClean="0"/>
              <a:t>MUSICALITY</a:t>
            </a:r>
            <a:r>
              <a:rPr lang="it-IT" sz="1800" dirty="0" smtClean="0"/>
              <a:t>: in the </a:t>
            </a:r>
            <a:r>
              <a:rPr lang="it-IT" sz="1800" dirty="0" err="1" smtClean="0"/>
              <a:t>song</a:t>
            </a:r>
            <a:r>
              <a:rPr lang="it-IT" sz="1800" dirty="0" smtClean="0"/>
              <a:t> </a:t>
            </a:r>
            <a:r>
              <a:rPr lang="it-IT" sz="1800" dirty="0" err="1" smtClean="0"/>
              <a:t>there</a:t>
            </a:r>
            <a:r>
              <a:rPr lang="it-IT" sz="1800" dirty="0" smtClean="0"/>
              <a:t> </a:t>
            </a:r>
            <a:r>
              <a:rPr lang="it-IT" sz="1800" dirty="0" err="1" smtClean="0"/>
              <a:t>is</a:t>
            </a:r>
            <a:r>
              <a:rPr lang="it-IT" sz="1800" dirty="0" smtClean="0"/>
              <a:t> a </a:t>
            </a:r>
            <a:r>
              <a:rPr lang="it-IT" sz="1800" dirty="0" err="1" smtClean="0"/>
              <a:t>remarkable</a:t>
            </a:r>
            <a:r>
              <a:rPr lang="it-IT" sz="1800" dirty="0" smtClean="0"/>
              <a:t> </a:t>
            </a:r>
            <a:r>
              <a:rPr lang="it-IT" sz="1800" dirty="0" err="1" smtClean="0"/>
              <a:t>number</a:t>
            </a:r>
            <a:r>
              <a:rPr lang="it-IT" sz="1800" dirty="0" smtClean="0"/>
              <a:t> </a:t>
            </a:r>
            <a:r>
              <a:rPr lang="it-IT" sz="1800" dirty="0" err="1" smtClean="0"/>
              <a:t>of</a:t>
            </a:r>
            <a:r>
              <a:rPr lang="it-IT" sz="1800" dirty="0" smtClean="0"/>
              <a:t>  </a:t>
            </a:r>
            <a:r>
              <a:rPr lang="it-IT" sz="1800" dirty="0" err="1" smtClean="0"/>
              <a:t>rhymes</a:t>
            </a:r>
            <a:r>
              <a:rPr lang="it-IT" sz="1800" dirty="0" smtClean="0"/>
              <a:t>, </a:t>
            </a:r>
            <a:r>
              <a:rPr lang="it-IT" sz="1800" dirty="0" err="1" smtClean="0"/>
              <a:t>assonances</a:t>
            </a:r>
            <a:r>
              <a:rPr lang="it-IT" sz="1800" dirty="0" smtClean="0"/>
              <a:t> and </a:t>
            </a:r>
            <a:r>
              <a:rPr lang="it-IT" sz="1800" dirty="0" err="1" smtClean="0"/>
              <a:t>consonances</a:t>
            </a:r>
            <a:r>
              <a:rPr lang="it-IT" sz="1800" dirty="0" smtClean="0"/>
              <a:t>. The </a:t>
            </a:r>
            <a:r>
              <a:rPr lang="it-IT" sz="1800" dirty="0" err="1" smtClean="0"/>
              <a:t>lexicon</a:t>
            </a:r>
            <a:r>
              <a:rPr lang="it-IT" sz="1800" dirty="0" smtClean="0"/>
              <a:t> </a:t>
            </a:r>
            <a:r>
              <a:rPr lang="it-IT" sz="1800" dirty="0" err="1" smtClean="0"/>
              <a:t>alternates</a:t>
            </a:r>
            <a:r>
              <a:rPr lang="it-IT" sz="1800" dirty="0" smtClean="0"/>
              <a:t> </a:t>
            </a:r>
            <a:r>
              <a:rPr lang="it-IT" sz="1800" dirty="0" err="1" smtClean="0"/>
              <a:t>simple</a:t>
            </a:r>
            <a:r>
              <a:rPr lang="it-IT" sz="1800" dirty="0" smtClean="0"/>
              <a:t> </a:t>
            </a:r>
            <a:r>
              <a:rPr lang="it-IT" sz="1800" dirty="0" err="1" smtClean="0"/>
              <a:t>words</a:t>
            </a:r>
            <a:r>
              <a:rPr lang="it-IT" sz="1800" dirty="0" smtClean="0"/>
              <a:t> and </a:t>
            </a:r>
            <a:r>
              <a:rPr lang="it-IT" sz="1800" dirty="0" err="1" smtClean="0"/>
              <a:t>literary</a:t>
            </a:r>
            <a:r>
              <a:rPr lang="it-IT" sz="1800" dirty="0" smtClean="0"/>
              <a:t> </a:t>
            </a:r>
            <a:r>
              <a:rPr lang="it-IT" sz="1800" dirty="0" err="1" smtClean="0"/>
              <a:t>terms</a:t>
            </a:r>
            <a:r>
              <a:rPr lang="it-IT" sz="1800" dirty="0" smtClean="0"/>
              <a:t>. The </a:t>
            </a:r>
            <a:r>
              <a:rPr lang="it-IT" sz="1800" dirty="0" err="1" smtClean="0"/>
              <a:t>syntax</a:t>
            </a:r>
            <a:r>
              <a:rPr lang="it-IT" sz="1800" dirty="0" smtClean="0"/>
              <a:t> </a:t>
            </a:r>
            <a:r>
              <a:rPr lang="it-IT" sz="1800" dirty="0" err="1" smtClean="0"/>
              <a:t>is</a:t>
            </a:r>
            <a:r>
              <a:rPr lang="it-IT" sz="1800" dirty="0" smtClean="0"/>
              <a:t> </a:t>
            </a:r>
            <a:r>
              <a:rPr lang="it-IT" sz="1800" dirty="0" err="1" smtClean="0"/>
              <a:t>plane</a:t>
            </a:r>
            <a:r>
              <a:rPr lang="it-IT" sz="1800" dirty="0" smtClean="0"/>
              <a:t> and </a:t>
            </a:r>
            <a:r>
              <a:rPr lang="it-IT" sz="1800" dirty="0" err="1" smtClean="0"/>
              <a:t>various</a:t>
            </a:r>
            <a:r>
              <a:rPr lang="it-IT" sz="1800" dirty="0" smtClean="0"/>
              <a:t> </a:t>
            </a:r>
            <a:r>
              <a:rPr lang="it-IT" sz="1800" dirty="0" err="1" smtClean="0"/>
              <a:t>diminutives</a:t>
            </a:r>
            <a:r>
              <a:rPr lang="it-IT" sz="1800" dirty="0" smtClean="0"/>
              <a:t> </a:t>
            </a:r>
            <a:r>
              <a:rPr lang="it-IT" sz="1800" dirty="0" err="1" smtClean="0"/>
              <a:t>make</a:t>
            </a:r>
            <a:r>
              <a:rPr lang="it-IT" sz="1800" dirty="0" smtClean="0"/>
              <a:t> the </a:t>
            </a:r>
            <a:r>
              <a:rPr lang="it-IT" sz="1800" dirty="0" err="1" smtClean="0"/>
              <a:t>song</a:t>
            </a:r>
            <a:r>
              <a:rPr lang="it-IT" sz="1800" dirty="0" smtClean="0"/>
              <a:t>  light and charm</a:t>
            </a:r>
            <a:endParaRPr lang="it-IT" sz="1800" b="1" u="sng" dirty="0" smtClean="0"/>
          </a:p>
          <a:p>
            <a:pPr>
              <a:buSzPct val="200000"/>
              <a:buFont typeface="Arial" pitchFamily="34" charset="0"/>
              <a:buChar char="•"/>
            </a:pPr>
            <a:endParaRPr lang="it-IT" sz="1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4000" b="1" dirty="0" smtClean="0"/>
              <a:t>“ The Love </a:t>
            </a:r>
            <a:r>
              <a:rPr lang="it-IT" sz="4000" b="1" dirty="0" err="1" smtClean="0"/>
              <a:t>Song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of</a:t>
            </a:r>
            <a:r>
              <a:rPr lang="it-IT" sz="4000" b="1" dirty="0" smtClean="0"/>
              <a:t> J. Alfred </a:t>
            </a:r>
            <a:r>
              <a:rPr lang="it-IT" sz="4000" b="1" dirty="0" err="1" smtClean="0"/>
              <a:t>Prufrock</a:t>
            </a:r>
            <a:r>
              <a:rPr lang="it-IT" sz="4000" b="1" dirty="0" smtClean="0"/>
              <a:t> ”</a:t>
            </a: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1800" b="1" u="sng" dirty="0" smtClean="0"/>
              <a:t>PRINCIPAL THEME </a:t>
            </a:r>
            <a:r>
              <a:rPr lang="it-IT" sz="1800" dirty="0" smtClean="0"/>
              <a:t>: The </a:t>
            </a:r>
            <a:r>
              <a:rPr lang="it-IT" sz="1800" dirty="0" err="1" smtClean="0"/>
              <a:t>song</a:t>
            </a:r>
            <a:r>
              <a:rPr lang="it-IT" sz="1800" dirty="0" smtClean="0"/>
              <a:t> </a:t>
            </a:r>
            <a:r>
              <a:rPr lang="it-IT" sz="1800" dirty="0" err="1" smtClean="0"/>
              <a:t>deals</a:t>
            </a:r>
            <a:r>
              <a:rPr lang="it-IT" sz="1800" dirty="0" smtClean="0"/>
              <a:t> </a:t>
            </a:r>
            <a:r>
              <a:rPr lang="it-IT" sz="1800" dirty="0" err="1" smtClean="0"/>
              <a:t>with</a:t>
            </a:r>
            <a:r>
              <a:rPr lang="it-IT" sz="1800" dirty="0" smtClean="0"/>
              <a:t> the </a:t>
            </a:r>
            <a:r>
              <a:rPr lang="it-IT" sz="1800" dirty="0" err="1" smtClean="0"/>
              <a:t>crisis</a:t>
            </a:r>
            <a:r>
              <a:rPr lang="it-IT" sz="1800" dirty="0" smtClean="0"/>
              <a:t> </a:t>
            </a:r>
            <a:r>
              <a:rPr lang="it-IT" sz="1800" dirty="0" err="1" smtClean="0"/>
              <a:t>which</a:t>
            </a:r>
            <a:r>
              <a:rPr lang="it-IT" sz="1800" dirty="0" smtClean="0"/>
              <a:t> </a:t>
            </a:r>
            <a:r>
              <a:rPr lang="it-IT" sz="1800" dirty="0" err="1" smtClean="0"/>
              <a:t>belongs</a:t>
            </a:r>
            <a:r>
              <a:rPr lang="it-IT" sz="1800" dirty="0" smtClean="0"/>
              <a:t> </a:t>
            </a:r>
            <a:r>
              <a:rPr lang="it-IT" sz="1800" dirty="0" err="1" smtClean="0"/>
              <a:t>to</a:t>
            </a:r>
            <a:r>
              <a:rPr lang="it-IT" sz="1800" dirty="0" smtClean="0"/>
              <a:t> the society and </a:t>
            </a:r>
            <a:r>
              <a:rPr lang="it-IT" sz="1800" dirty="0" err="1" smtClean="0"/>
              <a:t>Prufrock</a:t>
            </a:r>
            <a:r>
              <a:rPr lang="it-IT" sz="1800" dirty="0" smtClean="0"/>
              <a:t> </a:t>
            </a:r>
            <a:r>
              <a:rPr lang="it-IT" sz="1800" dirty="0" err="1" smtClean="0"/>
              <a:t>tries</a:t>
            </a:r>
            <a:r>
              <a:rPr lang="it-IT" sz="1800" dirty="0" smtClean="0"/>
              <a:t> </a:t>
            </a:r>
            <a:r>
              <a:rPr lang="it-IT" sz="1800" dirty="0" err="1" smtClean="0"/>
              <a:t>to</a:t>
            </a:r>
            <a:r>
              <a:rPr lang="it-IT" sz="1800" dirty="0" smtClean="0"/>
              <a:t> put a </a:t>
            </a:r>
            <a:r>
              <a:rPr lang="it-IT" sz="1800" dirty="0" err="1" smtClean="0"/>
              <a:t>question</a:t>
            </a:r>
            <a:r>
              <a:rPr lang="it-IT" sz="1800" dirty="0" smtClean="0"/>
              <a:t> in </a:t>
            </a:r>
            <a:r>
              <a:rPr lang="it-IT" sz="1800" dirty="0" err="1" smtClean="0"/>
              <a:t>order</a:t>
            </a:r>
            <a:r>
              <a:rPr lang="it-IT" sz="1800" dirty="0" smtClean="0"/>
              <a:t> </a:t>
            </a:r>
            <a:r>
              <a:rPr lang="it-IT" sz="1800" dirty="0" err="1" smtClean="0"/>
              <a:t>to</a:t>
            </a:r>
            <a:r>
              <a:rPr lang="it-IT" sz="1800" dirty="0" smtClean="0"/>
              <a:t> solve the </a:t>
            </a:r>
            <a:r>
              <a:rPr lang="it-IT" sz="1800" dirty="0" err="1" smtClean="0"/>
              <a:t>universe</a:t>
            </a:r>
            <a:r>
              <a:rPr lang="it-IT" sz="1800" dirty="0" smtClean="0"/>
              <a:t>’s </a:t>
            </a:r>
            <a:r>
              <a:rPr lang="it-IT" sz="1800" dirty="0" err="1" smtClean="0"/>
              <a:t>problems</a:t>
            </a:r>
            <a:r>
              <a:rPr lang="it-IT" sz="1800" dirty="0" smtClean="0"/>
              <a:t>. </a:t>
            </a:r>
            <a:r>
              <a:rPr lang="it-IT" sz="1800" dirty="0" err="1" smtClean="0"/>
              <a:t>He</a:t>
            </a:r>
            <a:r>
              <a:rPr lang="it-IT" sz="1800" dirty="0" smtClean="0"/>
              <a:t> </a:t>
            </a:r>
            <a:r>
              <a:rPr lang="it-IT" sz="1800" dirty="0" err="1" smtClean="0"/>
              <a:t>represents</a:t>
            </a:r>
            <a:r>
              <a:rPr lang="it-IT" sz="1800" dirty="0" smtClean="0"/>
              <a:t> a </a:t>
            </a:r>
            <a:r>
              <a:rPr lang="it-IT" sz="1800" dirty="0" err="1" smtClean="0"/>
              <a:t>poet</a:t>
            </a:r>
            <a:r>
              <a:rPr lang="it-IT" sz="1800" dirty="0" smtClean="0"/>
              <a:t>’s </a:t>
            </a:r>
            <a:r>
              <a:rPr lang="it-IT" sz="1800" dirty="0" err="1" smtClean="0"/>
              <a:t>double</a:t>
            </a:r>
            <a:r>
              <a:rPr lang="it-IT" sz="1800" dirty="0" smtClean="0"/>
              <a:t>  and the </a:t>
            </a:r>
            <a:r>
              <a:rPr lang="it-IT" sz="1800" dirty="0" err="1" smtClean="0"/>
              <a:t>song</a:t>
            </a:r>
            <a:r>
              <a:rPr lang="it-IT" sz="1800" dirty="0" smtClean="0"/>
              <a:t> </a:t>
            </a:r>
            <a:r>
              <a:rPr lang="it-IT" sz="1800" dirty="0" err="1" smtClean="0"/>
              <a:t>is</a:t>
            </a:r>
            <a:r>
              <a:rPr lang="it-IT" sz="1800" dirty="0" smtClean="0"/>
              <a:t> </a:t>
            </a:r>
            <a:r>
              <a:rPr lang="it-IT" sz="1800" dirty="0" err="1" smtClean="0"/>
              <a:t>presented</a:t>
            </a:r>
            <a:r>
              <a:rPr lang="it-IT" sz="1800" dirty="0" smtClean="0"/>
              <a:t> </a:t>
            </a:r>
            <a:r>
              <a:rPr lang="it-IT" sz="1800" dirty="0" err="1" smtClean="0"/>
              <a:t>like</a:t>
            </a:r>
            <a:r>
              <a:rPr lang="it-IT" sz="1800" dirty="0" smtClean="0"/>
              <a:t> a </a:t>
            </a:r>
            <a:r>
              <a:rPr lang="it-IT" sz="1800" dirty="0" err="1" smtClean="0"/>
              <a:t>dramatic</a:t>
            </a:r>
            <a:r>
              <a:rPr lang="it-IT" sz="1800" dirty="0" smtClean="0"/>
              <a:t> </a:t>
            </a:r>
            <a:r>
              <a:rPr lang="it-IT" sz="1800" dirty="0" err="1" smtClean="0"/>
              <a:t>interior</a:t>
            </a:r>
            <a:r>
              <a:rPr lang="it-IT" sz="1800" dirty="0" smtClean="0"/>
              <a:t> </a:t>
            </a:r>
            <a:r>
              <a:rPr lang="it-IT" sz="1800" dirty="0" err="1" smtClean="0"/>
              <a:t>monologue</a:t>
            </a:r>
            <a:endParaRPr lang="it-IT" sz="1800" dirty="0" smtClean="0"/>
          </a:p>
          <a:p>
            <a:pPr algn="just"/>
            <a:endParaRPr lang="it-IT" sz="1800" dirty="0" smtClean="0"/>
          </a:p>
          <a:p>
            <a:pPr algn="just"/>
            <a:r>
              <a:rPr lang="it-IT" sz="1800" b="1" u="sng" dirty="0" smtClean="0"/>
              <a:t>STRUCTURE</a:t>
            </a:r>
            <a:r>
              <a:rPr lang="it-IT" sz="1800" dirty="0" smtClean="0"/>
              <a:t>: the </a:t>
            </a:r>
            <a:r>
              <a:rPr lang="it-IT" sz="1800" dirty="0" err="1" smtClean="0"/>
              <a:t>song</a:t>
            </a:r>
            <a:r>
              <a:rPr lang="it-IT" sz="1800" dirty="0" smtClean="0"/>
              <a:t> </a:t>
            </a:r>
            <a:r>
              <a:rPr lang="it-IT" sz="1800" dirty="0" err="1" smtClean="0"/>
              <a:t>is</a:t>
            </a:r>
            <a:r>
              <a:rPr lang="it-IT" sz="1800" dirty="0" smtClean="0"/>
              <a:t> </a:t>
            </a:r>
            <a:r>
              <a:rPr lang="it-IT" sz="1800" dirty="0" err="1" smtClean="0"/>
              <a:t>composed</a:t>
            </a:r>
            <a:r>
              <a:rPr lang="it-IT" sz="1800" dirty="0" smtClean="0"/>
              <a:t> </a:t>
            </a:r>
            <a:r>
              <a:rPr lang="it-IT" sz="1800" dirty="0" err="1" smtClean="0"/>
              <a:t>by</a:t>
            </a:r>
            <a:r>
              <a:rPr lang="it-IT" sz="1800" dirty="0" smtClean="0"/>
              <a:t> </a:t>
            </a:r>
            <a:r>
              <a:rPr lang="it-IT" sz="1800" dirty="0" err="1" smtClean="0"/>
              <a:t>thoughts</a:t>
            </a:r>
            <a:r>
              <a:rPr lang="it-IT" sz="1800" dirty="0" smtClean="0"/>
              <a:t> </a:t>
            </a:r>
            <a:r>
              <a:rPr lang="it-IT" sz="1800" dirty="0" err="1" smtClean="0"/>
              <a:t>seemingly</a:t>
            </a:r>
            <a:r>
              <a:rPr lang="it-IT" sz="1800" dirty="0" smtClean="0"/>
              <a:t> </a:t>
            </a:r>
            <a:r>
              <a:rPr lang="it-IT" sz="1800" dirty="0" err="1" smtClean="0"/>
              <a:t>without</a:t>
            </a:r>
            <a:r>
              <a:rPr lang="it-IT" sz="1800" dirty="0" smtClean="0"/>
              <a:t> </a:t>
            </a:r>
            <a:r>
              <a:rPr lang="it-IT" sz="1800" dirty="0" err="1" smtClean="0"/>
              <a:t>an</a:t>
            </a:r>
            <a:r>
              <a:rPr lang="it-IT" sz="1800" dirty="0" smtClean="0"/>
              <a:t> </a:t>
            </a:r>
            <a:r>
              <a:rPr lang="it-IT" sz="1800" dirty="0" err="1" smtClean="0"/>
              <a:t>order</a:t>
            </a:r>
            <a:r>
              <a:rPr lang="it-IT" sz="1800" dirty="0" smtClean="0"/>
              <a:t>. </a:t>
            </a:r>
            <a:r>
              <a:rPr lang="it-IT" sz="1800" dirty="0" err="1" smtClean="0"/>
              <a:t>Indeed</a:t>
            </a:r>
            <a:r>
              <a:rPr lang="it-IT" sz="1800" dirty="0" smtClean="0"/>
              <a:t> </a:t>
            </a:r>
            <a:r>
              <a:rPr lang="it-IT" sz="1800" dirty="0" err="1" smtClean="0"/>
              <a:t>they</a:t>
            </a:r>
            <a:r>
              <a:rPr lang="it-IT" sz="1800" dirty="0" smtClean="0"/>
              <a:t> are </a:t>
            </a:r>
            <a:r>
              <a:rPr lang="it-IT" sz="1800" dirty="0" err="1" smtClean="0"/>
              <a:t>linked</a:t>
            </a:r>
            <a:r>
              <a:rPr lang="it-IT" sz="1800" dirty="0" smtClean="0"/>
              <a:t> </a:t>
            </a:r>
            <a:r>
              <a:rPr lang="it-IT" sz="1800" dirty="0" err="1" smtClean="0"/>
              <a:t>by</a:t>
            </a:r>
            <a:r>
              <a:rPr lang="it-IT" sz="1800" dirty="0" smtClean="0"/>
              <a:t> a </a:t>
            </a:r>
            <a:r>
              <a:rPr lang="it-IT" sz="1800" dirty="0" err="1" smtClean="0"/>
              <a:t>psychological</a:t>
            </a:r>
            <a:r>
              <a:rPr lang="it-IT" sz="1800" dirty="0" smtClean="0"/>
              <a:t> </a:t>
            </a:r>
            <a:r>
              <a:rPr lang="it-IT" sz="1800" dirty="0" err="1" smtClean="0"/>
              <a:t>organization</a:t>
            </a:r>
            <a:r>
              <a:rPr lang="it-IT" sz="1800" dirty="0" smtClean="0"/>
              <a:t> and </a:t>
            </a:r>
            <a:r>
              <a:rPr lang="it-IT" sz="1800" dirty="0" err="1" smtClean="0"/>
              <a:t>this</a:t>
            </a:r>
            <a:r>
              <a:rPr lang="it-IT" sz="1800" dirty="0" smtClean="0"/>
              <a:t> style </a:t>
            </a:r>
            <a:r>
              <a:rPr lang="it-IT" sz="1800" dirty="0" err="1" smtClean="0"/>
              <a:t>makes</a:t>
            </a:r>
            <a:r>
              <a:rPr lang="it-IT" sz="1800" dirty="0" smtClean="0"/>
              <a:t> </a:t>
            </a:r>
            <a:r>
              <a:rPr lang="it-IT" sz="1800" dirty="0" err="1" smtClean="0"/>
              <a:t>difficult</a:t>
            </a:r>
            <a:r>
              <a:rPr lang="it-IT" sz="1800" dirty="0" smtClean="0"/>
              <a:t> </a:t>
            </a:r>
            <a:r>
              <a:rPr lang="it-IT" sz="1800" dirty="0" err="1" smtClean="0"/>
              <a:t>to</a:t>
            </a:r>
            <a:r>
              <a:rPr lang="it-IT" sz="1800" dirty="0" smtClean="0"/>
              <a:t> </a:t>
            </a:r>
            <a:r>
              <a:rPr lang="it-IT" sz="1800" dirty="0" err="1" smtClean="0"/>
              <a:t>understand</a:t>
            </a:r>
            <a:r>
              <a:rPr lang="it-IT" sz="1800" dirty="0" smtClean="0"/>
              <a:t> </a:t>
            </a:r>
            <a:r>
              <a:rPr lang="it-IT" sz="1800" dirty="0" err="1" smtClean="0"/>
              <a:t>what</a:t>
            </a:r>
            <a:r>
              <a:rPr lang="it-IT" sz="1800" dirty="0" smtClean="0"/>
              <a:t> </a:t>
            </a:r>
            <a:r>
              <a:rPr lang="it-IT" sz="1800" dirty="0" err="1" smtClean="0"/>
              <a:t>is</a:t>
            </a:r>
            <a:r>
              <a:rPr lang="it-IT" sz="1800" dirty="0" smtClean="0"/>
              <a:t> </a:t>
            </a:r>
            <a:r>
              <a:rPr lang="it-IT" sz="1800" dirty="0" err="1" smtClean="0"/>
              <a:t>literary</a:t>
            </a:r>
            <a:r>
              <a:rPr lang="it-IT" sz="1800" dirty="0" smtClean="0"/>
              <a:t> and </a:t>
            </a:r>
            <a:r>
              <a:rPr lang="it-IT" sz="1800" dirty="0" err="1" smtClean="0"/>
              <a:t>what</a:t>
            </a:r>
            <a:r>
              <a:rPr lang="it-IT" sz="1800" dirty="0" smtClean="0"/>
              <a:t> </a:t>
            </a:r>
            <a:r>
              <a:rPr lang="it-IT" sz="1800" dirty="0" err="1" smtClean="0"/>
              <a:t>is</a:t>
            </a:r>
            <a:r>
              <a:rPr lang="it-IT" sz="1800" dirty="0" smtClean="0"/>
              <a:t> </a:t>
            </a:r>
            <a:r>
              <a:rPr lang="it-IT" sz="1800" dirty="0" err="1" smtClean="0"/>
              <a:t>symbolical</a:t>
            </a:r>
            <a:endParaRPr lang="it-IT" sz="1800" dirty="0" smtClean="0"/>
          </a:p>
          <a:p>
            <a:pPr algn="just"/>
            <a:endParaRPr lang="it-IT" sz="1800" b="1" u="sng" dirty="0" smtClean="0"/>
          </a:p>
          <a:p>
            <a:pPr algn="just"/>
            <a:r>
              <a:rPr lang="it-IT" sz="1800" b="1" u="sng" dirty="0" smtClean="0"/>
              <a:t>MEANING OF THE TITLE</a:t>
            </a:r>
            <a:r>
              <a:rPr lang="it-IT" sz="1800" dirty="0" smtClean="0"/>
              <a:t>: </a:t>
            </a:r>
            <a:r>
              <a:rPr lang="it-IT" sz="1800" dirty="0" err="1" smtClean="0"/>
              <a:t>it</a:t>
            </a:r>
            <a:r>
              <a:rPr lang="it-IT" sz="1800" dirty="0" smtClean="0"/>
              <a:t> </a:t>
            </a:r>
            <a:r>
              <a:rPr lang="it-IT" sz="1800" dirty="0" err="1" smtClean="0"/>
              <a:t>is</a:t>
            </a:r>
            <a:r>
              <a:rPr lang="it-IT" sz="1800" dirty="0" smtClean="0"/>
              <a:t> </a:t>
            </a:r>
            <a:r>
              <a:rPr lang="it-IT" sz="1800" dirty="0" err="1" smtClean="0"/>
              <a:t>retaken</a:t>
            </a:r>
            <a:r>
              <a:rPr lang="it-IT" sz="1800" dirty="0" smtClean="0"/>
              <a:t> </a:t>
            </a:r>
            <a:r>
              <a:rPr lang="it-IT" sz="1800" dirty="0" err="1" smtClean="0"/>
              <a:t>from</a:t>
            </a:r>
            <a:r>
              <a:rPr lang="it-IT" sz="1800" dirty="0" smtClean="0"/>
              <a:t> a Rudyard Kipling’s work: “ The Love </a:t>
            </a:r>
            <a:r>
              <a:rPr lang="it-IT" sz="1800" dirty="0" err="1" smtClean="0"/>
              <a:t>Song</a:t>
            </a:r>
            <a:r>
              <a:rPr lang="it-IT" sz="1800" dirty="0" smtClean="0"/>
              <a:t> </a:t>
            </a:r>
            <a:r>
              <a:rPr lang="it-IT" sz="1800" dirty="0" err="1" smtClean="0"/>
              <a:t>of</a:t>
            </a:r>
            <a:r>
              <a:rPr lang="it-IT" sz="1800" dirty="0" smtClean="0"/>
              <a:t> </a:t>
            </a:r>
            <a:r>
              <a:rPr lang="it-IT" sz="1800" dirty="0" err="1" smtClean="0"/>
              <a:t>Har</a:t>
            </a:r>
            <a:r>
              <a:rPr lang="it-IT" sz="1800" dirty="0" smtClean="0"/>
              <a:t> </a:t>
            </a:r>
            <a:r>
              <a:rPr lang="it-IT" sz="1800" dirty="0" err="1" smtClean="0"/>
              <a:t>Dyal</a:t>
            </a:r>
            <a:r>
              <a:rPr lang="it-IT" sz="1800" dirty="0" smtClean="0"/>
              <a:t> ”. </a:t>
            </a:r>
            <a:r>
              <a:rPr lang="it-IT" sz="1800" dirty="0" err="1" smtClean="0"/>
              <a:t>What</a:t>
            </a:r>
            <a:r>
              <a:rPr lang="it-IT" sz="1800" dirty="0" smtClean="0"/>
              <a:t> </a:t>
            </a:r>
            <a:r>
              <a:rPr lang="it-IT" sz="1800" dirty="0" err="1" smtClean="0"/>
              <a:t>about</a:t>
            </a:r>
            <a:r>
              <a:rPr lang="it-IT" sz="1800" dirty="0" smtClean="0"/>
              <a:t> the </a:t>
            </a:r>
            <a:r>
              <a:rPr lang="it-IT" sz="1800" dirty="0" err="1" smtClean="0"/>
              <a:t>name</a:t>
            </a:r>
            <a:r>
              <a:rPr lang="it-IT" sz="1800" dirty="0" smtClean="0"/>
              <a:t> “ </a:t>
            </a:r>
            <a:r>
              <a:rPr lang="it-IT" sz="1800" dirty="0" err="1" smtClean="0"/>
              <a:t>Prufrock</a:t>
            </a:r>
            <a:r>
              <a:rPr lang="it-IT" sz="1800" dirty="0" smtClean="0"/>
              <a:t> “ </a:t>
            </a:r>
            <a:r>
              <a:rPr lang="it-IT" sz="1800" dirty="0" err="1" smtClean="0"/>
              <a:t>there</a:t>
            </a:r>
            <a:r>
              <a:rPr lang="it-IT" sz="1800" dirty="0" smtClean="0"/>
              <a:t> </a:t>
            </a:r>
            <a:r>
              <a:rPr lang="it-IT" sz="1800" dirty="0" err="1" smtClean="0"/>
              <a:t>was</a:t>
            </a:r>
            <a:r>
              <a:rPr lang="it-IT" sz="1800" dirty="0" smtClean="0"/>
              <a:t> a shop </a:t>
            </a:r>
            <a:r>
              <a:rPr lang="it-IT" sz="1800" dirty="0" err="1" smtClean="0"/>
              <a:t>called</a:t>
            </a:r>
            <a:r>
              <a:rPr lang="it-IT" sz="1800" dirty="0" smtClean="0"/>
              <a:t>  “ </a:t>
            </a:r>
            <a:r>
              <a:rPr lang="it-IT" sz="1800" dirty="0" err="1" smtClean="0"/>
              <a:t>Prufrock-Litton</a:t>
            </a:r>
            <a:r>
              <a:rPr lang="it-IT" sz="1800" dirty="0" smtClean="0"/>
              <a:t> Company “ </a:t>
            </a:r>
            <a:r>
              <a:rPr lang="it-IT" sz="1800" dirty="0" err="1" smtClean="0"/>
              <a:t>where</a:t>
            </a:r>
            <a:r>
              <a:rPr lang="it-IT" sz="1800" dirty="0" smtClean="0"/>
              <a:t> T. S. Eliot </a:t>
            </a:r>
            <a:r>
              <a:rPr lang="it-IT" sz="1800" dirty="0" err="1" smtClean="0"/>
              <a:t>lived</a:t>
            </a:r>
            <a:r>
              <a:rPr lang="it-IT" sz="1800" dirty="0" smtClean="0"/>
              <a:t> </a:t>
            </a:r>
            <a:endParaRPr lang="it-IT" sz="1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4000" b="1" dirty="0" smtClean="0"/>
              <a:t>T. S. Eliot and G. Leopardi: </a:t>
            </a:r>
            <a:r>
              <a:rPr lang="it-IT" sz="4000" b="1" dirty="0" err="1" smtClean="0"/>
              <a:t>Comparison</a:t>
            </a:r>
            <a:endParaRPr lang="it-IT" sz="4000" b="1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2"/>
          </p:nvPr>
        </p:nvSpPr>
        <p:spPr>
          <a:xfrm>
            <a:off x="457200" y="2852936"/>
            <a:ext cx="3657600" cy="3744416"/>
          </a:xfrm>
        </p:spPr>
        <p:txBody>
          <a:bodyPr>
            <a:normAutofit/>
          </a:bodyPr>
          <a:lstStyle/>
          <a:p>
            <a:pPr algn="just"/>
            <a:r>
              <a:rPr lang="it-IT" sz="2000" dirty="0" smtClean="0"/>
              <a:t>The </a:t>
            </a:r>
            <a:r>
              <a:rPr lang="it-IT" sz="2000" dirty="0" err="1" smtClean="0"/>
              <a:t>song</a:t>
            </a:r>
            <a:r>
              <a:rPr lang="it-IT" sz="2000" dirty="0" smtClean="0"/>
              <a:t> </a:t>
            </a:r>
            <a:r>
              <a:rPr lang="it-IT" sz="2000" dirty="0" err="1" smtClean="0"/>
              <a:t>deals</a:t>
            </a:r>
            <a:r>
              <a:rPr lang="it-IT" sz="2000" dirty="0" smtClean="0"/>
              <a:t> </a:t>
            </a:r>
            <a:r>
              <a:rPr lang="it-IT" sz="2000" dirty="0" err="1" smtClean="0"/>
              <a:t>with</a:t>
            </a:r>
            <a:r>
              <a:rPr lang="it-IT" sz="2000" dirty="0" smtClean="0"/>
              <a:t> the society’s </a:t>
            </a:r>
            <a:r>
              <a:rPr lang="it-IT" sz="2000" dirty="0" err="1" smtClean="0"/>
              <a:t>problems</a:t>
            </a:r>
            <a:r>
              <a:rPr lang="it-IT" sz="2000" dirty="0" smtClean="0"/>
              <a:t> </a:t>
            </a:r>
            <a:r>
              <a:rPr lang="it-IT" sz="2000" dirty="0" err="1" smtClean="0"/>
              <a:t>throught</a:t>
            </a:r>
            <a:r>
              <a:rPr lang="it-IT" sz="2000" dirty="0" smtClean="0"/>
              <a:t> </a:t>
            </a:r>
            <a:r>
              <a:rPr lang="it-IT" sz="2000" dirty="0" err="1" smtClean="0"/>
              <a:t>Proufrock</a:t>
            </a:r>
            <a:r>
              <a:rPr lang="it-IT" sz="2000" dirty="0" smtClean="0"/>
              <a:t>’s </a:t>
            </a:r>
            <a:r>
              <a:rPr lang="it-IT" sz="2000" dirty="0" err="1" smtClean="0"/>
              <a:t>incapacity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express </a:t>
            </a:r>
            <a:r>
              <a:rPr lang="it-IT" sz="2000" dirty="0" err="1" smtClean="0"/>
              <a:t>his</a:t>
            </a:r>
            <a:r>
              <a:rPr lang="it-IT" sz="2000" dirty="0" smtClean="0"/>
              <a:t> </a:t>
            </a:r>
            <a:r>
              <a:rPr lang="it-IT" sz="2000" dirty="0" err="1" smtClean="0"/>
              <a:t>true</a:t>
            </a:r>
            <a:r>
              <a:rPr lang="it-IT" sz="2000" dirty="0" smtClean="0"/>
              <a:t> </a:t>
            </a:r>
            <a:r>
              <a:rPr lang="it-IT" sz="2000" dirty="0" err="1" smtClean="0"/>
              <a:t>thoughts</a:t>
            </a:r>
            <a:r>
              <a:rPr lang="it-IT" sz="2000" dirty="0" smtClean="0"/>
              <a:t> and </a:t>
            </a:r>
            <a:r>
              <a:rPr lang="it-IT" sz="2000" dirty="0" err="1" smtClean="0"/>
              <a:t>feelings</a:t>
            </a:r>
            <a:endParaRPr lang="it-IT" sz="2000" dirty="0" smtClean="0"/>
          </a:p>
          <a:p>
            <a:pPr algn="just"/>
            <a:r>
              <a:rPr lang="it-IT" sz="2000" dirty="0" smtClean="0"/>
              <a:t>The </a:t>
            </a:r>
            <a:r>
              <a:rPr lang="it-IT" sz="2000" dirty="0" err="1" smtClean="0"/>
              <a:t>poet</a:t>
            </a:r>
            <a:r>
              <a:rPr lang="it-IT" sz="2000" dirty="0" smtClean="0"/>
              <a:t> </a:t>
            </a:r>
            <a:r>
              <a:rPr lang="it-IT" sz="2000" dirty="0" err="1" smtClean="0"/>
              <a:t>expresses</a:t>
            </a:r>
            <a:r>
              <a:rPr lang="it-IT" sz="2000" dirty="0" smtClean="0"/>
              <a:t> </a:t>
            </a:r>
            <a:r>
              <a:rPr lang="it-IT" sz="2000" dirty="0" err="1" smtClean="0"/>
              <a:t>his</a:t>
            </a:r>
            <a:r>
              <a:rPr lang="it-IT" sz="2000" dirty="0" smtClean="0"/>
              <a:t> </a:t>
            </a:r>
            <a:r>
              <a:rPr lang="it-IT" sz="2000" dirty="0" err="1" smtClean="0"/>
              <a:t>thoughts</a:t>
            </a:r>
            <a:r>
              <a:rPr lang="it-IT" sz="2000" dirty="0" smtClean="0"/>
              <a:t> </a:t>
            </a:r>
            <a:r>
              <a:rPr lang="it-IT" sz="2000" dirty="0" err="1" smtClean="0"/>
              <a:t>by</a:t>
            </a:r>
            <a:r>
              <a:rPr lang="it-IT" sz="2000" dirty="0" smtClean="0"/>
              <a:t> </a:t>
            </a:r>
            <a:r>
              <a:rPr lang="it-IT" sz="2000" dirty="0" err="1" smtClean="0"/>
              <a:t>an</a:t>
            </a:r>
            <a:r>
              <a:rPr lang="it-IT" sz="2000" dirty="0" smtClean="0"/>
              <a:t> </a:t>
            </a:r>
            <a:r>
              <a:rPr lang="it-IT" sz="2000" dirty="0" err="1" smtClean="0"/>
              <a:t>unreal</a:t>
            </a:r>
            <a:r>
              <a:rPr lang="it-IT" sz="2000" dirty="0" smtClean="0"/>
              <a:t> figure ( </a:t>
            </a:r>
            <a:r>
              <a:rPr lang="it-IT" sz="2000" dirty="0" err="1" smtClean="0"/>
              <a:t>Prufrock</a:t>
            </a:r>
            <a:r>
              <a:rPr lang="it-IT" sz="2000" dirty="0" smtClean="0"/>
              <a:t> )</a:t>
            </a:r>
          </a:p>
          <a:p>
            <a:pPr algn="just"/>
            <a:r>
              <a:rPr lang="it-IT" sz="2000" dirty="0" smtClean="0"/>
              <a:t>T. S. Eliot </a:t>
            </a:r>
            <a:r>
              <a:rPr lang="it-IT" sz="2000" dirty="0" err="1" smtClean="0"/>
              <a:t>comunicates</a:t>
            </a:r>
            <a:r>
              <a:rPr lang="it-IT" sz="2000" dirty="0" smtClean="0"/>
              <a:t> </a:t>
            </a:r>
            <a:r>
              <a:rPr lang="it-IT" sz="2000" dirty="0" err="1" smtClean="0"/>
              <a:t>throught</a:t>
            </a:r>
            <a:r>
              <a:rPr lang="it-IT" sz="2000" dirty="0" smtClean="0"/>
              <a:t> </a:t>
            </a:r>
            <a:r>
              <a:rPr lang="it-IT" sz="2000" dirty="0" err="1" smtClean="0"/>
              <a:t>metaphores</a:t>
            </a:r>
            <a:r>
              <a:rPr lang="it-IT" sz="2000" dirty="0" smtClean="0"/>
              <a:t> and </a:t>
            </a:r>
            <a:r>
              <a:rPr lang="it-IT" sz="2000" dirty="0" err="1" smtClean="0"/>
              <a:t>symbols</a:t>
            </a:r>
            <a:endParaRPr lang="it-IT" sz="2000" dirty="0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>
          <a:xfrm>
            <a:off x="4371975" y="2852936"/>
            <a:ext cx="3657600" cy="3744416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000" dirty="0" smtClean="0"/>
              <a:t>G. Leopardi in </a:t>
            </a:r>
            <a:r>
              <a:rPr lang="it-IT" sz="2000" dirty="0" err="1" smtClean="0"/>
              <a:t>his</a:t>
            </a:r>
            <a:r>
              <a:rPr lang="it-IT" sz="2000" dirty="0" smtClean="0"/>
              <a:t> </a:t>
            </a:r>
            <a:r>
              <a:rPr lang="it-IT" sz="2000" dirty="0" err="1" smtClean="0"/>
              <a:t>song</a:t>
            </a:r>
            <a:r>
              <a:rPr lang="it-IT" sz="2000" dirty="0" smtClean="0"/>
              <a:t> </a:t>
            </a:r>
            <a:r>
              <a:rPr lang="it-IT" sz="2000" dirty="0" err="1" smtClean="0"/>
              <a:t>expresses</a:t>
            </a:r>
            <a:r>
              <a:rPr lang="it-IT" sz="2000" dirty="0" smtClean="0"/>
              <a:t> </a:t>
            </a:r>
            <a:r>
              <a:rPr lang="it-IT" sz="2000" dirty="0" err="1" smtClean="0"/>
              <a:t>his</a:t>
            </a:r>
            <a:r>
              <a:rPr lang="it-IT" sz="2000" dirty="0" smtClean="0"/>
              <a:t> idea </a:t>
            </a:r>
            <a:r>
              <a:rPr lang="it-IT" sz="2000" dirty="0" err="1" smtClean="0"/>
              <a:t>about</a:t>
            </a:r>
            <a:r>
              <a:rPr lang="it-IT" sz="2000" dirty="0" smtClean="0"/>
              <a:t> the </a:t>
            </a:r>
            <a:r>
              <a:rPr lang="it-IT" sz="2000" dirty="0" err="1" smtClean="0"/>
              <a:t>pleasure</a:t>
            </a:r>
            <a:endParaRPr lang="it-IT" sz="2000" dirty="0" smtClean="0"/>
          </a:p>
          <a:p>
            <a:r>
              <a:rPr lang="it-IT" sz="2000" dirty="0" err="1" smtClean="0"/>
              <a:t>He</a:t>
            </a:r>
            <a:r>
              <a:rPr lang="it-IT" sz="2000" dirty="0" smtClean="0"/>
              <a:t> </a:t>
            </a:r>
            <a:r>
              <a:rPr lang="it-IT" sz="2000" dirty="0" err="1" smtClean="0"/>
              <a:t>describes</a:t>
            </a:r>
            <a:r>
              <a:rPr lang="it-IT" sz="2000" dirty="0" smtClean="0"/>
              <a:t> a </a:t>
            </a:r>
            <a:r>
              <a:rPr lang="it-IT" sz="2000" dirty="0" err="1" smtClean="0"/>
              <a:t>particular</a:t>
            </a:r>
            <a:r>
              <a:rPr lang="it-IT" sz="2000" dirty="0" smtClean="0"/>
              <a:t> moment </a:t>
            </a:r>
            <a:r>
              <a:rPr lang="it-IT" sz="2000" dirty="0" err="1" smtClean="0"/>
              <a:t>of</a:t>
            </a:r>
            <a:r>
              <a:rPr lang="it-IT" sz="2000" dirty="0" smtClean="0"/>
              <a:t> the </a:t>
            </a:r>
            <a:r>
              <a:rPr lang="it-IT" sz="2000" dirty="0" err="1" smtClean="0"/>
              <a:t>day</a:t>
            </a:r>
            <a:r>
              <a:rPr lang="it-IT" sz="2000" dirty="0" smtClean="0"/>
              <a:t> </a:t>
            </a:r>
            <a:r>
              <a:rPr lang="it-IT" sz="2000" dirty="0" err="1" smtClean="0"/>
              <a:t>throught</a:t>
            </a:r>
            <a:r>
              <a:rPr lang="it-IT" sz="2000" dirty="0" smtClean="0"/>
              <a:t> the </a:t>
            </a:r>
            <a:r>
              <a:rPr lang="it-IT" sz="2000" dirty="0" err="1" smtClean="0"/>
              <a:t>attitudes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common </a:t>
            </a:r>
            <a:r>
              <a:rPr lang="it-IT" sz="2000" dirty="0" err="1" smtClean="0"/>
              <a:t>figures</a:t>
            </a:r>
            <a:r>
              <a:rPr lang="it-IT" sz="2000" dirty="0" smtClean="0"/>
              <a:t> ( </a:t>
            </a:r>
            <a:r>
              <a:rPr lang="it-IT" sz="2000" dirty="0" err="1" smtClean="0"/>
              <a:t>carpenter</a:t>
            </a:r>
            <a:r>
              <a:rPr lang="it-IT" sz="2000" dirty="0" smtClean="0"/>
              <a:t>, </a:t>
            </a:r>
            <a:r>
              <a:rPr lang="it-IT" sz="2000" dirty="0" err="1" smtClean="0"/>
              <a:t>farmer</a:t>
            </a:r>
            <a:r>
              <a:rPr lang="it-IT" sz="2000" dirty="0" smtClean="0"/>
              <a:t> ecc. )</a:t>
            </a:r>
          </a:p>
          <a:p>
            <a:r>
              <a:rPr lang="it-IT" sz="2000" dirty="0" err="1" smtClean="0"/>
              <a:t>He</a:t>
            </a:r>
            <a:r>
              <a:rPr lang="it-IT" sz="2000" dirty="0" smtClean="0"/>
              <a:t> </a:t>
            </a:r>
            <a:r>
              <a:rPr lang="it-IT" sz="2000" dirty="0" err="1" smtClean="0"/>
              <a:t>doesn</a:t>
            </a:r>
            <a:r>
              <a:rPr lang="it-IT" sz="2000" dirty="0" smtClean="0"/>
              <a:t>’t </a:t>
            </a:r>
            <a:r>
              <a:rPr lang="it-IT" sz="2000" dirty="0" err="1" smtClean="0"/>
              <a:t>refers</a:t>
            </a:r>
            <a:r>
              <a:rPr lang="it-IT" sz="2000" dirty="0" smtClean="0"/>
              <a:t> </a:t>
            </a:r>
            <a:r>
              <a:rPr lang="it-IT" sz="2000" dirty="0" err="1" smtClean="0"/>
              <a:t>to</a:t>
            </a:r>
            <a:r>
              <a:rPr lang="it-IT" sz="2000" dirty="0" smtClean="0"/>
              <a:t> the society’s </a:t>
            </a:r>
            <a:r>
              <a:rPr lang="it-IT" sz="2000" dirty="0" err="1" smtClean="0"/>
              <a:t>problems</a:t>
            </a:r>
            <a:r>
              <a:rPr lang="it-IT" sz="2000" dirty="0" smtClean="0"/>
              <a:t> </a:t>
            </a:r>
            <a:r>
              <a:rPr lang="it-IT" sz="2000" dirty="0" err="1" smtClean="0"/>
              <a:t>but</a:t>
            </a:r>
            <a:r>
              <a:rPr lang="it-IT" sz="2000" dirty="0" smtClean="0"/>
              <a:t> </a:t>
            </a:r>
            <a:r>
              <a:rPr lang="it-IT" sz="2000" dirty="0" err="1" smtClean="0"/>
              <a:t>he</a:t>
            </a:r>
            <a:r>
              <a:rPr lang="it-IT" sz="2000" dirty="0" smtClean="0"/>
              <a:t> </a:t>
            </a:r>
            <a:r>
              <a:rPr lang="it-IT" sz="2000" dirty="0" err="1" smtClean="0"/>
              <a:t>writes</a:t>
            </a:r>
            <a:r>
              <a:rPr lang="it-IT" sz="2000" dirty="0" smtClean="0"/>
              <a:t> </a:t>
            </a:r>
            <a:r>
              <a:rPr lang="it-IT" sz="2000" dirty="0" err="1" smtClean="0"/>
              <a:t>about</a:t>
            </a:r>
            <a:r>
              <a:rPr lang="it-IT" sz="2000" dirty="0" smtClean="0"/>
              <a:t> personal </a:t>
            </a:r>
            <a:r>
              <a:rPr lang="it-IT" sz="2000" dirty="0" err="1" smtClean="0"/>
              <a:t>experiences</a:t>
            </a:r>
            <a:endParaRPr lang="it-IT" sz="2000" dirty="0" smtClean="0"/>
          </a:p>
          <a:p>
            <a:endParaRPr lang="it-IT" sz="200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1067192"/>
          </a:xfrm>
        </p:spPr>
        <p:txBody>
          <a:bodyPr/>
          <a:lstStyle/>
          <a:p>
            <a:pPr algn="ctr"/>
            <a:r>
              <a:rPr lang="it-IT" dirty="0" smtClean="0"/>
              <a:t>T. S. Eliot</a:t>
            </a:r>
          </a:p>
          <a:p>
            <a:pPr algn="ctr"/>
            <a:r>
              <a:rPr lang="it-IT" dirty="0" smtClean="0"/>
              <a:t>“ The Love </a:t>
            </a:r>
            <a:r>
              <a:rPr lang="it-IT" dirty="0" err="1" smtClean="0"/>
              <a:t>Song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J. A. </a:t>
            </a:r>
            <a:r>
              <a:rPr lang="it-IT" dirty="0" err="1" smtClean="0"/>
              <a:t>Prufrock</a:t>
            </a:r>
            <a:endParaRPr lang="it-IT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1067192"/>
          </a:xfrm>
        </p:spPr>
        <p:txBody>
          <a:bodyPr/>
          <a:lstStyle/>
          <a:p>
            <a:pPr algn="ctr"/>
            <a:r>
              <a:rPr lang="it-IT" dirty="0" smtClean="0"/>
              <a:t>Giacomo Leopardi</a:t>
            </a:r>
          </a:p>
          <a:p>
            <a:pPr algn="ctr"/>
            <a:r>
              <a:rPr lang="it-IT" dirty="0" smtClean="0"/>
              <a:t>“ Il Sabato del Villaggio”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683568" y="1412776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err="1" smtClean="0"/>
              <a:t>Why</a:t>
            </a:r>
            <a:r>
              <a:rPr lang="it-IT" sz="4000" b="1" i="1" dirty="0" smtClean="0"/>
              <a:t> “ </a:t>
            </a:r>
            <a:r>
              <a:rPr lang="it-IT" sz="4000" b="1" dirty="0" smtClean="0"/>
              <a:t>The Love </a:t>
            </a:r>
            <a:r>
              <a:rPr lang="it-IT" sz="4000" b="1" dirty="0" err="1" smtClean="0"/>
              <a:t>Song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Of</a:t>
            </a:r>
            <a:r>
              <a:rPr lang="it-IT" sz="4000" b="1" dirty="0" smtClean="0"/>
              <a:t> J. Alfred </a:t>
            </a:r>
            <a:r>
              <a:rPr lang="it-IT" sz="4000" b="1" dirty="0" err="1" smtClean="0"/>
              <a:t>Prufrock</a:t>
            </a:r>
            <a:r>
              <a:rPr lang="it-IT" sz="4000" b="1" dirty="0" smtClean="0"/>
              <a:t> “ </a:t>
            </a:r>
            <a:r>
              <a:rPr lang="it-IT" sz="4000" b="1" dirty="0" err="1" smtClean="0"/>
              <a:t>is</a:t>
            </a:r>
            <a:r>
              <a:rPr lang="it-IT" sz="4000" b="1" smtClean="0"/>
              <a:t> </a:t>
            </a:r>
            <a:r>
              <a:rPr lang="it-IT" sz="4000" b="1" smtClean="0"/>
              <a:t>a </a:t>
            </a:r>
            <a:r>
              <a:rPr lang="it-IT" sz="4000" b="1" dirty="0" smtClean="0"/>
              <a:t>love </a:t>
            </a:r>
            <a:r>
              <a:rPr lang="it-IT" sz="4000" b="1" dirty="0" err="1" smtClean="0"/>
              <a:t>song</a:t>
            </a:r>
            <a:r>
              <a:rPr lang="it-IT" sz="4000" b="1" dirty="0" smtClean="0"/>
              <a:t>?</a:t>
            </a:r>
            <a:br>
              <a:rPr lang="it-IT" sz="4000" b="1" dirty="0" smtClean="0"/>
            </a:br>
            <a:endParaRPr lang="it-IT" sz="40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67544" y="2348880"/>
            <a:ext cx="316835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J. A. </a:t>
            </a:r>
            <a:r>
              <a:rPr lang="it-IT" dirty="0" err="1" smtClean="0"/>
              <a:t>Prufrock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in love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he</a:t>
            </a:r>
            <a:r>
              <a:rPr lang="it-IT" dirty="0" smtClean="0"/>
              <a:t>’s </a:t>
            </a:r>
            <a:r>
              <a:rPr lang="it-IT" dirty="0" err="1" smtClean="0"/>
              <a:t>unable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express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feelings</a:t>
            </a:r>
            <a:endParaRPr lang="it-IT" dirty="0"/>
          </a:p>
        </p:txBody>
      </p:sp>
      <p:sp>
        <p:nvSpPr>
          <p:cNvPr id="5" name="Freccia a destra 4"/>
          <p:cNvSpPr/>
          <p:nvPr/>
        </p:nvSpPr>
        <p:spPr>
          <a:xfrm>
            <a:off x="4067944" y="2636912"/>
            <a:ext cx="100811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/>
          <p:cNvSpPr/>
          <p:nvPr/>
        </p:nvSpPr>
        <p:spPr>
          <a:xfrm rot="5400000">
            <a:off x="395536" y="4293096"/>
            <a:ext cx="129614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323528" y="5445224"/>
            <a:ext cx="2736304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dirty="0" err="1" smtClean="0"/>
              <a:t>He</a:t>
            </a:r>
            <a:r>
              <a:rPr lang="it-IT" dirty="0" smtClean="0"/>
              <a:t> </a:t>
            </a:r>
            <a:r>
              <a:rPr lang="it-IT" dirty="0" err="1" smtClean="0"/>
              <a:t>reveals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sentiments</a:t>
            </a:r>
            <a:r>
              <a:rPr lang="it-IT" dirty="0" smtClean="0"/>
              <a:t> </a:t>
            </a: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consciousness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364088" y="2348880"/>
            <a:ext cx="288032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J. A. </a:t>
            </a:r>
            <a:r>
              <a:rPr lang="it-IT" dirty="0" err="1" smtClean="0"/>
              <a:t>Prufrock</a:t>
            </a:r>
            <a:r>
              <a:rPr lang="it-IT" dirty="0" smtClean="0"/>
              <a:t>’s </a:t>
            </a:r>
            <a:r>
              <a:rPr lang="it-IT" dirty="0" err="1" smtClean="0"/>
              <a:t>incapacity</a:t>
            </a:r>
            <a:r>
              <a:rPr lang="it-IT" dirty="0" smtClean="0"/>
              <a:t> </a:t>
            </a:r>
            <a:r>
              <a:rPr lang="it-IT" dirty="0" err="1" smtClean="0"/>
              <a:t>represents</a:t>
            </a:r>
            <a:r>
              <a:rPr lang="it-IT" dirty="0" smtClean="0"/>
              <a:t> the </a:t>
            </a:r>
            <a:r>
              <a:rPr lang="it-IT" dirty="0" err="1" smtClean="0"/>
              <a:t>instability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society</a:t>
            </a:r>
            <a:endParaRPr lang="it-IT" dirty="0"/>
          </a:p>
        </p:txBody>
      </p:sp>
      <p:sp>
        <p:nvSpPr>
          <p:cNvPr id="10" name="Freccia a destra 9"/>
          <p:cNvSpPr/>
          <p:nvPr/>
        </p:nvSpPr>
        <p:spPr>
          <a:xfrm rot="5400000">
            <a:off x="6516216" y="4221088"/>
            <a:ext cx="129614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4716016" y="5373216"/>
            <a:ext cx="3096344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The </a:t>
            </a:r>
            <a:r>
              <a:rPr lang="it-IT" dirty="0" err="1" smtClean="0"/>
              <a:t>human</a:t>
            </a:r>
            <a:r>
              <a:rPr lang="it-IT" dirty="0" smtClean="0"/>
              <a:t> </a:t>
            </a:r>
            <a:r>
              <a:rPr lang="it-IT" dirty="0" err="1" smtClean="0"/>
              <a:t>being</a:t>
            </a:r>
            <a:r>
              <a:rPr lang="it-IT" dirty="0" smtClean="0"/>
              <a:t> </a:t>
            </a:r>
            <a:r>
              <a:rPr lang="it-IT" dirty="0" err="1" smtClean="0"/>
              <a:t>tries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avoid</a:t>
            </a:r>
            <a:r>
              <a:rPr lang="it-IT" dirty="0" smtClean="0"/>
              <a:t> the </a:t>
            </a:r>
            <a:r>
              <a:rPr lang="it-IT" dirty="0" err="1" smtClean="0"/>
              <a:t>problems</a:t>
            </a:r>
            <a:r>
              <a:rPr lang="it-IT" dirty="0" smtClean="0"/>
              <a:t> </a:t>
            </a:r>
            <a:r>
              <a:rPr lang="it-IT" dirty="0" err="1" smtClean="0"/>
              <a:t>rather</a:t>
            </a:r>
            <a:r>
              <a:rPr lang="it-IT" dirty="0" smtClean="0"/>
              <a:t> </a:t>
            </a:r>
            <a:r>
              <a:rPr lang="it-IT" dirty="0" err="1" smtClean="0"/>
              <a:t>than</a:t>
            </a:r>
            <a:r>
              <a:rPr lang="it-IT" dirty="0" smtClean="0"/>
              <a:t> face </a:t>
            </a:r>
            <a:r>
              <a:rPr lang="it-IT" dirty="0" err="1" smtClean="0"/>
              <a:t>them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2" name="Freccia a destra 11"/>
          <p:cNvSpPr/>
          <p:nvPr/>
        </p:nvSpPr>
        <p:spPr>
          <a:xfrm rot="13119307">
            <a:off x="5271608" y="4648402"/>
            <a:ext cx="100811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1907704" y="3717032"/>
            <a:ext cx="3168352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So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smtClean="0"/>
              <a:t>a </a:t>
            </a:r>
            <a:r>
              <a:rPr lang="it-IT" dirty="0" smtClean="0"/>
              <a:t>love </a:t>
            </a:r>
            <a:r>
              <a:rPr lang="it-IT" dirty="0" err="1" smtClean="0"/>
              <a:t>song</a:t>
            </a:r>
            <a:r>
              <a:rPr lang="it-IT" dirty="0" smtClean="0"/>
              <a:t> </a:t>
            </a:r>
            <a:r>
              <a:rPr lang="it-IT" dirty="0" err="1" smtClean="0"/>
              <a:t>but</a:t>
            </a:r>
            <a:r>
              <a:rPr lang="it-IT" dirty="0" smtClean="0"/>
              <a:t> the love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only</a:t>
            </a:r>
            <a:r>
              <a:rPr lang="it-IT" dirty="0" smtClean="0"/>
              <a:t> a </a:t>
            </a:r>
            <a:r>
              <a:rPr lang="it-IT" dirty="0" err="1" smtClean="0"/>
              <a:t>pretext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underline</a:t>
            </a:r>
            <a:r>
              <a:rPr lang="it-IT" dirty="0" smtClean="0"/>
              <a:t> the </a:t>
            </a:r>
            <a:r>
              <a:rPr lang="it-IT" dirty="0" err="1" smtClean="0"/>
              <a:t>real</a:t>
            </a:r>
            <a:r>
              <a:rPr lang="it-IT" dirty="0" smtClean="0"/>
              <a:t> society’s </a:t>
            </a:r>
            <a:r>
              <a:rPr lang="it-IT" dirty="0" err="1" smtClean="0"/>
              <a:t>problems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222</TotalTime>
  <Words>574</Words>
  <Application>Microsoft Office PowerPoint</Application>
  <PresentationFormat>Presentazione su schermo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Loggia</vt:lpstr>
      <vt:lpstr>“ The Love Song of J. Alfred Prufrock ” </vt:lpstr>
      <vt:lpstr>The question is…</vt:lpstr>
      <vt:lpstr>What is the song in literature</vt:lpstr>
      <vt:lpstr>An italian poet: Giacomo Leopardi “ Il Sabato del Villaggio” </vt:lpstr>
      <vt:lpstr>“ The Love Song of J. Alfred Prufrock ”</vt:lpstr>
      <vt:lpstr>T. S. Eliot and G. Leopardi: Comparison</vt:lpstr>
      <vt:lpstr>Why “ The Love Song Of J. Alfred Prufrock “ is a love song?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“The love song of J. Alfred Prufrock”</dc:title>
  <dc:creator>Magghie</dc:creator>
  <cp:lastModifiedBy>Magghie</cp:lastModifiedBy>
  <cp:revision>36</cp:revision>
  <dcterms:created xsi:type="dcterms:W3CDTF">2013-04-03T16:20:30Z</dcterms:created>
  <dcterms:modified xsi:type="dcterms:W3CDTF">2013-04-04T15:05:44Z</dcterms:modified>
</cp:coreProperties>
</file>