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F08-5D6E-43B7-96A8-88E9A002247C}" type="datetimeFigureOut">
              <a:rPr lang="it-IT" smtClean="0"/>
              <a:pPr/>
              <a:t>03/04/2013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9F5A-24C7-4BAA-8BCC-B85671E09DA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it-IT" b="1" u="sng" smtClean="0">
                <a:latin typeface="Adobe Ming Std L" pitchFamily="18" charset="-128"/>
                <a:ea typeface="Adobe Ming Std L" pitchFamily="18" charset="-128"/>
              </a:rPr>
              <a:t>ULYSSES</a:t>
            </a:r>
            <a:endParaRPr lang="it-IT" b="1" u="sng">
              <a:latin typeface="Adobe Ming Std L" pitchFamily="18" charset="-128"/>
              <a:ea typeface="Adobe Ming Std L" pitchFamily="18" charset="-12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>
            <a:normAutofit/>
          </a:bodyPr>
          <a:lstStyle/>
          <a:p>
            <a:r>
              <a:rPr lang="it-IT" sz="440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  <a:cs typeface="+mj-cs"/>
              </a:rPr>
              <a:t>James Joyce</a:t>
            </a:r>
          </a:p>
          <a:p>
            <a:r>
              <a:rPr lang="it-IT" sz="4400">
                <a:solidFill>
                  <a:schemeClr val="tx1"/>
                </a:solidFill>
                <a:latin typeface="Adobe Ming Std L" pitchFamily="18" charset="-128"/>
                <a:ea typeface="Adobe Ming Std L" pitchFamily="18" charset="-128"/>
                <a:cs typeface="+mj-cs"/>
              </a:rPr>
              <a:t>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971600" y="476672"/>
          <a:ext cx="7344816" cy="60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6215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400" b="1" i="1" kern="1200" smtClean="0"/>
                        <a:t>Title</a:t>
                      </a:r>
                      <a:endParaRPr lang="it-IT" sz="2400" b="1" i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kern="1200" smtClean="0"/>
                        <a:t>Ulysses</a:t>
                      </a:r>
                      <a:endParaRPr lang="it-IT" sz="2400" b="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1594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Author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James Joyce</a:t>
                      </a:r>
                      <a:endParaRPr lang="it-IT"/>
                    </a:p>
                  </a:txBody>
                  <a:tcPr/>
                </a:tc>
              </a:tr>
              <a:tr h="621594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Type of work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Novel</a:t>
                      </a:r>
                      <a:endParaRPr lang="it-IT"/>
                    </a:p>
                  </a:txBody>
                  <a:tcPr/>
                </a:tc>
              </a:tr>
              <a:tr h="956770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Genre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Comic Novel</a:t>
                      </a:r>
                    </a:p>
                    <a:p>
                      <a:pPr algn="ctr"/>
                      <a:r>
                        <a:rPr lang="it-IT" smtClean="0"/>
                        <a:t>Modernist Novel</a:t>
                      </a:r>
                    </a:p>
                    <a:p>
                      <a:pPr algn="ctr"/>
                      <a:r>
                        <a:rPr lang="it-IT" smtClean="0"/>
                        <a:t>Quest</a:t>
                      </a:r>
                      <a:r>
                        <a:rPr lang="it-IT" baseline="0" smtClean="0"/>
                        <a:t> Novel</a:t>
                      </a:r>
                      <a:endParaRPr lang="it-IT"/>
                    </a:p>
                  </a:txBody>
                  <a:tcPr/>
                </a:tc>
              </a:tr>
              <a:tr h="634832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Publication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1922</a:t>
                      </a:r>
                      <a:endParaRPr lang="it-IT"/>
                    </a:p>
                  </a:txBody>
                  <a:tcPr/>
                </a:tc>
              </a:tr>
              <a:tr h="621594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Original Language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English</a:t>
                      </a:r>
                      <a:endParaRPr lang="it-IT"/>
                    </a:p>
                  </a:txBody>
                  <a:tcPr/>
                </a:tc>
              </a:tr>
              <a:tr h="621594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Setting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smtClean="0"/>
                        <a:t>Dublin</a:t>
                      </a:r>
                    </a:p>
                    <a:p>
                      <a:pPr algn="ctr"/>
                      <a:r>
                        <a:rPr lang="en-US" sz="1800" kern="1200" smtClean="0"/>
                        <a:t>Ireland</a:t>
                      </a:r>
                      <a:endParaRPr lang="en-US" sz="1800" b="0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2542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Themes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smtClean="0"/>
                        <a:t>The</a:t>
                      </a:r>
                      <a:r>
                        <a:rPr lang="en-US" sz="1800" kern="1200" baseline="0" smtClean="0"/>
                        <a:t> search of a father/son</a:t>
                      </a:r>
                    </a:p>
                    <a:p>
                      <a:pPr algn="ctr"/>
                      <a:r>
                        <a:rPr lang="en-US" sz="1800" kern="1200" baseline="0" smtClean="0"/>
                        <a:t>The exile</a:t>
                      </a:r>
                      <a:endParaRPr lang="en-US" sz="1800" b="0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1594">
                <a:tc>
                  <a:txBody>
                    <a:bodyPr/>
                    <a:lstStyle/>
                    <a:p>
                      <a:pPr algn="l"/>
                      <a:r>
                        <a:rPr lang="it-IT" b="1" i="1" smtClean="0"/>
                        <a:t>Point of view</a:t>
                      </a:r>
                      <a:endParaRPr lang="it-IT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smtClean="0"/>
                        <a:t>First Person</a:t>
                      </a:r>
                    </a:p>
                    <a:p>
                      <a:pPr algn="ctr"/>
                      <a:r>
                        <a:rPr lang="en-US" sz="1800" kern="1200" smtClean="0"/>
                        <a:t>Third Person</a:t>
                      </a:r>
                      <a:endParaRPr lang="en-US" sz="1800" b="0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Charachters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168352"/>
          </a:xfrm>
        </p:spPr>
        <p:txBody>
          <a:bodyPr/>
          <a:lstStyle/>
          <a:p>
            <a:pPr>
              <a:buNone/>
            </a:pPr>
            <a:r>
              <a:rPr lang="it-IT" sz="2800" i="1"/>
              <a:t>The major characters are:</a:t>
            </a:r>
          </a:p>
          <a:p>
            <a:r>
              <a:rPr lang="en-US" sz="2800"/>
              <a:t>Stephen Dedalus as Telemachus</a:t>
            </a:r>
          </a:p>
          <a:p>
            <a:r>
              <a:rPr lang="en-US" sz="2800"/>
              <a:t>Leopold Bloom as Ulysses</a:t>
            </a:r>
          </a:p>
          <a:p>
            <a:r>
              <a:rPr lang="en-US" sz="2800" u="sng"/>
              <a:t>Molly Bloom </a:t>
            </a:r>
            <a:r>
              <a:rPr lang="en-US" sz="2800"/>
              <a:t>as Penelope</a:t>
            </a:r>
          </a:p>
          <a:p>
            <a:pPr>
              <a:buNone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39552" y="4797152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/>
              <a:t>Molly, in the end of the novel, becomes the quintessence of the origin of men’s experience 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3851920" y="5373216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220072" y="5229200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i="1"/>
              <a:t>The essence of female nature</a:t>
            </a:r>
          </a:p>
        </p:txBody>
      </p:sp>
      <p:sp>
        <p:nvSpPr>
          <p:cNvPr id="12" name="Freccia in giù 11"/>
          <p:cNvSpPr/>
          <p:nvPr/>
        </p:nvSpPr>
        <p:spPr>
          <a:xfrm>
            <a:off x="1115616" y="4077072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Stephen Dedalus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412776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Stephen Dedalus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843808" y="16288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635896" y="1268760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James Joyce's literary </a:t>
            </a:r>
            <a:r>
              <a:rPr lang="en-US" sz="2200" u="sng" smtClean="0"/>
              <a:t>alter ego</a:t>
            </a:r>
            <a:endParaRPr lang="it-IT" sz="2200" u="sng" smtClean="0"/>
          </a:p>
        </p:txBody>
      </p:sp>
      <p:cxnSp>
        <p:nvCxnSpPr>
          <p:cNvPr id="13" name="Connettore 2 12"/>
          <p:cNvCxnSpPr/>
          <p:nvPr/>
        </p:nvCxnSpPr>
        <p:spPr>
          <a:xfrm>
            <a:off x="971600" y="198884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1475656" y="2276872"/>
            <a:ext cx="70567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He appears as the protagonist and antihero of his first semi-autobiographical novel </a:t>
            </a:r>
            <a:r>
              <a:rPr lang="en-US" sz="2200" smtClean="0"/>
              <a:t> </a:t>
            </a:r>
            <a:r>
              <a:rPr lang="en-US" sz="2200" u="sng" smtClean="0"/>
              <a:t>A Portrait of the Artist as a Young Man.</a:t>
            </a:r>
            <a:endParaRPr lang="it-IT" sz="2200" u="sng" smtClean="0"/>
          </a:p>
        </p:txBody>
      </p:sp>
      <p:sp>
        <p:nvSpPr>
          <p:cNvPr id="23" name="CasellaDiTesto 22"/>
          <p:cNvSpPr txBox="1"/>
          <p:nvPr/>
        </p:nvSpPr>
        <p:spPr>
          <a:xfrm>
            <a:off x="611560" y="3501008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 </a:t>
            </a:r>
            <a:r>
              <a:rPr lang="it-IT" sz="2200" smtClean="0"/>
              <a:t>In</a:t>
            </a:r>
            <a:r>
              <a:rPr lang="it-IT" sz="2200" smtClean="0"/>
              <a:t> </a:t>
            </a:r>
            <a:r>
              <a:rPr lang="it-IT" sz="2200" u="sng" smtClean="0"/>
              <a:t>Ulysses</a:t>
            </a:r>
          </a:p>
        </p:txBody>
      </p:sp>
      <p:cxnSp>
        <p:nvCxnSpPr>
          <p:cNvPr id="25" name="Connettore 2 24"/>
          <p:cNvCxnSpPr/>
          <p:nvPr/>
        </p:nvCxnSpPr>
        <p:spPr>
          <a:xfrm>
            <a:off x="2195736" y="37890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2843808" y="3501008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He appears as the character who corresponds to Telemachus</a:t>
            </a:r>
          </a:p>
        </p:txBody>
      </p:sp>
      <p:cxnSp>
        <p:nvCxnSpPr>
          <p:cNvPr id="29" name="Connettore 2 28"/>
          <p:cNvCxnSpPr/>
          <p:nvPr/>
        </p:nvCxnSpPr>
        <p:spPr>
          <a:xfrm>
            <a:off x="4572000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2699792" y="4653136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/>
              <a:t>He is the protagonist of the first three chapters</a:t>
            </a:r>
            <a:endParaRPr lang="it-IT" sz="2200" smtClean="0"/>
          </a:p>
        </p:txBody>
      </p:sp>
      <p:sp>
        <p:nvSpPr>
          <p:cNvPr id="31" name="Freccia a destra 30"/>
          <p:cNvSpPr/>
          <p:nvPr/>
        </p:nvSpPr>
        <p:spPr>
          <a:xfrm>
            <a:off x="251520" y="594928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755576" y="5517232"/>
            <a:ext cx="81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Stephen’s</a:t>
            </a:r>
            <a:r>
              <a:rPr lang="en-US" sz="2200" smtClean="0"/>
              <a:t> surname recalls the mythological figure Daedalus, </a:t>
            </a:r>
            <a:r>
              <a:rPr lang="en-US" sz="2200" smtClean="0"/>
              <a:t>a </a:t>
            </a:r>
            <a:r>
              <a:rPr lang="en-US" sz="2200" smtClean="0"/>
              <a:t>brilliant artificer</a:t>
            </a:r>
            <a:r>
              <a:rPr lang="en-US" sz="2200" smtClean="0"/>
              <a:t> who constructed a pair of wings for himself and his son Icarus as a means of escaping the island </a:t>
            </a:r>
            <a:r>
              <a:rPr lang="en-US" sz="2200" smtClean="0"/>
              <a:t>of </a:t>
            </a:r>
            <a:r>
              <a:rPr lang="en-US" sz="2200" smtClean="0"/>
              <a:t>Crete.</a:t>
            </a:r>
            <a:endParaRPr lang="it-IT" sz="2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Leopold Bloom</a:t>
            </a:r>
            <a:endParaRPr lang="it-IT"/>
          </a:p>
        </p:txBody>
      </p:sp>
      <p:pic>
        <p:nvPicPr>
          <p:cNvPr id="4" name="Picture 2" descr="File:Pold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99067">
            <a:off x="6045042" y="3554617"/>
            <a:ext cx="2473973" cy="3087312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95536" y="2564904"/>
            <a:ext cx="61206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mtClean="0"/>
              <a:t>His peregrinations and encounters in Dublin on 16 June 1904 mirror, on a more mundane and intimate scale, those of Ulysses/Odysseus in </a:t>
            </a:r>
            <a:r>
              <a:rPr lang="en-US" sz="2200" u="sng" smtClean="0"/>
              <a:t>The Odyssey</a:t>
            </a:r>
            <a:r>
              <a:rPr lang="en-US" sz="2200" smtClean="0"/>
              <a:t>.</a:t>
            </a:r>
            <a:endParaRPr lang="it-IT" sz="220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1412776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Leopold Bloom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2339752" y="16288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915816" y="1340768"/>
            <a:ext cx="54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/>
              <a:t>He is the fictional protagonist and hero of James Joyce's </a:t>
            </a:r>
            <a:r>
              <a:rPr lang="en-US" sz="2200" u="sng" smtClean="0"/>
              <a:t>Ulysses</a:t>
            </a:r>
            <a:endParaRPr lang="it-IT" sz="2200" u="sng" smtClean="0"/>
          </a:p>
        </p:txBody>
      </p:sp>
      <p:cxnSp>
        <p:nvCxnSpPr>
          <p:cNvPr id="11" name="Connettore 2 10"/>
          <p:cNvCxnSpPr/>
          <p:nvPr/>
        </p:nvCxnSpPr>
        <p:spPr>
          <a:xfrm>
            <a:off x="755576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339752" y="38610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79512" y="4653136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smtClean="0"/>
              <a:t>He is the </a:t>
            </a:r>
            <a:r>
              <a:rPr lang="it-IT" sz="2200" b="1" smtClean="0"/>
              <a:t>common man </a:t>
            </a:r>
            <a:r>
              <a:rPr lang="it-IT" sz="2200" smtClean="0"/>
              <a:t>curious of new experiences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smtClean="0"/>
              <a:t>Molly Bloom</a:t>
            </a:r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4355976" y="278092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971600" y="3284984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The all episode is made up of thoughts and sensations in Molly’s mind in an unbroken </a:t>
            </a:r>
            <a:r>
              <a:rPr lang="it-IT" sz="2200" u="sng"/>
              <a:t>river-likeflow</a:t>
            </a:r>
            <a:r>
              <a:rPr lang="it-IT" sz="2200"/>
              <a:t>.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6084168" y="4221088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4653136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/>
              <a:t>Her thoughts, apparently at random and formless, do have a form. They begin with the word ‘yes’ and end with the same word. </a:t>
            </a:r>
          </a:p>
        </p:txBody>
      </p:sp>
      <p:sp>
        <p:nvSpPr>
          <p:cNvPr id="12" name="Freccia circolare a destra 11"/>
          <p:cNvSpPr/>
          <p:nvPr/>
        </p:nvSpPr>
        <p:spPr>
          <a:xfrm>
            <a:off x="539552" y="5157192"/>
            <a:ext cx="1008112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691680" y="5877272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/>
              <a:t>Flow in a</a:t>
            </a:r>
            <a:r>
              <a:rPr lang="it-IT" sz="2200" b="1" u="sng"/>
              <a:t> circle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3707904" y="6165304"/>
            <a:ext cx="504056" cy="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283968" y="5805264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/>
              <a:t>Symbol of perfection</a:t>
            </a:r>
          </a:p>
        </p:txBody>
      </p:sp>
      <p:cxnSp>
        <p:nvCxnSpPr>
          <p:cNvPr id="27" name="Connettore 2 26"/>
          <p:cNvCxnSpPr/>
          <p:nvPr/>
        </p:nvCxnSpPr>
        <p:spPr>
          <a:xfrm>
            <a:off x="5796136" y="62373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6444208" y="6021288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/>
              <a:t>Molly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4499992" y="7647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55576" y="1916832"/>
            <a:ext cx="79928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smtClean="0"/>
              <a:t>The estract belongs to the last part of the novel. It is called Penelope and consist of the last pages of Molly’s interior monologue.</a:t>
            </a:r>
          </a:p>
          <a:p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275856" y="119675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i="1" smtClean="0"/>
              <a:t>Molly’s Monologue</a:t>
            </a:r>
            <a:endParaRPr lang="it-IT" sz="2200" i="1"/>
          </a:p>
        </p:txBody>
      </p:sp>
      <p:cxnSp>
        <p:nvCxnSpPr>
          <p:cNvPr id="21" name="Connettore 2 20"/>
          <p:cNvCxnSpPr/>
          <p:nvPr/>
        </p:nvCxnSpPr>
        <p:spPr>
          <a:xfrm>
            <a:off x="4499992" y="16288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Narrative Techniques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t-IT" sz="2400" u="sng"/>
              <a:t>The mythical method</a:t>
            </a:r>
          </a:p>
          <a:p>
            <a:pPr algn="r">
              <a:buNone/>
            </a:pPr>
            <a:r>
              <a:rPr lang="en-US" sz="2200"/>
              <a:t>«It is simply a way of controlling, of ordering, of giving shape and significance to the immense panorama of futility and anarchy which is contemporary history.»</a:t>
            </a:r>
          </a:p>
          <a:p>
            <a:pPr algn="r">
              <a:buNone/>
            </a:pPr>
            <a:r>
              <a:rPr lang="en-US" sz="2400" i="1" smtClean="0">
                <a:latin typeface="Adobe Caslon Pro"/>
              </a:rPr>
              <a:t>T.S Eliot</a:t>
            </a:r>
          </a:p>
          <a:p>
            <a:pPr>
              <a:buFont typeface="Wingdings" pitchFamily="2" charset="2"/>
              <a:buChar char="§"/>
            </a:pPr>
            <a:r>
              <a:rPr lang="it-IT" sz="2400" u="sng" smtClean="0"/>
              <a:t>Stream of consciusness</a:t>
            </a:r>
            <a:endParaRPr lang="it-IT" sz="2400" u="sng"/>
          </a:p>
        </p:txBody>
      </p:sp>
      <p:sp>
        <p:nvSpPr>
          <p:cNvPr id="23" name="CasellaDiTesto 22"/>
          <p:cNvSpPr txBox="1"/>
          <p:nvPr/>
        </p:nvSpPr>
        <p:spPr>
          <a:xfrm>
            <a:off x="539552" y="429309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The stream of consciousness is a free association of thought, impressions, memories which suddenly breaks into the mind of the protagonists stimulated by a perfume, a color, music or a banal gesture.</a:t>
            </a:r>
            <a:r>
              <a:rPr lang="en-US" sz="2400"/>
              <a:t> </a:t>
            </a:r>
            <a:endParaRPr lang="it-IT" sz="2200"/>
          </a:p>
        </p:txBody>
      </p:sp>
      <p:cxnSp>
        <p:nvCxnSpPr>
          <p:cNvPr id="25" name="Connettore 2 24"/>
          <p:cNvCxnSpPr/>
          <p:nvPr/>
        </p:nvCxnSpPr>
        <p:spPr>
          <a:xfrm>
            <a:off x="4355976" y="56612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3059832" y="6165304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Molly’s Monologue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2" y="188640"/>
          <a:ext cx="3744416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657073">
                <a:tc>
                  <a:txBody>
                    <a:bodyPr/>
                    <a:lstStyle/>
                    <a:p>
                      <a:r>
                        <a:rPr lang="it-IT" smtClean="0"/>
                        <a:t>ULYSSES</a:t>
                      </a:r>
                      <a:endParaRPr lang="it-IT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it-IT" smtClean="0"/>
                        <a:t>Joyce</a:t>
                      </a:r>
                      <a:endParaRPr lang="it-IT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it-IT" smtClean="0"/>
                        <a:t>Novel</a:t>
                      </a:r>
                      <a:endParaRPr lang="it-IT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it-IT" smtClean="0"/>
                        <a:t>English</a:t>
                      </a:r>
                      <a:endParaRPr lang="it-IT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Ulysses chronicles the passage of Leopold Bloom through Dublin during an ordinary day, 16 June 1904.</a:t>
                      </a:r>
                      <a:endParaRPr lang="it-IT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Molly is awake and thinking back on the events of the day and of happy memories from her and Bloom's past.</a:t>
                      </a:r>
                      <a:endParaRPr lang="it-IT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it-IT" smtClean="0"/>
                        <a:t>Emotional</a:t>
                      </a:r>
                      <a:endParaRPr lang="it-IT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it-IT" smtClean="0"/>
                        <a:t>1922</a:t>
                      </a:r>
                      <a:endParaRPr lang="it-IT"/>
                    </a:p>
                  </a:txBody>
                  <a:tcPr/>
                </a:tc>
              </a:tr>
              <a:tr h="507758">
                <a:tc>
                  <a:txBody>
                    <a:bodyPr/>
                    <a:lstStyle/>
                    <a:p>
                      <a:r>
                        <a:rPr lang="it-IT" smtClean="0"/>
                        <a:t>Dublin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95936" y="188640"/>
          <a:ext cx="1296144" cy="666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702038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vs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630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Author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2038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Type of work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1834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Language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90892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Premise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2649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Resolution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1527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Tone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1834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Publication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987"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Setting</a:t>
                      </a:r>
                      <a:endParaRPr lang="it-I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5364088" y="188640"/>
          <a:ext cx="3600400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720080">
                <a:tc>
                  <a:txBody>
                    <a:bodyPr/>
                    <a:lstStyle/>
                    <a:p>
                      <a:r>
                        <a:rPr lang="it-IT" smtClean="0"/>
                        <a:t>ODYSSEY</a:t>
                      </a:r>
                      <a:endParaRPr lang="it-IT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it-IT" smtClean="0"/>
                        <a:t>Homer</a:t>
                      </a:r>
                      <a:endParaRPr lang="it-IT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it-IT" smtClean="0"/>
                        <a:t>Epic Poem</a:t>
                      </a:r>
                      <a:endParaRPr lang="it-IT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it-IT" smtClean="0"/>
                        <a:t>Ancient Greek</a:t>
                      </a:r>
                      <a:endParaRPr lang="it-IT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poem mainly centers on the Greek hero Odysseus and his long journey home following the fall of Troy. </a:t>
                      </a:r>
                      <a:endParaRPr lang="it-IT"/>
                    </a:p>
                  </a:txBody>
                  <a:tcPr/>
                </a:tc>
              </a:tr>
              <a:tr h="971520"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Odysseus and his son, Telemachus, fight and kill all the suitors.</a:t>
                      </a:r>
                      <a:endParaRPr lang="it-IT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it-IT" smtClean="0"/>
                        <a:t>Celebratory</a:t>
                      </a:r>
                    </a:p>
                    <a:p>
                      <a:r>
                        <a:rPr lang="it-IT" smtClean="0"/>
                        <a:t>Nostalgic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-</a:t>
                      </a:r>
                      <a:endParaRPr lang="it-IT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mtClean="0"/>
                        <a:t>Aegean</a:t>
                      </a:r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420</Words>
  <Application>Microsoft Office PowerPoint</Application>
  <PresentationFormat>Presentazione su schermo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ULYSSES</vt:lpstr>
      <vt:lpstr>Diapositiva 2</vt:lpstr>
      <vt:lpstr>Charachters</vt:lpstr>
      <vt:lpstr>Stephen Dedalus</vt:lpstr>
      <vt:lpstr>Leopold Bloom</vt:lpstr>
      <vt:lpstr>Molly Bloom</vt:lpstr>
      <vt:lpstr>Narrative Techniques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ULYSSES</dc:title>
  <dc:creator>Damiano Mattia Nardelli</dc:creator>
  <cp:lastModifiedBy>Damiano Mattia Nardelli</cp:lastModifiedBy>
  <cp:revision>15</cp:revision>
  <dcterms:created xsi:type="dcterms:W3CDTF">2013-04-02T16:59:54Z</dcterms:created>
  <dcterms:modified xsi:type="dcterms:W3CDTF">2013-04-03T17:50:03Z</dcterms:modified>
</cp:coreProperties>
</file>