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F08-5D6E-43B7-96A8-88E9A002247C}" type="datetimeFigureOut">
              <a:rPr lang="it-IT" smtClean="0"/>
              <a:pPr/>
              <a:t>03/04/2013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9F5A-24C7-4BAA-8BCC-B85671E09D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F08-5D6E-43B7-96A8-88E9A002247C}" type="datetimeFigureOut">
              <a:rPr lang="it-IT" smtClean="0"/>
              <a:pPr/>
              <a:t>03/04/2013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9F5A-24C7-4BAA-8BCC-B85671E09D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F08-5D6E-43B7-96A8-88E9A002247C}" type="datetimeFigureOut">
              <a:rPr lang="it-IT" smtClean="0"/>
              <a:pPr/>
              <a:t>03/04/2013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9F5A-24C7-4BAA-8BCC-B85671E09D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F08-5D6E-43B7-96A8-88E9A002247C}" type="datetimeFigureOut">
              <a:rPr lang="it-IT" smtClean="0"/>
              <a:pPr/>
              <a:t>03/04/2013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9F5A-24C7-4BAA-8BCC-B85671E09D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F08-5D6E-43B7-96A8-88E9A002247C}" type="datetimeFigureOut">
              <a:rPr lang="it-IT" smtClean="0"/>
              <a:pPr/>
              <a:t>03/04/2013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9F5A-24C7-4BAA-8BCC-B85671E09D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F08-5D6E-43B7-96A8-88E9A002247C}" type="datetimeFigureOut">
              <a:rPr lang="it-IT" smtClean="0"/>
              <a:pPr/>
              <a:t>03/04/2013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9F5A-24C7-4BAA-8BCC-B85671E09D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F08-5D6E-43B7-96A8-88E9A002247C}" type="datetimeFigureOut">
              <a:rPr lang="it-IT" smtClean="0"/>
              <a:pPr/>
              <a:t>03/04/2013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9F5A-24C7-4BAA-8BCC-B85671E09D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F08-5D6E-43B7-96A8-88E9A002247C}" type="datetimeFigureOut">
              <a:rPr lang="it-IT" smtClean="0"/>
              <a:pPr/>
              <a:t>03/04/2013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9F5A-24C7-4BAA-8BCC-B85671E09D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F08-5D6E-43B7-96A8-88E9A002247C}" type="datetimeFigureOut">
              <a:rPr lang="it-IT" smtClean="0"/>
              <a:pPr/>
              <a:t>03/04/2013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9F5A-24C7-4BAA-8BCC-B85671E09D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F08-5D6E-43B7-96A8-88E9A002247C}" type="datetimeFigureOut">
              <a:rPr lang="it-IT" smtClean="0"/>
              <a:pPr/>
              <a:t>03/04/2013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9F5A-24C7-4BAA-8BCC-B85671E09D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F08-5D6E-43B7-96A8-88E9A002247C}" type="datetimeFigureOut">
              <a:rPr lang="it-IT" smtClean="0"/>
              <a:pPr/>
              <a:t>03/04/2013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9F5A-24C7-4BAA-8BCC-B85671E09DA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F08-5D6E-43B7-96A8-88E9A002247C}" type="datetimeFigureOut">
              <a:rPr lang="it-IT" smtClean="0"/>
              <a:pPr/>
              <a:t>03/04/2013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89F5A-24C7-4BAA-8BCC-B85671E09DA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7772400" cy="1470025"/>
          </a:xfrm>
        </p:spPr>
        <p:txBody>
          <a:bodyPr/>
          <a:lstStyle/>
          <a:p>
            <a:r>
              <a:rPr lang="it-IT" b="1" u="sng" smtClean="0">
                <a:latin typeface="Adobe Ming Std L" pitchFamily="18" charset="-128"/>
                <a:ea typeface="Adobe Ming Std L" pitchFamily="18" charset="-128"/>
              </a:rPr>
              <a:t>ULYSSES</a:t>
            </a:r>
            <a:endParaRPr lang="it-IT" b="1" u="sng">
              <a:latin typeface="Adobe Ming Std L" pitchFamily="18" charset="-128"/>
              <a:ea typeface="Adobe Ming Std L" pitchFamily="18" charset="-128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3789040"/>
            <a:ext cx="6400800" cy="1752600"/>
          </a:xfrm>
        </p:spPr>
        <p:txBody>
          <a:bodyPr>
            <a:normAutofit/>
          </a:bodyPr>
          <a:lstStyle/>
          <a:p>
            <a:r>
              <a:rPr lang="it-IT" sz="440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  <a:cs typeface="+mj-cs"/>
              </a:rPr>
              <a:t>James Joyce</a:t>
            </a:r>
          </a:p>
          <a:p>
            <a:r>
              <a:rPr lang="it-IT" sz="4400">
                <a:solidFill>
                  <a:schemeClr val="tx1"/>
                </a:solidFill>
                <a:latin typeface="Adobe Ming Std L" pitchFamily="18" charset="-128"/>
                <a:ea typeface="Adobe Ming Std L" pitchFamily="18" charset="-128"/>
                <a:cs typeface="+mj-cs"/>
              </a:rPr>
              <a:t>Analysis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971600" y="476672"/>
          <a:ext cx="7344816" cy="604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3672408"/>
              </a:tblGrid>
              <a:tr h="62159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2400" b="1" i="1" kern="1200" smtClean="0"/>
                        <a:t>Title</a:t>
                      </a:r>
                      <a:endParaRPr lang="it-IT" sz="2400" b="1" i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2400" kern="1200" smtClean="0"/>
                        <a:t>Ulysses</a:t>
                      </a:r>
                      <a:endParaRPr lang="it-IT" sz="2400" b="0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21594">
                <a:tc>
                  <a:txBody>
                    <a:bodyPr/>
                    <a:lstStyle/>
                    <a:p>
                      <a:pPr algn="l"/>
                      <a:r>
                        <a:rPr lang="it-IT" b="1" i="1" smtClean="0"/>
                        <a:t>Author</a:t>
                      </a:r>
                      <a:endParaRPr lang="it-IT" b="1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mtClean="0"/>
                        <a:t>James Joyce</a:t>
                      </a:r>
                      <a:endParaRPr lang="it-IT"/>
                    </a:p>
                  </a:txBody>
                  <a:tcPr/>
                </a:tc>
              </a:tr>
              <a:tr h="621594">
                <a:tc>
                  <a:txBody>
                    <a:bodyPr/>
                    <a:lstStyle/>
                    <a:p>
                      <a:pPr algn="l"/>
                      <a:r>
                        <a:rPr lang="it-IT" b="1" i="1" smtClean="0"/>
                        <a:t>Type of work</a:t>
                      </a:r>
                      <a:endParaRPr lang="it-IT" b="1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mtClean="0"/>
                        <a:t>Novel</a:t>
                      </a:r>
                      <a:endParaRPr lang="it-IT"/>
                    </a:p>
                  </a:txBody>
                  <a:tcPr/>
                </a:tc>
              </a:tr>
              <a:tr h="956770">
                <a:tc>
                  <a:txBody>
                    <a:bodyPr/>
                    <a:lstStyle/>
                    <a:p>
                      <a:pPr algn="l"/>
                      <a:r>
                        <a:rPr lang="it-IT" b="1" i="1" smtClean="0"/>
                        <a:t>Genre</a:t>
                      </a:r>
                      <a:endParaRPr lang="it-IT" b="1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mtClean="0"/>
                        <a:t>Comic Novel</a:t>
                      </a:r>
                    </a:p>
                    <a:p>
                      <a:pPr algn="ctr"/>
                      <a:r>
                        <a:rPr lang="it-IT" smtClean="0"/>
                        <a:t>Modernist Novel</a:t>
                      </a:r>
                    </a:p>
                    <a:p>
                      <a:pPr algn="ctr"/>
                      <a:r>
                        <a:rPr lang="it-IT" smtClean="0"/>
                        <a:t>Quest</a:t>
                      </a:r>
                      <a:r>
                        <a:rPr lang="it-IT" baseline="0" smtClean="0"/>
                        <a:t> Novel</a:t>
                      </a:r>
                      <a:endParaRPr lang="it-IT"/>
                    </a:p>
                  </a:txBody>
                  <a:tcPr/>
                </a:tc>
              </a:tr>
              <a:tr h="634832">
                <a:tc>
                  <a:txBody>
                    <a:bodyPr/>
                    <a:lstStyle/>
                    <a:p>
                      <a:pPr algn="l"/>
                      <a:r>
                        <a:rPr lang="it-IT" b="1" i="1" smtClean="0"/>
                        <a:t>Publication</a:t>
                      </a:r>
                      <a:endParaRPr lang="it-IT" b="1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mtClean="0"/>
                        <a:t>1922</a:t>
                      </a:r>
                      <a:endParaRPr lang="it-IT"/>
                    </a:p>
                  </a:txBody>
                  <a:tcPr/>
                </a:tc>
              </a:tr>
              <a:tr h="621594">
                <a:tc>
                  <a:txBody>
                    <a:bodyPr/>
                    <a:lstStyle/>
                    <a:p>
                      <a:pPr algn="l"/>
                      <a:r>
                        <a:rPr lang="it-IT" b="1" i="1" smtClean="0"/>
                        <a:t>Original Language</a:t>
                      </a:r>
                      <a:endParaRPr lang="it-IT" b="1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mtClean="0"/>
                        <a:t>English</a:t>
                      </a:r>
                      <a:endParaRPr lang="it-IT"/>
                    </a:p>
                  </a:txBody>
                  <a:tcPr/>
                </a:tc>
              </a:tr>
              <a:tr h="621594">
                <a:tc>
                  <a:txBody>
                    <a:bodyPr/>
                    <a:lstStyle/>
                    <a:p>
                      <a:pPr algn="l"/>
                      <a:r>
                        <a:rPr lang="it-IT" b="1" i="1" smtClean="0"/>
                        <a:t>Setting</a:t>
                      </a:r>
                      <a:endParaRPr lang="it-IT" b="1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smtClean="0"/>
                        <a:t>Dublin</a:t>
                      </a:r>
                    </a:p>
                    <a:p>
                      <a:pPr algn="ctr"/>
                      <a:r>
                        <a:rPr lang="en-US" sz="1800" kern="1200" smtClean="0"/>
                        <a:t>Ireland</a:t>
                      </a:r>
                      <a:endParaRPr lang="en-US" sz="1800" b="0" i="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82542">
                <a:tc>
                  <a:txBody>
                    <a:bodyPr/>
                    <a:lstStyle/>
                    <a:p>
                      <a:pPr algn="l"/>
                      <a:r>
                        <a:rPr lang="it-IT" b="1" i="1" smtClean="0"/>
                        <a:t>Themes</a:t>
                      </a:r>
                      <a:endParaRPr lang="it-IT" b="1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smtClean="0"/>
                        <a:t>The</a:t>
                      </a:r>
                      <a:r>
                        <a:rPr lang="en-US" sz="1800" kern="1200" baseline="0" smtClean="0"/>
                        <a:t> search of a father/son</a:t>
                      </a:r>
                    </a:p>
                    <a:p>
                      <a:pPr algn="ctr"/>
                      <a:r>
                        <a:rPr lang="en-US" sz="1800" kern="1200" baseline="0" smtClean="0"/>
                        <a:t>The exile</a:t>
                      </a:r>
                      <a:endParaRPr lang="en-US" sz="1800" b="0" i="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21594">
                <a:tc>
                  <a:txBody>
                    <a:bodyPr/>
                    <a:lstStyle/>
                    <a:p>
                      <a:pPr algn="l"/>
                      <a:r>
                        <a:rPr lang="it-IT" b="1" i="1" smtClean="0"/>
                        <a:t>Point of view</a:t>
                      </a:r>
                      <a:endParaRPr lang="it-IT" b="1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smtClean="0"/>
                        <a:t>First Person</a:t>
                      </a:r>
                    </a:p>
                    <a:p>
                      <a:pPr algn="ctr"/>
                      <a:r>
                        <a:rPr lang="en-US" sz="1800" kern="1200" smtClean="0"/>
                        <a:t>Third Person</a:t>
                      </a:r>
                      <a:endParaRPr lang="en-US" sz="1800" b="0" i="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Charachters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3168352"/>
          </a:xfrm>
        </p:spPr>
        <p:txBody>
          <a:bodyPr/>
          <a:lstStyle/>
          <a:p>
            <a:pPr>
              <a:buNone/>
            </a:pPr>
            <a:r>
              <a:rPr lang="it-IT" sz="2800" i="1"/>
              <a:t>The major characters are:</a:t>
            </a:r>
          </a:p>
          <a:p>
            <a:r>
              <a:rPr lang="en-US" sz="2800"/>
              <a:t>Stephen Dedalus as Telemachus</a:t>
            </a:r>
          </a:p>
          <a:p>
            <a:r>
              <a:rPr lang="en-US" sz="2800"/>
              <a:t>Leopold Bloom as Ulysses</a:t>
            </a:r>
          </a:p>
          <a:p>
            <a:r>
              <a:rPr lang="en-US" sz="2800" u="sng"/>
              <a:t>Molly Bloom </a:t>
            </a:r>
            <a:r>
              <a:rPr lang="en-US" sz="2800"/>
              <a:t>as Penelope</a:t>
            </a:r>
          </a:p>
          <a:p>
            <a:pPr>
              <a:buNone/>
            </a:pPr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539552" y="4797152"/>
            <a:ext cx="32403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/>
              <a:t>Molly, in the end of the novel, becomes the quintessence of the origin of men’s experience </a:t>
            </a:r>
          </a:p>
        </p:txBody>
      </p:sp>
      <p:sp>
        <p:nvSpPr>
          <p:cNvPr id="10" name="Freccia a destra 9"/>
          <p:cNvSpPr/>
          <p:nvPr/>
        </p:nvSpPr>
        <p:spPr>
          <a:xfrm>
            <a:off x="3851920" y="5373216"/>
            <a:ext cx="11521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5220072" y="5229200"/>
            <a:ext cx="31683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i="1"/>
              <a:t>The essence of female nature</a:t>
            </a:r>
          </a:p>
        </p:txBody>
      </p:sp>
      <p:sp>
        <p:nvSpPr>
          <p:cNvPr id="12" name="Freccia in giù 11"/>
          <p:cNvSpPr/>
          <p:nvPr/>
        </p:nvSpPr>
        <p:spPr>
          <a:xfrm>
            <a:off x="1115616" y="4077072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Stephen Dedalus</a:t>
            </a:r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611560" y="1412776"/>
            <a:ext cx="30243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smtClean="0"/>
              <a:t>Stephen Dedalus</a:t>
            </a:r>
          </a:p>
        </p:txBody>
      </p:sp>
      <p:cxnSp>
        <p:nvCxnSpPr>
          <p:cNvPr id="6" name="Connettore 2 5"/>
          <p:cNvCxnSpPr/>
          <p:nvPr/>
        </p:nvCxnSpPr>
        <p:spPr>
          <a:xfrm>
            <a:off x="2843808" y="162880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3635896" y="1268760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mtClean="0"/>
              <a:t>James Joyce's literary </a:t>
            </a:r>
            <a:r>
              <a:rPr lang="en-US" sz="2200" u="sng" smtClean="0"/>
              <a:t>alter ego</a:t>
            </a:r>
            <a:endParaRPr lang="it-IT" sz="2200" u="sng" smtClean="0"/>
          </a:p>
        </p:txBody>
      </p:sp>
      <p:cxnSp>
        <p:nvCxnSpPr>
          <p:cNvPr id="13" name="Connettore 2 12"/>
          <p:cNvCxnSpPr/>
          <p:nvPr/>
        </p:nvCxnSpPr>
        <p:spPr>
          <a:xfrm>
            <a:off x="971600" y="1988840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1475656" y="2276872"/>
            <a:ext cx="70567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smtClean="0"/>
              <a:t>He appears as the protagonist and antihero of his first semi-autobiographical novel </a:t>
            </a:r>
            <a:r>
              <a:rPr lang="en-US" sz="2200" smtClean="0"/>
              <a:t> </a:t>
            </a:r>
            <a:r>
              <a:rPr lang="en-US" sz="2200" u="sng" smtClean="0"/>
              <a:t>A Portrait of the Artist as a Young Man.</a:t>
            </a:r>
            <a:endParaRPr lang="it-IT" sz="2200" u="sng" smtClean="0"/>
          </a:p>
        </p:txBody>
      </p:sp>
      <p:sp>
        <p:nvSpPr>
          <p:cNvPr id="23" name="CasellaDiTesto 22"/>
          <p:cNvSpPr txBox="1"/>
          <p:nvPr/>
        </p:nvSpPr>
        <p:spPr>
          <a:xfrm>
            <a:off x="611560" y="3501008"/>
            <a:ext cx="2952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smtClean="0"/>
              <a:t> </a:t>
            </a:r>
            <a:r>
              <a:rPr lang="it-IT" sz="2200" smtClean="0"/>
              <a:t>In</a:t>
            </a:r>
            <a:r>
              <a:rPr lang="it-IT" sz="2200" smtClean="0"/>
              <a:t> </a:t>
            </a:r>
            <a:r>
              <a:rPr lang="it-IT" sz="2200" u="sng" smtClean="0"/>
              <a:t>Ulysses</a:t>
            </a:r>
          </a:p>
        </p:txBody>
      </p:sp>
      <p:cxnSp>
        <p:nvCxnSpPr>
          <p:cNvPr id="25" name="Connettore 2 24"/>
          <p:cNvCxnSpPr/>
          <p:nvPr/>
        </p:nvCxnSpPr>
        <p:spPr>
          <a:xfrm>
            <a:off x="2195736" y="378904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/>
          <p:cNvSpPr txBox="1"/>
          <p:nvPr/>
        </p:nvSpPr>
        <p:spPr>
          <a:xfrm>
            <a:off x="2843808" y="3501008"/>
            <a:ext cx="44644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smtClean="0"/>
              <a:t>He appears as the character who corresponds to Telemachus</a:t>
            </a:r>
          </a:p>
        </p:txBody>
      </p:sp>
      <p:cxnSp>
        <p:nvCxnSpPr>
          <p:cNvPr id="29" name="Connettore 2 28"/>
          <p:cNvCxnSpPr/>
          <p:nvPr/>
        </p:nvCxnSpPr>
        <p:spPr>
          <a:xfrm>
            <a:off x="4572000" y="422108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>
            <a:off x="2699792" y="4653136"/>
            <a:ext cx="3888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smtClean="0"/>
              <a:t>He is the protagonist of the first three chapters</a:t>
            </a:r>
            <a:endParaRPr lang="it-IT" sz="2200" smtClean="0"/>
          </a:p>
        </p:txBody>
      </p:sp>
      <p:sp>
        <p:nvSpPr>
          <p:cNvPr id="31" name="Freccia a destra 30"/>
          <p:cNvSpPr/>
          <p:nvPr/>
        </p:nvSpPr>
        <p:spPr>
          <a:xfrm>
            <a:off x="251520" y="5949280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/>
          <p:cNvSpPr txBox="1"/>
          <p:nvPr/>
        </p:nvSpPr>
        <p:spPr>
          <a:xfrm>
            <a:off x="755576" y="5517232"/>
            <a:ext cx="8172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smtClean="0"/>
              <a:t>Stephen’s</a:t>
            </a:r>
            <a:r>
              <a:rPr lang="en-US" sz="2200" smtClean="0"/>
              <a:t> surname recalls the mythological figure Daedalus, </a:t>
            </a:r>
            <a:r>
              <a:rPr lang="en-US" sz="2200" smtClean="0"/>
              <a:t>a </a:t>
            </a:r>
            <a:r>
              <a:rPr lang="en-US" sz="2200" smtClean="0"/>
              <a:t>brilliant artificer</a:t>
            </a:r>
            <a:r>
              <a:rPr lang="en-US" sz="2200" smtClean="0"/>
              <a:t> who constructed a pair of wings for himself and his son Icarus as a means of escaping the island </a:t>
            </a:r>
            <a:r>
              <a:rPr lang="en-US" sz="2200" smtClean="0"/>
              <a:t>of </a:t>
            </a:r>
            <a:r>
              <a:rPr lang="en-US" sz="2200" smtClean="0"/>
              <a:t>Crete.</a:t>
            </a:r>
            <a:endParaRPr lang="it-IT" sz="22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Leopold Bloom</a:t>
            </a:r>
            <a:endParaRPr lang="it-IT"/>
          </a:p>
        </p:txBody>
      </p:sp>
      <p:pic>
        <p:nvPicPr>
          <p:cNvPr id="4" name="Picture 2" descr="File:Poldy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99067">
            <a:off x="6045042" y="3554617"/>
            <a:ext cx="2473973" cy="3087312"/>
          </a:xfrm>
          <a:prstGeom prst="rect">
            <a:avLst/>
          </a:prstGeom>
          <a:noFill/>
        </p:spPr>
      </p:pic>
      <p:sp>
        <p:nvSpPr>
          <p:cNvPr id="5" name="Rettangolo 4"/>
          <p:cNvSpPr/>
          <p:nvPr/>
        </p:nvSpPr>
        <p:spPr>
          <a:xfrm>
            <a:off x="395536" y="2564904"/>
            <a:ext cx="612068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smtClean="0"/>
              <a:t>His peregrinations and encounters in Dublin on 16 June 1904 mirror, on a more mundane and intimate scale, those of Ulysses/Odysseus in </a:t>
            </a:r>
            <a:r>
              <a:rPr lang="en-US" sz="2200" u="sng" smtClean="0"/>
              <a:t>The Odyssey</a:t>
            </a:r>
            <a:r>
              <a:rPr lang="en-US" sz="2200" smtClean="0"/>
              <a:t>.</a:t>
            </a:r>
            <a:endParaRPr lang="it-IT" sz="220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323528" y="1412776"/>
            <a:ext cx="1944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smtClean="0"/>
              <a:t>Leopold Bloom</a:t>
            </a:r>
          </a:p>
        </p:txBody>
      </p:sp>
      <p:cxnSp>
        <p:nvCxnSpPr>
          <p:cNvPr id="8" name="Connettore 2 7"/>
          <p:cNvCxnSpPr/>
          <p:nvPr/>
        </p:nvCxnSpPr>
        <p:spPr>
          <a:xfrm>
            <a:off x="2339752" y="162880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2915816" y="1340768"/>
            <a:ext cx="5400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mtClean="0"/>
              <a:t>He is the fictional protagonist and hero of James Joyce's </a:t>
            </a:r>
            <a:r>
              <a:rPr lang="en-US" sz="2200" u="sng" smtClean="0"/>
              <a:t>Ulysses</a:t>
            </a:r>
            <a:endParaRPr lang="it-IT" sz="2200" u="sng" smtClean="0"/>
          </a:p>
        </p:txBody>
      </p:sp>
      <p:cxnSp>
        <p:nvCxnSpPr>
          <p:cNvPr id="11" name="Connettore 2 10"/>
          <p:cNvCxnSpPr/>
          <p:nvPr/>
        </p:nvCxnSpPr>
        <p:spPr>
          <a:xfrm>
            <a:off x="755576" y="198884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2339752" y="386104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179512" y="4653136"/>
            <a:ext cx="47525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smtClean="0"/>
              <a:t>He is the </a:t>
            </a:r>
            <a:r>
              <a:rPr lang="it-IT" sz="2200" b="1" smtClean="0"/>
              <a:t>common man </a:t>
            </a:r>
            <a:r>
              <a:rPr lang="it-IT" sz="2200" smtClean="0"/>
              <a:t>curious of new experiences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it-IT" smtClean="0"/>
              <a:t>Molly Bloom</a:t>
            </a:r>
            <a:endParaRPr lang="it-IT"/>
          </a:p>
        </p:txBody>
      </p:sp>
      <p:sp>
        <p:nvSpPr>
          <p:cNvPr id="4" name="Freccia in giù 3"/>
          <p:cNvSpPr/>
          <p:nvPr/>
        </p:nvSpPr>
        <p:spPr>
          <a:xfrm>
            <a:off x="4355976" y="2780928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971600" y="3284984"/>
            <a:ext cx="734481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/>
              <a:t>The all episode is made up of thoughts and sensations in Molly’s mind in an unbroken </a:t>
            </a:r>
            <a:r>
              <a:rPr lang="it-IT" sz="2200" u="sng"/>
              <a:t>river-likeflow</a:t>
            </a:r>
            <a:r>
              <a:rPr lang="it-IT" sz="2200"/>
              <a:t>.</a:t>
            </a:r>
          </a:p>
        </p:txBody>
      </p:sp>
      <p:sp>
        <p:nvSpPr>
          <p:cNvPr id="6" name="Freccia in giù 5"/>
          <p:cNvSpPr/>
          <p:nvPr/>
        </p:nvSpPr>
        <p:spPr>
          <a:xfrm>
            <a:off x="6084168" y="4221088"/>
            <a:ext cx="43204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691680" y="4653136"/>
            <a:ext cx="64807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/>
              <a:t>Her thoughts, apparently at random and formless, do have a form. They begin with the word ‘yes’ and end with the same word. </a:t>
            </a:r>
          </a:p>
        </p:txBody>
      </p:sp>
      <p:sp>
        <p:nvSpPr>
          <p:cNvPr id="12" name="Freccia circolare a destra 11"/>
          <p:cNvSpPr/>
          <p:nvPr/>
        </p:nvSpPr>
        <p:spPr>
          <a:xfrm>
            <a:off x="539552" y="5157192"/>
            <a:ext cx="1008112" cy="129614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691680" y="5877272"/>
            <a:ext cx="1944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/>
              <a:t>Flow in a</a:t>
            </a:r>
            <a:r>
              <a:rPr lang="it-IT" sz="2200" b="1" u="sng"/>
              <a:t> circle</a:t>
            </a:r>
          </a:p>
        </p:txBody>
      </p:sp>
      <p:cxnSp>
        <p:nvCxnSpPr>
          <p:cNvPr id="15" name="Connettore 2 14"/>
          <p:cNvCxnSpPr/>
          <p:nvPr/>
        </p:nvCxnSpPr>
        <p:spPr>
          <a:xfrm>
            <a:off x="3707904" y="6165304"/>
            <a:ext cx="504056" cy="5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4283968" y="5805264"/>
            <a:ext cx="1512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/>
              <a:t>Symbol of perfection</a:t>
            </a:r>
          </a:p>
        </p:txBody>
      </p:sp>
      <p:cxnSp>
        <p:nvCxnSpPr>
          <p:cNvPr id="27" name="Connettore 2 26"/>
          <p:cNvCxnSpPr/>
          <p:nvPr/>
        </p:nvCxnSpPr>
        <p:spPr>
          <a:xfrm>
            <a:off x="5796136" y="623731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6444208" y="6021288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/>
              <a:t>Molly</a:t>
            </a:r>
          </a:p>
        </p:txBody>
      </p:sp>
      <p:cxnSp>
        <p:nvCxnSpPr>
          <p:cNvPr id="17" name="Connettore 2 16"/>
          <p:cNvCxnSpPr/>
          <p:nvPr/>
        </p:nvCxnSpPr>
        <p:spPr>
          <a:xfrm>
            <a:off x="4499992" y="76470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755576" y="1916832"/>
            <a:ext cx="799288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smtClean="0"/>
              <a:t>The estract belongs to the last part of the novel. It is called Penelope and consist of the last pages of Molly’s interior monologue.</a:t>
            </a:r>
          </a:p>
          <a:p>
            <a:endParaRPr lang="it-IT"/>
          </a:p>
        </p:txBody>
      </p:sp>
      <p:sp>
        <p:nvSpPr>
          <p:cNvPr id="19" name="CasellaDiTesto 18"/>
          <p:cNvSpPr txBox="1"/>
          <p:nvPr/>
        </p:nvSpPr>
        <p:spPr>
          <a:xfrm>
            <a:off x="3275856" y="1196752"/>
            <a:ext cx="26642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i="1" smtClean="0"/>
              <a:t>Molly’s Monologue</a:t>
            </a:r>
            <a:endParaRPr lang="it-IT" sz="2200" i="1"/>
          </a:p>
        </p:txBody>
      </p:sp>
      <p:cxnSp>
        <p:nvCxnSpPr>
          <p:cNvPr id="21" name="Connettore 2 20"/>
          <p:cNvCxnSpPr/>
          <p:nvPr/>
        </p:nvCxnSpPr>
        <p:spPr>
          <a:xfrm>
            <a:off x="4499992" y="162880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Narrative Techniques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it-IT" sz="2400" u="sng"/>
              <a:t>The mythical method</a:t>
            </a:r>
          </a:p>
          <a:p>
            <a:pPr algn="r">
              <a:buNone/>
            </a:pPr>
            <a:r>
              <a:rPr lang="en-US" sz="2200"/>
              <a:t>«It is simply a way of controlling, of ordering, of giving shape and significance to the immense panorama of futility and anarchy which is contemporary history.»</a:t>
            </a:r>
          </a:p>
          <a:p>
            <a:pPr algn="r">
              <a:buNone/>
            </a:pPr>
            <a:r>
              <a:rPr lang="en-US" sz="2400" i="1" smtClean="0">
                <a:latin typeface="Adobe Caslon Pro"/>
              </a:rPr>
              <a:t>T.S Eliot</a:t>
            </a:r>
          </a:p>
          <a:p>
            <a:pPr>
              <a:buFont typeface="Wingdings" pitchFamily="2" charset="2"/>
              <a:buChar char="§"/>
            </a:pPr>
            <a:r>
              <a:rPr lang="it-IT" sz="2400" u="sng" smtClean="0"/>
              <a:t>Stream of consciusness</a:t>
            </a:r>
            <a:endParaRPr lang="it-IT" sz="2400" u="sng"/>
          </a:p>
        </p:txBody>
      </p:sp>
      <p:sp>
        <p:nvSpPr>
          <p:cNvPr id="23" name="CasellaDiTesto 22"/>
          <p:cNvSpPr txBox="1"/>
          <p:nvPr/>
        </p:nvSpPr>
        <p:spPr>
          <a:xfrm>
            <a:off x="539552" y="4293096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/>
              <a:t>The stream of consciousness is a free association of thought, impressions, memories which suddenly breaks into the mind of the protagonists stimulated by a perfume, a color, music or a banal gesture.</a:t>
            </a:r>
            <a:r>
              <a:rPr lang="en-US" sz="2400"/>
              <a:t> </a:t>
            </a:r>
            <a:endParaRPr lang="it-IT" sz="2200"/>
          </a:p>
        </p:txBody>
      </p:sp>
      <p:cxnSp>
        <p:nvCxnSpPr>
          <p:cNvPr id="25" name="Connettore 2 24"/>
          <p:cNvCxnSpPr/>
          <p:nvPr/>
        </p:nvCxnSpPr>
        <p:spPr>
          <a:xfrm>
            <a:off x="4355976" y="566124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/>
          <p:cNvSpPr txBox="1"/>
          <p:nvPr/>
        </p:nvSpPr>
        <p:spPr>
          <a:xfrm>
            <a:off x="3059832" y="6165304"/>
            <a:ext cx="30243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/>
              <a:t>Molly’s Monologue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79512" y="188640"/>
          <a:ext cx="3744416" cy="662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</a:tblGrid>
              <a:tr h="657073">
                <a:tc>
                  <a:txBody>
                    <a:bodyPr/>
                    <a:lstStyle/>
                    <a:p>
                      <a:r>
                        <a:rPr lang="it-IT" smtClean="0"/>
                        <a:t>ULYSSES</a:t>
                      </a:r>
                      <a:endParaRPr lang="it-IT"/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it-IT" smtClean="0"/>
                        <a:t>Joyce</a:t>
                      </a:r>
                      <a:endParaRPr lang="it-IT"/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it-IT" smtClean="0"/>
                        <a:t>Novel</a:t>
                      </a:r>
                      <a:endParaRPr lang="it-IT"/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it-IT" smtClean="0"/>
                        <a:t>English</a:t>
                      </a:r>
                      <a:endParaRPr lang="it-IT"/>
                    </a:p>
                  </a:txBody>
                  <a:tcPr/>
                </a:tc>
              </a:tr>
              <a:tr h="1260140">
                <a:tc>
                  <a:txBody>
                    <a:bodyPr/>
                    <a:lstStyle/>
                    <a:p>
                      <a:r>
                        <a:rPr lang="en-US" sz="1800" b="0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Ulysses chronicles the passage of Leopold Bloom through Dublin during an ordinary day, 16 June 1904.</a:t>
                      </a:r>
                      <a:endParaRPr lang="it-IT"/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en-US" sz="1800" b="0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Molly is awake and thinking back on the events of the day and of happy memories from her and Bloom's past.</a:t>
                      </a:r>
                      <a:endParaRPr lang="it-IT"/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it-IT" smtClean="0"/>
                        <a:t>Emotional</a:t>
                      </a:r>
                      <a:endParaRPr lang="it-IT"/>
                    </a:p>
                  </a:txBody>
                  <a:tcPr/>
                </a:tc>
              </a:tr>
              <a:tr h="657073">
                <a:tc>
                  <a:txBody>
                    <a:bodyPr/>
                    <a:lstStyle/>
                    <a:p>
                      <a:r>
                        <a:rPr lang="it-IT" smtClean="0"/>
                        <a:t>1922</a:t>
                      </a:r>
                      <a:endParaRPr lang="it-IT"/>
                    </a:p>
                  </a:txBody>
                  <a:tcPr/>
                </a:tc>
              </a:tr>
              <a:tr h="507758">
                <a:tc>
                  <a:txBody>
                    <a:bodyPr/>
                    <a:lstStyle/>
                    <a:p>
                      <a:r>
                        <a:rPr lang="it-IT" smtClean="0"/>
                        <a:t>Dublin</a:t>
                      </a:r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3995936" y="188640"/>
          <a:ext cx="1296144" cy="6664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702038">
                <a:tc>
                  <a:txBody>
                    <a:bodyPr/>
                    <a:lstStyle/>
                    <a:p>
                      <a:pPr algn="ctr"/>
                      <a:r>
                        <a:rPr lang="it-IT" b="1" smtClean="0"/>
                        <a:t>vs</a:t>
                      </a:r>
                      <a:endParaRPr lang="it-I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1630">
                <a:tc>
                  <a:txBody>
                    <a:bodyPr/>
                    <a:lstStyle/>
                    <a:p>
                      <a:pPr algn="ctr"/>
                      <a:r>
                        <a:rPr lang="it-IT" b="1" smtClean="0"/>
                        <a:t>Author</a:t>
                      </a:r>
                      <a:endParaRPr lang="it-I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2038">
                <a:tc>
                  <a:txBody>
                    <a:bodyPr/>
                    <a:lstStyle/>
                    <a:p>
                      <a:pPr algn="ctr"/>
                      <a:r>
                        <a:rPr lang="it-IT" b="1" smtClean="0"/>
                        <a:t>Type of work</a:t>
                      </a:r>
                      <a:endParaRPr lang="it-I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1834">
                <a:tc>
                  <a:txBody>
                    <a:bodyPr/>
                    <a:lstStyle/>
                    <a:p>
                      <a:pPr algn="ctr"/>
                      <a:r>
                        <a:rPr lang="it-IT" b="1" smtClean="0"/>
                        <a:t>Language</a:t>
                      </a:r>
                      <a:endParaRPr lang="it-I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90892">
                <a:tc>
                  <a:txBody>
                    <a:bodyPr/>
                    <a:lstStyle/>
                    <a:p>
                      <a:pPr algn="ctr"/>
                      <a:r>
                        <a:rPr lang="it-IT" b="1" smtClean="0"/>
                        <a:t>Premise</a:t>
                      </a:r>
                      <a:endParaRPr lang="it-I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12649">
                <a:tc>
                  <a:txBody>
                    <a:bodyPr/>
                    <a:lstStyle/>
                    <a:p>
                      <a:pPr algn="ctr"/>
                      <a:r>
                        <a:rPr lang="it-IT" b="1" smtClean="0"/>
                        <a:t>Resolution</a:t>
                      </a:r>
                      <a:endParaRPr lang="it-I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1527">
                <a:tc>
                  <a:txBody>
                    <a:bodyPr/>
                    <a:lstStyle/>
                    <a:p>
                      <a:pPr algn="ctr"/>
                      <a:r>
                        <a:rPr lang="it-IT" b="1" smtClean="0"/>
                        <a:t>Tone</a:t>
                      </a:r>
                      <a:endParaRPr lang="it-I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1834">
                <a:tc>
                  <a:txBody>
                    <a:bodyPr/>
                    <a:lstStyle/>
                    <a:p>
                      <a:pPr algn="ctr"/>
                      <a:r>
                        <a:rPr lang="it-IT" b="1" smtClean="0"/>
                        <a:t>Publication</a:t>
                      </a:r>
                      <a:endParaRPr lang="it-I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9987">
                <a:tc>
                  <a:txBody>
                    <a:bodyPr/>
                    <a:lstStyle/>
                    <a:p>
                      <a:pPr algn="ctr"/>
                      <a:r>
                        <a:rPr lang="it-IT" b="1" smtClean="0"/>
                        <a:t>Setting</a:t>
                      </a:r>
                      <a:endParaRPr lang="it-I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5364088" y="188640"/>
          <a:ext cx="3600400" cy="662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</a:tblGrid>
              <a:tr h="720080">
                <a:tc>
                  <a:txBody>
                    <a:bodyPr/>
                    <a:lstStyle/>
                    <a:p>
                      <a:r>
                        <a:rPr lang="it-IT" smtClean="0"/>
                        <a:t>ODYSSEY</a:t>
                      </a:r>
                      <a:endParaRPr lang="it-IT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it-IT" smtClean="0"/>
                        <a:t>Homer</a:t>
                      </a:r>
                      <a:endParaRPr lang="it-IT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it-IT" smtClean="0"/>
                        <a:t>Epic Poem</a:t>
                      </a:r>
                      <a:endParaRPr lang="it-IT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it-IT" smtClean="0"/>
                        <a:t>Ancient Greek</a:t>
                      </a:r>
                      <a:endParaRPr lang="it-IT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en-US" sz="1800" b="0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poem mainly centers on the Greek hero Odysseus and his long journey home following the fall of Troy. </a:t>
                      </a:r>
                      <a:endParaRPr lang="it-IT"/>
                    </a:p>
                  </a:txBody>
                  <a:tcPr/>
                </a:tc>
              </a:tr>
              <a:tr h="971520">
                <a:tc>
                  <a:txBody>
                    <a:bodyPr/>
                    <a:lstStyle/>
                    <a:p>
                      <a:r>
                        <a:rPr lang="en-US" sz="1800" b="0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Odysseus and his son, Telemachus, fight and kill all the suitors.</a:t>
                      </a:r>
                      <a:endParaRPr lang="it-IT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it-IT" smtClean="0"/>
                        <a:t>Celebratory</a:t>
                      </a:r>
                    </a:p>
                    <a:p>
                      <a:r>
                        <a:rPr lang="it-IT" smtClean="0"/>
                        <a:t>Nostalgic</a:t>
                      </a: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it-IT" smtClean="0"/>
                        <a:t>-</a:t>
                      </a:r>
                      <a:endParaRPr lang="it-IT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it-IT" smtClean="0"/>
                        <a:t>Aegean</a:t>
                      </a:r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420</Words>
  <Application>Microsoft Office PowerPoint</Application>
  <PresentationFormat>Presentazione su schermo (4:3)</PresentationFormat>
  <Paragraphs>89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ULYSSES</vt:lpstr>
      <vt:lpstr>Diapositiva 2</vt:lpstr>
      <vt:lpstr>Charachters</vt:lpstr>
      <vt:lpstr>Stephen Dedalus</vt:lpstr>
      <vt:lpstr>Leopold Bloom</vt:lpstr>
      <vt:lpstr>Molly Bloom</vt:lpstr>
      <vt:lpstr>Narrative Techniques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ULYSSES</dc:title>
  <dc:creator>Damiano Mattia Nardelli</dc:creator>
  <cp:lastModifiedBy>Damiano Mattia Nardelli</cp:lastModifiedBy>
  <cp:revision>15</cp:revision>
  <dcterms:created xsi:type="dcterms:W3CDTF">2013-04-02T16:59:54Z</dcterms:created>
  <dcterms:modified xsi:type="dcterms:W3CDTF">2013-04-03T17:50:03Z</dcterms:modified>
</cp:coreProperties>
</file>