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4" r:id="rId22"/>
    <p:sldId id="277" r:id="rId23"/>
    <p:sldId id="278" r:id="rId2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7" autoAdjust="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D825A8-8770-449B-A919-42B4CF1F7385}" type="datetimeFigureOut">
              <a:rPr lang="it-IT" smtClean="0"/>
              <a:t>21/01/2013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A94F46-24B8-46B3-8992-40286DBEE31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825A8-8770-449B-A919-42B4CF1F7385}" type="datetimeFigureOut">
              <a:rPr lang="it-IT" smtClean="0"/>
              <a:t>21/01/2013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94F46-24B8-46B3-8992-40286DBEE31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825A8-8770-449B-A919-42B4CF1F7385}" type="datetimeFigureOut">
              <a:rPr lang="it-IT" smtClean="0"/>
              <a:t>21/01/2013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94F46-24B8-46B3-8992-40286DBEE31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825A8-8770-449B-A919-42B4CF1F7385}" type="datetimeFigureOut">
              <a:rPr lang="it-IT" smtClean="0"/>
              <a:t>21/01/2013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94F46-24B8-46B3-8992-40286DBEE319}" type="slidenum">
              <a:rPr lang="it-IT" smtClean="0"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825A8-8770-449B-A919-42B4CF1F7385}" type="datetimeFigureOut">
              <a:rPr lang="it-IT" smtClean="0"/>
              <a:t>21/01/2013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94F46-24B8-46B3-8992-40286DBEE319}" type="slidenum">
              <a:rPr lang="it-IT" smtClean="0"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825A8-8770-449B-A919-42B4CF1F7385}" type="datetimeFigureOut">
              <a:rPr lang="it-IT" smtClean="0"/>
              <a:t>21/01/2013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94F46-24B8-46B3-8992-40286DBEE319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825A8-8770-449B-A919-42B4CF1F7385}" type="datetimeFigureOut">
              <a:rPr lang="it-IT" smtClean="0"/>
              <a:t>21/01/2013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94F46-24B8-46B3-8992-40286DBEE319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825A8-8770-449B-A919-42B4CF1F7385}" type="datetimeFigureOut">
              <a:rPr lang="it-IT" smtClean="0"/>
              <a:t>21/01/2013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94F46-24B8-46B3-8992-40286DBEE319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825A8-8770-449B-A919-42B4CF1F7385}" type="datetimeFigureOut">
              <a:rPr lang="it-IT" smtClean="0"/>
              <a:t>21/01/2013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94F46-24B8-46B3-8992-40286DBEE31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AD825A8-8770-449B-A919-42B4CF1F7385}" type="datetimeFigureOut">
              <a:rPr lang="it-IT" smtClean="0"/>
              <a:t>21/01/2013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94F46-24B8-46B3-8992-40286DBEE319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D825A8-8770-449B-A919-42B4CF1F7385}" type="datetimeFigureOut">
              <a:rPr lang="it-IT" smtClean="0"/>
              <a:t>21/01/2013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A94F46-24B8-46B3-8992-40286DBEE319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AD825A8-8770-449B-A919-42B4CF1F7385}" type="datetimeFigureOut">
              <a:rPr lang="it-IT" smtClean="0"/>
              <a:t>21/01/2013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4A94F46-24B8-46B3-8992-40286DBEE31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estschools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udentfinance.direct.gov.uk/portal/page?_pageid=153,4680119&amp;_dad=portal&amp;_schema=PORTA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ssellgroup.ac.uk/" TargetMode="External"/><Relationship Id="rId2" Type="http://schemas.openxmlformats.org/officeDocument/2006/relationships/hyperlink" Target="http://www.thecompleteuniversityguide.co.uk/league-tables/ranking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err="1" smtClean="0"/>
              <a:t>What</a:t>
            </a:r>
            <a:r>
              <a:rPr lang="it-IT" dirty="0" smtClean="0"/>
              <a:t> do I </a:t>
            </a:r>
            <a:r>
              <a:rPr lang="it-IT" dirty="0" err="1" smtClean="0"/>
              <a:t>need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know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study</a:t>
            </a:r>
            <a:r>
              <a:rPr lang="it-IT" dirty="0" smtClean="0"/>
              <a:t> in the UK?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GB" sz="3200" b="1" dirty="0" smtClean="0"/>
              <a:t>8 weeks intensive course with family accommodation</a:t>
            </a:r>
          </a:p>
          <a:p>
            <a:pPr algn="ctr">
              <a:buNone/>
            </a:pPr>
            <a:endParaRPr lang="en-GB" sz="3200" dirty="0" smtClean="0"/>
          </a:p>
          <a:p>
            <a:r>
              <a:rPr lang="en-GB" sz="3200" dirty="0" smtClean="0"/>
              <a:t>Intensive course: 21hours per week - £1.201.</a:t>
            </a:r>
          </a:p>
          <a:p>
            <a:r>
              <a:rPr lang="en-GB" sz="3200" dirty="0" smtClean="0"/>
              <a:t>Family accommodation (half-board): 150 per week - £1.200.</a:t>
            </a:r>
          </a:p>
          <a:p>
            <a:r>
              <a:rPr lang="en-GB" sz="3200" dirty="0" smtClean="0"/>
              <a:t>Test Fee: £135</a:t>
            </a:r>
          </a:p>
          <a:p>
            <a:r>
              <a:rPr lang="en-GB" sz="3200" dirty="0" smtClean="0"/>
              <a:t>Total: £2.536</a:t>
            </a:r>
            <a:endParaRPr lang="en-GB" sz="32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>
                <a:hlinkClick r:id="rId2"/>
              </a:rPr>
              <a:t>Crest</a:t>
            </a:r>
            <a:r>
              <a:rPr lang="it-IT" dirty="0" smtClean="0">
                <a:hlinkClick r:id="rId2"/>
              </a:rPr>
              <a:t> </a:t>
            </a:r>
            <a:r>
              <a:rPr lang="it-IT" dirty="0" err="1" smtClean="0">
                <a:hlinkClick r:id="rId2"/>
              </a:rPr>
              <a:t>School</a:t>
            </a:r>
            <a:r>
              <a:rPr lang="it-IT" dirty="0" smtClean="0">
                <a:hlinkClick r:id="rId2"/>
              </a:rPr>
              <a:t> </a:t>
            </a:r>
            <a:r>
              <a:rPr lang="it-IT" dirty="0" err="1" smtClean="0">
                <a:hlinkClick r:id="rId2"/>
              </a:rPr>
              <a:t>of</a:t>
            </a:r>
            <a:r>
              <a:rPr lang="it-IT" dirty="0" smtClean="0">
                <a:hlinkClick r:id="rId2"/>
              </a:rPr>
              <a:t> English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620688"/>
            <a:ext cx="7498080" cy="56277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/>
              <a:t>12 weeks part-time course working as au-pair.</a:t>
            </a:r>
          </a:p>
          <a:p>
            <a:pPr algn="ctr">
              <a:buNone/>
            </a:pPr>
            <a:endParaRPr lang="en-GB" sz="3200" dirty="0" smtClean="0"/>
          </a:p>
          <a:p>
            <a:r>
              <a:rPr lang="en-GB" sz="3200" dirty="0" smtClean="0"/>
              <a:t>Part-time course: £792</a:t>
            </a:r>
          </a:p>
          <a:p>
            <a:r>
              <a:rPr lang="en-GB" sz="3200" dirty="0" smtClean="0"/>
              <a:t>Accommodation: free</a:t>
            </a:r>
          </a:p>
          <a:p>
            <a:r>
              <a:rPr lang="en-GB" sz="3200" dirty="0" smtClean="0"/>
              <a:t>Test fee: £135</a:t>
            </a:r>
          </a:p>
          <a:p>
            <a:r>
              <a:rPr lang="en-GB" sz="3200" dirty="0" smtClean="0"/>
              <a:t>Salary: £70 – 100 according to what you do in the house</a:t>
            </a:r>
          </a:p>
          <a:p>
            <a:r>
              <a:rPr lang="en-GB" sz="3200" dirty="0" smtClean="0"/>
              <a:t>Total Price: you earn £93 (salary £85)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547592"/>
          </a:xfrm>
        </p:spPr>
        <p:txBody>
          <a:bodyPr/>
          <a:lstStyle/>
          <a:p>
            <a:pPr algn="ctr">
              <a:buNone/>
            </a:pPr>
            <a:r>
              <a:rPr lang="it-IT" sz="4000" dirty="0" err="1" smtClean="0">
                <a:hlinkClick r:id="rId2"/>
              </a:rPr>
              <a:t>Student</a:t>
            </a:r>
            <a:r>
              <a:rPr lang="it-IT" sz="4000" dirty="0" smtClean="0">
                <a:hlinkClick r:id="rId2"/>
              </a:rPr>
              <a:t> Finance</a:t>
            </a:r>
            <a:endParaRPr lang="it-IT" sz="4000" dirty="0" smtClean="0"/>
          </a:p>
          <a:p>
            <a:r>
              <a:rPr lang="en-GB" sz="3200" dirty="0" smtClean="0"/>
              <a:t>Lands Tuition Fees Loans.</a:t>
            </a:r>
          </a:p>
          <a:p>
            <a:r>
              <a:rPr lang="en-GB" sz="3200" dirty="0" smtClean="0"/>
              <a:t>You start paying the loan back only when you earn more than £21.000 per year (25.000 Euro)</a:t>
            </a:r>
          </a:p>
          <a:p>
            <a:r>
              <a:rPr lang="en-GB" sz="3200" dirty="0" smtClean="0"/>
              <a:t>Each month you pay back 9% of your income.</a:t>
            </a:r>
          </a:p>
          <a:p>
            <a:r>
              <a:rPr lang="en-GB" sz="3200" dirty="0" smtClean="0"/>
              <a:t>Interest rate between 1% and 3.6%.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err="1" smtClean="0"/>
              <a:t>How</a:t>
            </a:r>
            <a:r>
              <a:rPr lang="it-IT" dirty="0" smtClean="0"/>
              <a:t> do I </a:t>
            </a:r>
            <a:r>
              <a:rPr lang="it-IT" dirty="0" err="1" smtClean="0"/>
              <a:t>pay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my</a:t>
            </a:r>
            <a:r>
              <a:rPr lang="it-IT" dirty="0" smtClean="0"/>
              <a:t> </a:t>
            </a:r>
            <a:r>
              <a:rPr lang="it-IT" dirty="0" err="1" smtClean="0"/>
              <a:t>course</a:t>
            </a:r>
            <a:r>
              <a:rPr lang="it-IT" dirty="0" smtClean="0"/>
              <a:t>?</a:t>
            </a:r>
            <a:br>
              <a:rPr lang="it-IT" dirty="0" smtClean="0"/>
            </a:br>
            <a:r>
              <a:rPr lang="it-IT" dirty="0" err="1" smtClean="0"/>
              <a:t>Undergraduate</a:t>
            </a:r>
            <a:r>
              <a:rPr lang="it-IT" dirty="0" smtClean="0"/>
              <a:t> </a:t>
            </a:r>
            <a:r>
              <a:rPr lang="it-IT" dirty="0" err="1" smtClean="0"/>
              <a:t>course</a:t>
            </a:r>
            <a:r>
              <a:rPr lang="it-IT" dirty="0" smtClean="0"/>
              <a:t>: £9.000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GB" sz="3000" b="1" dirty="0" smtClean="0"/>
              <a:t>On Campus Accommodation</a:t>
            </a:r>
          </a:p>
          <a:p>
            <a:r>
              <a:rPr lang="en-GB" sz="3000" dirty="0" smtClean="0"/>
              <a:t>Lasts exactly the length of the semester.</a:t>
            </a:r>
          </a:p>
          <a:p>
            <a:r>
              <a:rPr lang="en-GB" sz="3000" dirty="0" smtClean="0"/>
              <a:t>You will live with other students.</a:t>
            </a:r>
          </a:p>
          <a:p>
            <a:r>
              <a:rPr lang="en-GB" sz="3000" dirty="0" smtClean="0"/>
              <a:t>Good way of meeting new people (on campus activity).</a:t>
            </a:r>
          </a:p>
          <a:p>
            <a:r>
              <a:rPr lang="en-GB" sz="3000" dirty="0" smtClean="0"/>
              <a:t>Close to university.</a:t>
            </a:r>
          </a:p>
          <a:p>
            <a:r>
              <a:rPr lang="en-GB" sz="3000" dirty="0" smtClean="0"/>
              <a:t>Price for en suite rooms: UEL £4.333. Brunel University £4226. Kingston University £4.510.</a:t>
            </a:r>
            <a:endParaRPr lang="en-GB" sz="30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/>
              <a:t>Where</a:t>
            </a:r>
            <a:r>
              <a:rPr lang="it-IT" dirty="0" smtClean="0"/>
              <a:t> do I live?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london-tube-map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35714" y="1481138"/>
            <a:ext cx="5272572" cy="4525962"/>
          </a:xfr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Off Campus </a:t>
            </a:r>
            <a:r>
              <a:rPr lang="it-IT" dirty="0" err="1" smtClean="0"/>
              <a:t>Accommodation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620688"/>
            <a:ext cx="7498080" cy="5627712"/>
          </a:xfrm>
        </p:spPr>
        <p:txBody>
          <a:bodyPr/>
          <a:lstStyle/>
          <a:p>
            <a:r>
              <a:rPr lang="en-GB" sz="3200" dirty="0" smtClean="0"/>
              <a:t>Zone 2 – 3 – 4.</a:t>
            </a:r>
          </a:p>
          <a:p>
            <a:r>
              <a:rPr lang="en-GB" sz="3200" dirty="0" smtClean="0"/>
              <a:t>Reasonable size room: £350 per month + bills.</a:t>
            </a:r>
          </a:p>
          <a:p>
            <a:r>
              <a:rPr lang="en-GB" sz="3200" dirty="0" smtClean="0"/>
              <a:t>You can rent a full house with friends: shared bills.</a:t>
            </a:r>
          </a:p>
          <a:p>
            <a:r>
              <a:rPr lang="en-GB" sz="3200" dirty="0" smtClean="0"/>
              <a:t>You can live in a family.</a:t>
            </a:r>
          </a:p>
          <a:p>
            <a:r>
              <a:rPr lang="en-GB" sz="3200" dirty="0" smtClean="0"/>
              <a:t>Place next to a tube station.</a:t>
            </a:r>
          </a:p>
          <a:p>
            <a:r>
              <a:rPr lang="en-GB" sz="3200" dirty="0" smtClean="0"/>
              <a:t>If you live with professionals you will have to pay the Council Tax (IMU)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Oyster Card</a:t>
            </a:r>
          </a:p>
          <a:p>
            <a:r>
              <a:rPr lang="en-GB" dirty="0" smtClean="0"/>
              <a:t>Students have 30% discount on weekly and monthly tickets.</a:t>
            </a:r>
          </a:p>
          <a:p>
            <a:r>
              <a:rPr lang="en-GB" dirty="0" smtClean="0"/>
              <a:t>Bus ride: £1.40</a:t>
            </a:r>
          </a:p>
          <a:p>
            <a:r>
              <a:rPr lang="en-GB" dirty="0" smtClean="0"/>
              <a:t>One way zone 3 to zone 1 off-peak: £2.70</a:t>
            </a:r>
            <a:endParaRPr lang="en-GB" dirty="0"/>
          </a:p>
        </p:txBody>
      </p:sp>
      <p:pic>
        <p:nvPicPr>
          <p:cNvPr id="7" name="Segnaposto contenuto 6" descr="oyster-card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1681486"/>
            <a:ext cx="4038600" cy="4125265"/>
          </a:xfrm>
        </p:spPr>
      </p:pic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How</a:t>
            </a:r>
            <a:r>
              <a:rPr lang="it-IT" dirty="0" smtClean="0"/>
              <a:t> do I </a:t>
            </a:r>
            <a:r>
              <a:rPr lang="it-IT" dirty="0" err="1" smtClean="0"/>
              <a:t>travel</a:t>
            </a:r>
            <a:r>
              <a:rPr lang="it-IT" dirty="0" smtClean="0"/>
              <a:t>?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Oyster card: 30%.</a:t>
            </a:r>
          </a:p>
          <a:p>
            <a:r>
              <a:rPr lang="en-GB" sz="3200" dirty="0" smtClean="0"/>
              <a:t>16-25 Railway Card: 11%.</a:t>
            </a:r>
          </a:p>
          <a:p>
            <a:r>
              <a:rPr lang="en-GB" sz="3200" dirty="0" smtClean="0"/>
              <a:t>Amazon UK: 5%.</a:t>
            </a:r>
          </a:p>
          <a:p>
            <a:r>
              <a:rPr lang="en-GB" sz="3200" dirty="0" smtClean="0"/>
              <a:t>Apple: up to 15% on a Mac.</a:t>
            </a:r>
          </a:p>
          <a:p>
            <a:r>
              <a:rPr lang="en-GB" sz="3200" dirty="0" smtClean="0"/>
              <a:t>Selected shops: 10%</a:t>
            </a:r>
          </a:p>
          <a:p>
            <a:r>
              <a:rPr lang="en-GB" sz="3200" dirty="0" smtClean="0"/>
              <a:t>Odeon Cinema: 25%</a:t>
            </a:r>
          </a:p>
          <a:p>
            <a:r>
              <a:rPr lang="en-GB" sz="3200" dirty="0" smtClean="0"/>
              <a:t>You don’t pay Council Tax</a:t>
            </a:r>
          </a:p>
          <a:p>
            <a:endParaRPr lang="en-GB" sz="3200" dirty="0" smtClean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/>
              <a:t>Student</a:t>
            </a:r>
            <a:r>
              <a:rPr lang="it-IT" dirty="0" smtClean="0"/>
              <a:t> </a:t>
            </a:r>
            <a:r>
              <a:rPr lang="it-IT" dirty="0" err="1" smtClean="0"/>
              <a:t>Discounts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Yes if you have a EU passport.</a:t>
            </a:r>
          </a:p>
          <a:p>
            <a:r>
              <a:rPr lang="en-GB" sz="3200" dirty="0" smtClean="0"/>
              <a:t>You need a work permit: National Insurance Number.</a:t>
            </a:r>
          </a:p>
          <a:p>
            <a:r>
              <a:rPr lang="en-GB" sz="3200" dirty="0" smtClean="0"/>
              <a:t>To get the NIN you need to book an appointment: 0845 600 0643 Mon-Fri 8am-6pm.</a:t>
            </a:r>
          </a:p>
          <a:p>
            <a:r>
              <a:rPr lang="en-GB" sz="3200" dirty="0" smtClean="0"/>
              <a:t>Flexible jobs: catering, restaurants, shops.</a:t>
            </a:r>
          </a:p>
          <a:p>
            <a:r>
              <a:rPr lang="en-GB" sz="3200" dirty="0" smtClean="0"/>
              <a:t>16 to 24hrs per week.</a:t>
            </a:r>
            <a:endParaRPr lang="en-GB" sz="32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Can I work?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000" dirty="0" smtClean="0"/>
              <a:t>You can open a free bank account: no benefits such as travel insurance or phone insurance and no overdraft plan.</a:t>
            </a:r>
          </a:p>
          <a:p>
            <a:r>
              <a:rPr lang="en-GB" sz="3000" dirty="0" smtClean="0"/>
              <a:t>You can open a student account (NatWest £7.95 per month): benefits vary according to the bank and you can have an overdraft plan.</a:t>
            </a:r>
          </a:p>
          <a:p>
            <a:r>
              <a:rPr lang="en-GB" sz="3000" dirty="0" smtClean="0"/>
              <a:t>You might need a university letter in order to open a bank account.</a:t>
            </a:r>
            <a:endParaRPr lang="en-GB" sz="30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Opening a </a:t>
            </a:r>
            <a:r>
              <a:rPr lang="it-IT" dirty="0" err="1" smtClean="0"/>
              <a:t>Bank</a:t>
            </a:r>
            <a:r>
              <a:rPr lang="it-IT" dirty="0" smtClean="0"/>
              <a:t> Account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>
            <a:normAutofit/>
          </a:bodyPr>
          <a:lstStyle/>
          <a:p>
            <a:r>
              <a:rPr lang="en-GB" sz="3200" dirty="0" smtClean="0"/>
              <a:t>Less hours in class (9-15 hours).</a:t>
            </a:r>
          </a:p>
          <a:p>
            <a:r>
              <a:rPr lang="en-GB" sz="3200" dirty="0" smtClean="0"/>
              <a:t>Terms are shorter (10-12 weeks).</a:t>
            </a:r>
          </a:p>
          <a:p>
            <a:r>
              <a:rPr lang="en-GB" sz="3200" dirty="0" smtClean="0"/>
              <a:t>The final mark is made up of your exams and your essays mark.</a:t>
            </a:r>
          </a:p>
          <a:p>
            <a:r>
              <a:rPr lang="en-GB" sz="3200" dirty="0" smtClean="0"/>
              <a:t>You have only one date per year to do an exam.</a:t>
            </a:r>
          </a:p>
          <a:p>
            <a:r>
              <a:rPr lang="en-GB" sz="3200" dirty="0" smtClean="0"/>
              <a:t>You cannot refuse a mark.</a:t>
            </a:r>
          </a:p>
          <a:p>
            <a:r>
              <a:rPr lang="en-GB" sz="3200" dirty="0" smtClean="0"/>
              <a:t>Marks go from 40 (D) to 70 (A).</a:t>
            </a:r>
            <a:endParaRPr lang="en-GB" sz="32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err="1" smtClean="0"/>
              <a:t>Differences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Italy and the UK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Pay as you go is very expensive</a:t>
            </a:r>
          </a:p>
          <a:p>
            <a:r>
              <a:rPr lang="en-GB" sz="3200" dirty="0" smtClean="0"/>
              <a:t>SIM-only deals: SIM card with either 30days rolling contract or 12 months contract.</a:t>
            </a:r>
          </a:p>
          <a:p>
            <a:r>
              <a:rPr lang="en-GB" sz="3200" dirty="0" smtClean="0"/>
              <a:t>Phone deals: from 12 to 24 months contract, phone included.</a:t>
            </a:r>
            <a:endParaRPr lang="en-GB" sz="32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/>
              <a:t>Getting</a:t>
            </a:r>
            <a:r>
              <a:rPr lang="it-IT" dirty="0" smtClean="0"/>
              <a:t> a mobile </a:t>
            </a:r>
            <a:r>
              <a:rPr lang="it-IT" dirty="0" err="1" smtClean="0"/>
              <a:t>number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You should register with a GP.</a:t>
            </a:r>
          </a:p>
          <a:p>
            <a:r>
              <a:rPr lang="en-GB" sz="3200" dirty="0" smtClean="0"/>
              <a:t>You need to bring your ID and a proof of address (bank </a:t>
            </a:r>
            <a:r>
              <a:rPr lang="en-GB" sz="3200" dirty="0" err="1" smtClean="0"/>
              <a:t>statementent</a:t>
            </a:r>
            <a:r>
              <a:rPr lang="en-GB" sz="3200" dirty="0" smtClean="0"/>
              <a:t>, bills)</a:t>
            </a:r>
          </a:p>
          <a:p>
            <a:r>
              <a:rPr lang="en-GB" sz="3200" dirty="0" smtClean="0"/>
              <a:t>If you want to see your GP you need to book an appointment (2-3 days)</a:t>
            </a:r>
          </a:p>
          <a:p>
            <a:r>
              <a:rPr lang="en-GB" sz="3200" dirty="0" smtClean="0"/>
              <a:t>If it is an emergency dial 999.</a:t>
            </a:r>
            <a:endParaRPr lang="en-GB" sz="32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happens</a:t>
            </a:r>
            <a:r>
              <a:rPr lang="it-IT" dirty="0" smtClean="0"/>
              <a:t> </a:t>
            </a:r>
            <a:r>
              <a:rPr lang="it-IT" dirty="0" err="1" smtClean="0"/>
              <a:t>if</a:t>
            </a:r>
            <a:r>
              <a:rPr lang="it-IT" dirty="0" smtClean="0"/>
              <a:t> I </a:t>
            </a:r>
            <a:r>
              <a:rPr lang="it-IT" dirty="0" err="1" smtClean="0"/>
              <a:t>get</a:t>
            </a:r>
            <a:r>
              <a:rPr lang="it-IT" dirty="0" smtClean="0"/>
              <a:t> </a:t>
            </a:r>
            <a:r>
              <a:rPr lang="it-IT" dirty="0" err="1" smtClean="0"/>
              <a:t>sick</a:t>
            </a:r>
            <a:r>
              <a:rPr lang="it-IT" dirty="0" smtClean="0"/>
              <a:t>?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Columbia College Chicago.</a:t>
            </a:r>
          </a:p>
          <a:p>
            <a:r>
              <a:rPr lang="en-GB" sz="3200" dirty="0" smtClean="0"/>
              <a:t>More hours in class compared to the UK (min. 16hrs per week).</a:t>
            </a:r>
          </a:p>
          <a:p>
            <a:r>
              <a:rPr lang="en-GB" sz="3200" dirty="0" smtClean="0"/>
              <a:t>Littler classes: 15 students.</a:t>
            </a:r>
          </a:p>
          <a:p>
            <a:r>
              <a:rPr lang="en-GB" sz="3200" dirty="0" smtClean="0"/>
              <a:t>Teacher willing to meet you outside the regular schedule.</a:t>
            </a:r>
          </a:p>
          <a:p>
            <a:r>
              <a:rPr lang="en-GB" sz="3200" dirty="0" smtClean="0"/>
              <a:t>More expensive: $24.000 per year.</a:t>
            </a:r>
            <a:endParaRPr lang="en-GB" sz="32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/>
              <a:t>Study</a:t>
            </a:r>
            <a:r>
              <a:rPr lang="it-IT" dirty="0" smtClean="0"/>
              <a:t> in the USA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GB" sz="2600" dirty="0" smtClean="0"/>
              <a:t>J-1 Visa</a:t>
            </a:r>
          </a:p>
          <a:p>
            <a:r>
              <a:rPr lang="en-GB" sz="2600" dirty="0" smtClean="0"/>
              <a:t>Appointment at USA embassy</a:t>
            </a:r>
          </a:p>
          <a:p>
            <a:r>
              <a:rPr lang="en-GB" sz="2600" dirty="0" smtClean="0"/>
              <a:t>Proof you can support yourself during your stay (tax papers)</a:t>
            </a:r>
          </a:p>
          <a:p>
            <a:r>
              <a:rPr lang="en-GB" sz="2600" dirty="0" smtClean="0"/>
              <a:t>Proof of vaccination.</a:t>
            </a:r>
          </a:p>
          <a:p>
            <a:r>
              <a:rPr lang="en-GB" sz="2600" dirty="0" smtClean="0"/>
              <a:t>University papers.</a:t>
            </a:r>
          </a:p>
          <a:p>
            <a:r>
              <a:rPr lang="en-GB" sz="2600" dirty="0" smtClean="0"/>
              <a:t>Online </a:t>
            </a:r>
            <a:r>
              <a:rPr lang="en-GB" sz="2600" dirty="0" err="1" smtClean="0"/>
              <a:t>questionaire</a:t>
            </a:r>
            <a:r>
              <a:rPr lang="en-GB" sz="2600" dirty="0" smtClean="0"/>
              <a:t>.</a:t>
            </a:r>
          </a:p>
          <a:p>
            <a:endParaRPr lang="en-GB" sz="2600" dirty="0" smtClean="0"/>
          </a:p>
          <a:p>
            <a:pPr>
              <a:buNone/>
            </a:pPr>
            <a:r>
              <a:rPr lang="en-GB" sz="2600" dirty="0" smtClean="0"/>
              <a:t>Can I work with a J-1 visa? You need to change your visa status, you can get the Social Security Number and work up to 20hrs per week.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err="1" smtClean="0"/>
              <a:t>What</a:t>
            </a:r>
            <a:r>
              <a:rPr lang="it-IT" dirty="0" smtClean="0"/>
              <a:t> do I </a:t>
            </a:r>
            <a:r>
              <a:rPr lang="it-IT" dirty="0" err="1" smtClean="0"/>
              <a:t>need</a:t>
            </a:r>
            <a:r>
              <a:rPr lang="it-IT" dirty="0" smtClean="0"/>
              <a:t>?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English is the most spoken language in the world. </a:t>
            </a:r>
          </a:p>
          <a:p>
            <a:r>
              <a:rPr lang="en-GB" sz="3200" dirty="0" smtClean="0"/>
              <a:t>UK degrees are recognized world wide.</a:t>
            </a:r>
          </a:p>
          <a:p>
            <a:r>
              <a:rPr lang="en-GB" sz="3200" dirty="0" smtClean="0"/>
              <a:t>Cheaper than other English speaking countries such as the USA, Australia and South Africa ($20.000)</a:t>
            </a:r>
            <a:endParaRPr lang="en-GB" sz="32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/>
              <a:t>Why</a:t>
            </a:r>
            <a:r>
              <a:rPr lang="it-IT" dirty="0" smtClean="0"/>
              <a:t> the UK?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Research the courses you are interested in.</a:t>
            </a:r>
          </a:p>
          <a:p>
            <a:r>
              <a:rPr lang="en-GB" dirty="0" smtClean="0"/>
              <a:t>Find out what they offer to you that is not offered in Italy.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 </a:t>
            </a:r>
            <a:r>
              <a:rPr lang="en-GB" dirty="0" smtClean="0"/>
              <a:t>  Examples:</a:t>
            </a:r>
          </a:p>
          <a:p>
            <a:r>
              <a:rPr lang="en-GB" dirty="0" smtClean="0"/>
              <a:t>Architecture, medicine, engineering are as good in Italy as in the UK</a:t>
            </a:r>
          </a:p>
          <a:p>
            <a:r>
              <a:rPr lang="en-GB" dirty="0" smtClean="0"/>
              <a:t>The UK may offer better courses in theatre, economics, journalism.</a:t>
            </a:r>
          </a:p>
          <a:p>
            <a:r>
              <a:rPr lang="en-GB" dirty="0" smtClean="0"/>
              <a:t>Law is specific to the country in which you study it.</a:t>
            </a:r>
          </a:p>
          <a:p>
            <a:endParaRPr lang="en-GB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shall</a:t>
            </a:r>
            <a:r>
              <a:rPr lang="it-IT" dirty="0" smtClean="0"/>
              <a:t> I </a:t>
            </a:r>
            <a:r>
              <a:rPr lang="it-IT" dirty="0" err="1" smtClean="0"/>
              <a:t>study</a:t>
            </a:r>
            <a:r>
              <a:rPr lang="it-IT" dirty="0" smtClean="0"/>
              <a:t>?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>
                <a:hlinkClick r:id="rId2"/>
              </a:rPr>
              <a:t>University Ranking</a:t>
            </a:r>
            <a:r>
              <a:rPr lang="en-GB" sz="3200" dirty="0" smtClean="0"/>
              <a:t>: remember to check the ranking for your specific course.</a:t>
            </a:r>
          </a:p>
          <a:p>
            <a:r>
              <a:rPr lang="en-GB" sz="3200" dirty="0" smtClean="0">
                <a:hlinkClick r:id="rId3"/>
              </a:rPr>
              <a:t>The </a:t>
            </a:r>
            <a:r>
              <a:rPr lang="en-GB" sz="3200" dirty="0" err="1" smtClean="0">
                <a:hlinkClick r:id="rId3"/>
              </a:rPr>
              <a:t>Russel</a:t>
            </a:r>
            <a:r>
              <a:rPr lang="en-GB" sz="3200" dirty="0" smtClean="0">
                <a:hlinkClick r:id="rId3"/>
              </a:rPr>
              <a:t> Group</a:t>
            </a:r>
            <a:r>
              <a:rPr lang="en-GB" sz="3200" dirty="0" smtClean="0"/>
              <a:t>: gathers 24 of the best universities in the country.</a:t>
            </a:r>
          </a:p>
          <a:p>
            <a:r>
              <a:rPr lang="en-GB" sz="3200" dirty="0" smtClean="0"/>
              <a:t>Open days.</a:t>
            </a:r>
          </a:p>
          <a:p>
            <a:r>
              <a:rPr lang="en-GB" sz="3200" dirty="0" smtClean="0"/>
              <a:t>Ask to take part to a lesson.</a:t>
            </a:r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University</a:t>
            </a:r>
            <a:r>
              <a:rPr lang="it-IT" dirty="0" smtClean="0"/>
              <a:t>?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547592"/>
          </a:xfrm>
        </p:spPr>
        <p:txBody>
          <a:bodyPr>
            <a:normAutofit/>
          </a:bodyPr>
          <a:lstStyle/>
          <a:p>
            <a:r>
              <a:rPr lang="en-GB" sz="3200" dirty="0" smtClean="0"/>
              <a:t>Provide your personal and education details.</a:t>
            </a:r>
          </a:p>
          <a:p>
            <a:r>
              <a:rPr lang="en-GB" sz="3200" dirty="0" smtClean="0"/>
              <a:t>Personal Statement.</a:t>
            </a:r>
          </a:p>
          <a:p>
            <a:r>
              <a:rPr lang="en-GB" sz="3200" dirty="0" smtClean="0"/>
              <a:t>Reference</a:t>
            </a:r>
          </a:p>
          <a:p>
            <a:r>
              <a:rPr lang="en-GB" sz="3200" dirty="0" smtClean="0"/>
              <a:t>Meet the entry requirements (specific for each course)</a:t>
            </a:r>
          </a:p>
          <a:p>
            <a:r>
              <a:rPr lang="en-GB" sz="3200" dirty="0" smtClean="0"/>
              <a:t>IELTS (or English course at University)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err="1" smtClean="0"/>
              <a:t>How</a:t>
            </a:r>
            <a:r>
              <a:rPr lang="it-IT" dirty="0" smtClean="0"/>
              <a:t> do I </a:t>
            </a:r>
            <a:r>
              <a:rPr lang="it-IT" dirty="0" err="1" smtClean="0"/>
              <a:t>apply</a:t>
            </a:r>
            <a:r>
              <a:rPr lang="it-IT" dirty="0" smtClean="0"/>
              <a:t>? UCAS website</a:t>
            </a:r>
            <a:br>
              <a:rPr lang="it-IT" dirty="0" smtClean="0"/>
            </a:br>
            <a:r>
              <a:rPr lang="it-IT" dirty="0" smtClean="0"/>
              <a:t>(Max 5 </a:t>
            </a:r>
            <a:r>
              <a:rPr lang="it-IT" dirty="0" err="1" smtClean="0"/>
              <a:t>choices</a:t>
            </a:r>
            <a:r>
              <a:rPr lang="it-IT" dirty="0" smtClean="0"/>
              <a:t>, £23 </a:t>
            </a:r>
            <a:r>
              <a:rPr lang="it-IT" dirty="0" err="1" smtClean="0"/>
              <a:t>fee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62467"/>
          </a:xfrm>
        </p:spPr>
        <p:txBody>
          <a:bodyPr>
            <a:normAutofit/>
          </a:bodyPr>
          <a:lstStyle/>
          <a:p>
            <a:r>
              <a:rPr lang="en-GB" sz="3200" dirty="0" smtClean="0"/>
              <a:t>Academic English test.</a:t>
            </a:r>
          </a:p>
          <a:p>
            <a:r>
              <a:rPr lang="en-GB" sz="3200" dirty="0" smtClean="0"/>
              <a:t>Lasts only 2years (Use it or lose it)</a:t>
            </a:r>
          </a:p>
          <a:p>
            <a:r>
              <a:rPr lang="en-GB" sz="3200" dirty="0" smtClean="0"/>
              <a:t>Has a 9-band scale</a:t>
            </a:r>
          </a:p>
          <a:p>
            <a:r>
              <a:rPr lang="en-GB" sz="3200" dirty="0" smtClean="0"/>
              <a:t>Most universities ask for 6.5 – 7.5</a:t>
            </a:r>
          </a:p>
          <a:p>
            <a:r>
              <a:rPr lang="en-GB" sz="3200" dirty="0" smtClean="0"/>
              <a:t>Fee: £135</a:t>
            </a:r>
            <a:endParaRPr lang="en-GB" sz="32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the IELTS?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Listening Module: 4 sections, 40 questions – 30 minutes. </a:t>
            </a:r>
          </a:p>
          <a:p>
            <a:r>
              <a:rPr lang="en-GB" sz="3200" dirty="0" smtClean="0"/>
              <a:t>Academic Reading: 3 sections, 40 questions – 60 minutes.</a:t>
            </a:r>
          </a:p>
          <a:p>
            <a:r>
              <a:rPr lang="en-GB" sz="3200" dirty="0" smtClean="0"/>
              <a:t>Academic Writing: 2 tasks, 150 and 250 words – 60 minutes.</a:t>
            </a:r>
          </a:p>
          <a:p>
            <a:r>
              <a:rPr lang="en-GB" sz="3200" dirty="0" smtClean="0"/>
              <a:t>Speaking Module: face to face interview – 11/14 minutes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IELTS </a:t>
            </a:r>
            <a:r>
              <a:rPr lang="it-IT" dirty="0" err="1" smtClean="0"/>
              <a:t>Structure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All Schools of English accredited by the British Council.</a:t>
            </a:r>
          </a:p>
          <a:p>
            <a:r>
              <a:rPr lang="en-GB" sz="3200" dirty="0" smtClean="0"/>
              <a:t>You can choose how many hours you want to study.</a:t>
            </a:r>
          </a:p>
          <a:p>
            <a:r>
              <a:rPr lang="en-GB" sz="3200" dirty="0" smtClean="0"/>
              <a:t>You can live with a British family and pay for the accommodation.</a:t>
            </a:r>
          </a:p>
          <a:p>
            <a:r>
              <a:rPr lang="en-GB" sz="3200" dirty="0" smtClean="0"/>
              <a:t>You can study and work (au-pair)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err="1" smtClean="0"/>
              <a:t>Where</a:t>
            </a:r>
            <a:r>
              <a:rPr lang="it-IT" dirty="0" smtClean="0"/>
              <a:t> can I </a:t>
            </a:r>
            <a:r>
              <a:rPr lang="it-IT" dirty="0" err="1" smtClean="0"/>
              <a:t>study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the IELTS?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182</TotalTime>
  <Words>1064</Words>
  <Application>Microsoft Office PowerPoint</Application>
  <PresentationFormat>Presentazione su schermo (4:3)</PresentationFormat>
  <Paragraphs>128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Viale</vt:lpstr>
      <vt:lpstr>What do I need to know to study in the UK?</vt:lpstr>
      <vt:lpstr>Differences between Italy and the UK</vt:lpstr>
      <vt:lpstr>Why the UK?</vt:lpstr>
      <vt:lpstr>What shall I study?</vt:lpstr>
      <vt:lpstr>Which University?</vt:lpstr>
      <vt:lpstr>How do I apply? UCAS website (Max 5 choices, £23 fee)</vt:lpstr>
      <vt:lpstr>What is the IELTS?</vt:lpstr>
      <vt:lpstr>IELTS Structure</vt:lpstr>
      <vt:lpstr>Where can I study for the IELTS?</vt:lpstr>
      <vt:lpstr>Crest School of English</vt:lpstr>
      <vt:lpstr>Diapositiva 11</vt:lpstr>
      <vt:lpstr>How do I pay for my course? Undergraduate course: £9.000</vt:lpstr>
      <vt:lpstr>Where do I live?</vt:lpstr>
      <vt:lpstr>Off Campus Accommodation</vt:lpstr>
      <vt:lpstr>Diapositiva 15</vt:lpstr>
      <vt:lpstr>How do I travel?</vt:lpstr>
      <vt:lpstr>Student Discounts</vt:lpstr>
      <vt:lpstr>Can I work?</vt:lpstr>
      <vt:lpstr>Opening a Bank Account</vt:lpstr>
      <vt:lpstr>Getting a mobile number</vt:lpstr>
      <vt:lpstr>What happens if I get sick?</vt:lpstr>
      <vt:lpstr>Study in the USA</vt:lpstr>
      <vt:lpstr>What do I need?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in the UK</dc:title>
  <dc:creator>Anna</dc:creator>
  <cp:lastModifiedBy>Anna</cp:lastModifiedBy>
  <cp:revision>28</cp:revision>
  <dcterms:created xsi:type="dcterms:W3CDTF">2013-01-21T14:00:05Z</dcterms:created>
  <dcterms:modified xsi:type="dcterms:W3CDTF">2013-01-21T17:02:07Z</dcterms:modified>
</cp:coreProperties>
</file>