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69" r:id="rId4"/>
    <p:sldId id="273" r:id="rId5"/>
    <p:sldId id="281" r:id="rId6"/>
    <p:sldId id="283" r:id="rId7"/>
    <p:sldId id="282" r:id="rId8"/>
    <p:sldId id="271" r:id="rId9"/>
    <p:sldId id="275" r:id="rId10"/>
    <p:sldId id="272" r:id="rId11"/>
    <p:sldId id="280" r:id="rId12"/>
    <p:sldId id="267" r:id="rId13"/>
    <p:sldId id="284" r:id="rId14"/>
    <p:sldId id="260" r:id="rId15"/>
    <p:sldId id="261" r:id="rId16"/>
    <p:sldId id="262" r:id="rId17"/>
    <p:sldId id="259" r:id="rId18"/>
    <p:sldId id="26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3228-4E03-4CDE-B247-0E69B4F33488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869-D592-4D89-AD4E-4DE16582A5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u="sng" dirty="0" smtClean="0">
                <a:latin typeface="Traditional Arabic" pitchFamily="18" charset="-78"/>
                <a:cs typeface="Traditional Arabic" pitchFamily="18" charset="-78"/>
              </a:rPr>
              <a:t>The Dead</a:t>
            </a:r>
            <a:r>
              <a:rPr lang="it-IT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it-IT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it-IT" sz="3600" dirty="0" err="1" smtClean="0">
                <a:latin typeface="Traditional Arabic" pitchFamily="18" charset="-78"/>
                <a:cs typeface="Traditional Arabic" pitchFamily="18" charset="-78"/>
              </a:rPr>
              <a:t>from</a:t>
            </a:r>
            <a:r>
              <a:rPr lang="it-IT" sz="36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it-IT" sz="3600" u="sng" dirty="0" smtClean="0">
                <a:latin typeface="Traditional Arabic" pitchFamily="18" charset="-78"/>
                <a:cs typeface="Traditional Arabic" pitchFamily="18" charset="-78"/>
              </a:rPr>
              <a:t>The </a:t>
            </a:r>
            <a:r>
              <a:rPr lang="it-IT" sz="3600" u="sng" dirty="0" err="1" smtClean="0">
                <a:latin typeface="Traditional Arabic" pitchFamily="18" charset="-78"/>
                <a:cs typeface="Traditional Arabic" pitchFamily="18" charset="-78"/>
              </a:rPr>
              <a:t>Dubliners</a:t>
            </a:r>
            <a:r>
              <a:rPr lang="it-IT" sz="3600" u="sng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it-IT" sz="3600" u="sng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it-IT" sz="3600" dirty="0" err="1" smtClean="0">
                <a:latin typeface="Traditional Arabic" pitchFamily="18" charset="-78"/>
                <a:cs typeface="Traditional Arabic" pitchFamily="18" charset="-78"/>
              </a:rPr>
              <a:t>by</a:t>
            </a:r>
            <a:r>
              <a:rPr lang="it-IT" sz="3600" dirty="0" smtClean="0">
                <a:latin typeface="Traditional Arabic" pitchFamily="18" charset="-78"/>
                <a:cs typeface="Traditional Arabic" pitchFamily="18" charset="-78"/>
              </a:rPr>
              <a:t> James Joyce</a:t>
            </a:r>
            <a:endParaRPr lang="it-IT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C:\Users\Alice\Desktop\the dead\JamesJoyceTheDeadTheatreFeatureDec5_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7457028" cy="4039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002060"/>
                </a:solidFill>
              </a:rPr>
              <a:t>Symbolic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realism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‘’It is not my fault that the </a:t>
            </a:r>
            <a:r>
              <a:rPr lang="en-US" sz="1600" dirty="0" err="1" smtClean="0"/>
              <a:t>odour</a:t>
            </a:r>
            <a:r>
              <a:rPr lang="en-US" sz="1600" dirty="0" smtClean="0"/>
              <a:t> of </a:t>
            </a:r>
            <a:r>
              <a:rPr lang="en-US" sz="1600" dirty="0" err="1" smtClean="0"/>
              <a:t>ashpits</a:t>
            </a:r>
            <a:r>
              <a:rPr lang="en-US" sz="1600" dirty="0" smtClean="0"/>
              <a:t> and old weeds and offal hangs round my stories. I seriously believe that you will retard the course of </a:t>
            </a:r>
            <a:r>
              <a:rPr lang="en-US" sz="1600" dirty="0" err="1" smtClean="0"/>
              <a:t>civilisation</a:t>
            </a:r>
            <a:r>
              <a:rPr lang="en-US" sz="1600" dirty="0" smtClean="0"/>
              <a:t> in Ireland by preventing the Irish people from having one good look at themselves in my </a:t>
            </a:r>
            <a:r>
              <a:rPr lang="en-US" sz="1600" b="1" dirty="0" smtClean="0"/>
              <a:t>nicely polished looking glass</a:t>
            </a:r>
            <a:r>
              <a:rPr lang="en-US" sz="1600" dirty="0" smtClean="0"/>
              <a:t>.’’ (Letter to </a:t>
            </a:r>
            <a:r>
              <a:rPr lang="en-US" sz="1600" dirty="0" err="1" smtClean="0"/>
              <a:t>G.Richards</a:t>
            </a:r>
            <a:r>
              <a:rPr lang="en-US" sz="1600" dirty="0" smtClean="0"/>
              <a:t>, 23 June 1906)</a:t>
            </a:r>
          </a:p>
          <a:p>
            <a:r>
              <a:rPr lang="en-US" sz="1600" dirty="0" smtClean="0"/>
              <a:t>The function of the artist is to SHOW reality (it implies the use of symbols) and not to teach</a:t>
            </a:r>
          </a:p>
          <a:p>
            <a:r>
              <a:rPr lang="en-US" sz="1600" dirty="0" smtClean="0"/>
              <a:t>The reader have to find meaning with his own perception (the narrator is impersonal)</a:t>
            </a:r>
          </a:p>
          <a:p>
            <a:r>
              <a:rPr lang="en-US" sz="1600" dirty="0" smtClean="0"/>
              <a:t>Details have a deeper meaning</a:t>
            </a:r>
          </a:p>
          <a:p>
            <a:endParaRPr lang="en-US" sz="14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it-IT" sz="1600" dirty="0"/>
          </a:p>
        </p:txBody>
      </p:sp>
      <p:pic>
        <p:nvPicPr>
          <p:cNvPr id="4" name="Picture 2" descr="C:\Users\Alice\Desktop\the dead\ifBTHBCUhNk8iphNE43D9WDa8H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876"/>
            <a:ext cx="5357850" cy="3013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00948" cy="796908"/>
          </a:xfrm>
        </p:spPr>
        <p:txBody>
          <a:bodyPr>
            <a:noAutofit/>
          </a:bodyPr>
          <a:lstStyle/>
          <a:p>
            <a:r>
              <a:rPr lang="it-IT" sz="3200" u="sng" dirty="0" smtClean="0">
                <a:solidFill>
                  <a:srgbClr val="920000"/>
                </a:solidFill>
              </a:rPr>
              <a:t>The dead</a:t>
            </a:r>
            <a:r>
              <a:rPr lang="it-IT" sz="3200" dirty="0" smtClean="0">
                <a:solidFill>
                  <a:srgbClr val="920000"/>
                </a:solidFill>
              </a:rPr>
              <a:t> </a:t>
            </a:r>
            <a:r>
              <a:rPr lang="it-IT" sz="3200" u="sng" dirty="0" smtClean="0">
                <a:solidFill>
                  <a:srgbClr val="920000"/>
                </a:solidFill>
              </a:rPr>
              <a:t/>
            </a:r>
            <a:br>
              <a:rPr lang="it-IT" sz="3200" u="sng" dirty="0" smtClean="0">
                <a:solidFill>
                  <a:srgbClr val="920000"/>
                </a:solidFill>
              </a:rPr>
            </a:br>
            <a:endParaRPr lang="it-IT" sz="24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097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rgbClr val="920000"/>
                </a:solidFill>
              </a:rPr>
              <a:t>         </a:t>
            </a:r>
          </a:p>
          <a:p>
            <a:pPr>
              <a:buNone/>
            </a:pPr>
            <a:r>
              <a:rPr lang="it-IT" sz="1800" dirty="0" smtClean="0">
                <a:solidFill>
                  <a:srgbClr val="920000"/>
                </a:solidFill>
              </a:rPr>
              <a:t>         </a:t>
            </a:r>
            <a:r>
              <a:rPr lang="it-IT" sz="1800" dirty="0" err="1" smtClean="0">
                <a:solidFill>
                  <a:srgbClr val="920000"/>
                </a:solidFill>
              </a:rPr>
              <a:t>sequences</a:t>
            </a:r>
            <a:endParaRPr lang="it-IT" sz="1800" dirty="0" smtClean="0"/>
          </a:p>
          <a:p>
            <a:r>
              <a:rPr lang="it-IT" sz="1800" dirty="0" smtClean="0"/>
              <a:t>1) The </a:t>
            </a:r>
            <a:r>
              <a:rPr lang="it-IT" sz="1800" dirty="0" err="1" smtClean="0"/>
              <a:t>arrival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guests</a:t>
            </a:r>
            <a:endParaRPr lang="it-IT" sz="1800" dirty="0" smtClean="0"/>
          </a:p>
          <a:p>
            <a:r>
              <a:rPr lang="it-IT" sz="1800" dirty="0" smtClean="0"/>
              <a:t>2) The </a:t>
            </a:r>
            <a:r>
              <a:rPr lang="it-IT" sz="1800" dirty="0" err="1" smtClean="0"/>
              <a:t>Dinner</a:t>
            </a:r>
            <a:endParaRPr lang="it-IT" sz="1800" dirty="0" smtClean="0"/>
          </a:p>
          <a:p>
            <a:r>
              <a:rPr lang="it-IT" sz="1800" dirty="0" smtClean="0"/>
              <a:t>3) Gabriel and Gretta at the hotel</a:t>
            </a:r>
          </a:p>
          <a:p>
            <a:pPr>
              <a:buNone/>
            </a:pPr>
            <a:r>
              <a:rPr lang="it-IT" sz="1800" dirty="0" smtClean="0"/>
              <a:t>         </a:t>
            </a:r>
          </a:p>
          <a:p>
            <a:pPr>
              <a:buNone/>
            </a:pPr>
            <a:r>
              <a:rPr lang="it-IT" sz="1800" dirty="0" smtClean="0">
                <a:solidFill>
                  <a:srgbClr val="920000"/>
                </a:solidFill>
              </a:rPr>
              <a:t>         </a:t>
            </a:r>
            <a:r>
              <a:rPr lang="it-IT" sz="1800" dirty="0" err="1" smtClean="0">
                <a:solidFill>
                  <a:srgbClr val="920000"/>
                </a:solidFill>
              </a:rPr>
              <a:t>setting</a:t>
            </a:r>
            <a:endParaRPr lang="it-IT" sz="1800" dirty="0" smtClean="0">
              <a:solidFill>
                <a:srgbClr val="920000"/>
              </a:solidFill>
            </a:endParaRPr>
          </a:p>
          <a:p>
            <a:r>
              <a:rPr lang="it-IT" sz="1800" dirty="0" err="1" smtClean="0"/>
              <a:t>Enclosed</a:t>
            </a:r>
            <a:r>
              <a:rPr lang="it-IT" sz="1800" dirty="0" smtClean="0"/>
              <a:t> </a:t>
            </a:r>
            <a:r>
              <a:rPr lang="it-IT" sz="1800" dirty="0" err="1" smtClean="0"/>
              <a:t>space</a:t>
            </a:r>
            <a:r>
              <a:rPr lang="it-IT" sz="1800" dirty="0" smtClean="0"/>
              <a:t> (</a:t>
            </a:r>
            <a:r>
              <a:rPr lang="it-IT" sz="1800" dirty="0" err="1" smtClean="0"/>
              <a:t>Aunt</a:t>
            </a:r>
            <a:r>
              <a:rPr lang="it-IT" sz="1800" dirty="0" smtClean="0"/>
              <a:t>’s house, </a:t>
            </a:r>
            <a:r>
              <a:rPr lang="it-IT" sz="1800" dirty="0" err="1" smtClean="0"/>
              <a:t>buggy</a:t>
            </a:r>
            <a:r>
              <a:rPr lang="it-IT" sz="1800" dirty="0" smtClean="0"/>
              <a:t>, hotel’s </a:t>
            </a:r>
            <a:r>
              <a:rPr lang="it-IT" sz="1800" dirty="0" err="1" smtClean="0"/>
              <a:t>room</a:t>
            </a:r>
            <a:r>
              <a:rPr lang="it-IT" sz="1800" dirty="0" smtClean="0"/>
              <a:t>) 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>
                <a:sym typeface="Wingdings" pitchFamily="2" charset="2"/>
              </a:rPr>
              <a:t>character</a:t>
            </a:r>
            <a:r>
              <a:rPr lang="it-IT" sz="1800" dirty="0" smtClean="0">
                <a:sym typeface="Wingdings" pitchFamily="2" charset="2"/>
              </a:rPr>
              <a:t>’s </a:t>
            </a:r>
            <a:r>
              <a:rPr lang="it-IT" sz="1800" dirty="0" err="1" smtClean="0">
                <a:sym typeface="Wingdings" pitchFamily="2" charset="2"/>
              </a:rPr>
              <a:t>interiority</a:t>
            </a:r>
            <a:endParaRPr lang="it-IT" sz="1800" dirty="0"/>
          </a:p>
        </p:txBody>
      </p:sp>
      <p:pic>
        <p:nvPicPr>
          <p:cNvPr id="1027" name="Picture 3" descr="C:\Users\Alice\Desktop\the dead\mbddead-ec012-h-309427_0x42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4143404" cy="289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66" y="0"/>
            <a:ext cx="6686568" cy="796908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solidFill>
                  <a:srgbClr val="920000"/>
                </a:solidFill>
              </a:rPr>
              <a:t>Characters</a:t>
            </a:r>
            <a:endParaRPr lang="it-IT" sz="32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4480" y="928670"/>
            <a:ext cx="6758006" cy="3429024"/>
          </a:xfrm>
        </p:spPr>
        <p:txBody>
          <a:bodyPr/>
          <a:lstStyle/>
          <a:p>
            <a:pPr algn="just"/>
            <a:r>
              <a:rPr lang="it-IT" sz="1800" dirty="0" smtClean="0"/>
              <a:t>Kate and Julia </a:t>
            </a:r>
            <a:r>
              <a:rPr lang="it-IT" sz="1800" dirty="0" err="1" smtClean="0"/>
              <a:t>Morkan</a:t>
            </a:r>
            <a:r>
              <a:rPr lang="it-IT" sz="1800" dirty="0"/>
              <a:t> </a:t>
            </a:r>
            <a:r>
              <a:rPr lang="it-IT" sz="1800" dirty="0" smtClean="0"/>
              <a:t>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sisters</a:t>
            </a:r>
            <a:endParaRPr lang="it-IT" sz="1800" dirty="0" smtClean="0"/>
          </a:p>
          <a:p>
            <a:pPr algn="just"/>
            <a:r>
              <a:rPr lang="it-IT" sz="1800" dirty="0" smtClean="0"/>
              <a:t>Mary Jane </a:t>
            </a:r>
            <a:r>
              <a:rPr lang="it-IT" sz="1800" dirty="0" err="1" smtClean="0"/>
              <a:t>Morkan</a:t>
            </a:r>
            <a:r>
              <a:rPr lang="it-IT" sz="1800" dirty="0" smtClean="0"/>
              <a:t>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sister</a:t>
            </a:r>
            <a:r>
              <a:rPr lang="it-IT" sz="1800" dirty="0" smtClean="0"/>
              <a:t> </a:t>
            </a:r>
            <a:r>
              <a:rPr lang="it-IT" sz="1800" dirty="0" err="1" smtClean="0"/>
              <a:t>Morkan</a:t>
            </a:r>
            <a:r>
              <a:rPr lang="it-IT" sz="1800" dirty="0" smtClean="0"/>
              <a:t>’s </a:t>
            </a:r>
            <a:r>
              <a:rPr lang="it-IT" sz="1800" dirty="0" err="1" smtClean="0"/>
              <a:t>niece</a:t>
            </a:r>
            <a:endParaRPr lang="it-IT" sz="1800" dirty="0" smtClean="0"/>
          </a:p>
          <a:p>
            <a:pPr algn="just"/>
            <a:r>
              <a:rPr lang="it-IT" sz="1800" dirty="0" smtClean="0"/>
              <a:t>Gabriel and Gretta </a:t>
            </a:r>
            <a:r>
              <a:rPr lang="it-IT" sz="1800" dirty="0" err="1" smtClean="0"/>
              <a:t>Conroy</a:t>
            </a:r>
            <a:r>
              <a:rPr lang="it-IT" sz="1800" dirty="0" smtClean="0"/>
              <a:t>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main</a:t>
            </a:r>
            <a:r>
              <a:rPr lang="it-IT" sz="1800" dirty="0" smtClean="0"/>
              <a:t> </a:t>
            </a:r>
            <a:r>
              <a:rPr lang="it-IT" sz="1800" dirty="0" err="1" smtClean="0"/>
              <a:t>character</a:t>
            </a:r>
            <a:r>
              <a:rPr lang="it-IT" sz="1800" dirty="0" smtClean="0"/>
              <a:t> and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wife</a:t>
            </a:r>
            <a:endParaRPr lang="it-IT" sz="1800" dirty="0" smtClean="0"/>
          </a:p>
          <a:p>
            <a:pPr algn="just"/>
            <a:r>
              <a:rPr lang="it-IT" sz="1800" dirty="0" smtClean="0"/>
              <a:t>Lily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maid</a:t>
            </a:r>
            <a:r>
              <a:rPr lang="it-IT" sz="1800" dirty="0" smtClean="0"/>
              <a:t> </a:t>
            </a:r>
          </a:p>
          <a:p>
            <a:pPr algn="just"/>
            <a:r>
              <a:rPr lang="it-IT" sz="1800" dirty="0" smtClean="0"/>
              <a:t>Michael </a:t>
            </a:r>
            <a:r>
              <a:rPr lang="it-IT" sz="1800" dirty="0" err="1" smtClean="0"/>
              <a:t>Fury</a:t>
            </a:r>
            <a:endParaRPr lang="it-IT" sz="1800" dirty="0" smtClean="0"/>
          </a:p>
          <a:p>
            <a:pPr algn="just"/>
            <a:r>
              <a:rPr lang="it-IT" sz="1800" dirty="0" smtClean="0"/>
              <a:t>Molly </a:t>
            </a:r>
            <a:r>
              <a:rPr lang="it-IT" sz="1800" dirty="0" err="1" smtClean="0"/>
              <a:t>Ivors</a:t>
            </a:r>
            <a:r>
              <a:rPr lang="it-IT" sz="1800" dirty="0" smtClean="0"/>
              <a:t>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patriotic</a:t>
            </a:r>
            <a:r>
              <a:rPr lang="it-IT" sz="1800" dirty="0" smtClean="0"/>
              <a:t> </a:t>
            </a:r>
            <a:r>
              <a:rPr lang="it-IT" sz="1800" dirty="0" err="1" smtClean="0"/>
              <a:t>collegue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Gabriel’s</a:t>
            </a:r>
            <a:endParaRPr lang="it-IT" sz="1800" dirty="0" smtClean="0"/>
          </a:p>
          <a:p>
            <a:pPr algn="just"/>
            <a:r>
              <a:rPr lang="it-IT" sz="1800" dirty="0" err="1" smtClean="0"/>
              <a:t>Freddy</a:t>
            </a:r>
            <a:r>
              <a:rPr lang="it-IT" sz="1800" dirty="0" smtClean="0"/>
              <a:t> </a:t>
            </a:r>
            <a:r>
              <a:rPr lang="it-IT" sz="1800" dirty="0" err="1" smtClean="0"/>
              <a:t>Malins</a:t>
            </a:r>
            <a:r>
              <a:rPr lang="it-IT" sz="1800" dirty="0" smtClean="0"/>
              <a:t>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drunkard</a:t>
            </a:r>
            <a:r>
              <a:rPr lang="it-IT" sz="1800" dirty="0" smtClean="0"/>
              <a:t>, a </a:t>
            </a:r>
            <a:r>
              <a:rPr lang="it-IT" sz="1800" dirty="0" err="1" smtClean="0"/>
              <a:t>fried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Gabriel’s</a:t>
            </a:r>
            <a:endParaRPr lang="it-IT" sz="1800" dirty="0" smtClean="0"/>
          </a:p>
          <a:p>
            <a:pPr algn="just"/>
            <a:r>
              <a:rPr lang="it-IT" sz="1800" dirty="0" smtClean="0"/>
              <a:t>Mr. </a:t>
            </a:r>
            <a:r>
              <a:rPr lang="it-IT" sz="1800" dirty="0" err="1" smtClean="0"/>
              <a:t>Browne</a:t>
            </a:r>
            <a:r>
              <a:rPr lang="it-IT" sz="1800" dirty="0" smtClean="0"/>
              <a:t>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guest</a:t>
            </a:r>
            <a:endParaRPr lang="it-IT" sz="1800" dirty="0" smtClean="0"/>
          </a:p>
          <a:p>
            <a:pPr algn="just"/>
            <a:r>
              <a:rPr lang="it-IT" sz="1800" dirty="0" err="1" smtClean="0"/>
              <a:t>Bartell</a:t>
            </a:r>
            <a:r>
              <a:rPr lang="it-IT" sz="1800" dirty="0" smtClean="0"/>
              <a:t> D’</a:t>
            </a:r>
            <a:r>
              <a:rPr lang="it-IT" sz="1800" dirty="0" err="1" smtClean="0"/>
              <a:t>Arcy</a:t>
            </a:r>
            <a:r>
              <a:rPr lang="it-IT" sz="1800" dirty="0" smtClean="0"/>
              <a:t>  </a:t>
            </a:r>
            <a:r>
              <a:rPr lang="it-IT" sz="1800" dirty="0" err="1" smtClean="0"/>
              <a:t>---</a:t>
            </a:r>
            <a:r>
              <a:rPr lang="it-IT" sz="1800" dirty="0" smtClean="0"/>
              <a:t> </a:t>
            </a:r>
            <a:r>
              <a:rPr lang="it-IT" sz="1800" dirty="0" err="1" smtClean="0"/>
              <a:t>famous</a:t>
            </a:r>
            <a:r>
              <a:rPr lang="it-IT" sz="1800" dirty="0" smtClean="0"/>
              <a:t> </a:t>
            </a:r>
            <a:r>
              <a:rPr lang="it-IT" sz="1800" dirty="0" err="1" smtClean="0"/>
              <a:t>tenor</a:t>
            </a:r>
            <a:endParaRPr lang="it-IT" sz="1800" dirty="0" smtClean="0"/>
          </a:p>
          <a:p>
            <a:endParaRPr lang="it-IT" sz="1800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2053" name="Picture 5" descr="C:\Users\Alice\Desktop\the dead\thedeadblogmain-670x26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6000792" cy="2391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29552" cy="500066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920000"/>
                </a:solidFill>
              </a:rPr>
              <a:t>Gabriel</a:t>
            </a:r>
            <a:endParaRPr lang="it-IT" sz="32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85794"/>
            <a:ext cx="8543956" cy="5340369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He</a:t>
            </a:r>
            <a:r>
              <a:rPr lang="it-IT" sz="1800" dirty="0" smtClean="0"/>
              <a:t>’s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dirty="0" err="1" smtClean="0"/>
              <a:t>intellectual</a:t>
            </a:r>
            <a:endParaRPr lang="it-IT" sz="1800" dirty="0" smtClean="0"/>
          </a:p>
          <a:p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lives</a:t>
            </a:r>
            <a:r>
              <a:rPr lang="it-IT" sz="1800" dirty="0" smtClean="0"/>
              <a:t> </a:t>
            </a:r>
            <a:r>
              <a:rPr lang="it-IT" sz="1800" dirty="0" err="1" smtClean="0"/>
              <a:t>situations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failure</a:t>
            </a:r>
            <a:r>
              <a:rPr lang="it-IT" sz="1800" dirty="0" smtClean="0"/>
              <a:t> and </a:t>
            </a:r>
            <a:r>
              <a:rPr lang="it-IT" sz="1800" dirty="0" err="1" smtClean="0"/>
              <a:t>frustration</a:t>
            </a:r>
            <a:endParaRPr lang="it-IT" sz="1800" dirty="0" smtClean="0"/>
          </a:p>
          <a:p>
            <a:r>
              <a:rPr lang="it-IT" sz="1800" dirty="0" err="1" smtClean="0"/>
              <a:t>He</a:t>
            </a:r>
            <a:r>
              <a:rPr lang="it-IT" sz="1800" dirty="0" smtClean="0"/>
              <a:t>’s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proud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him</a:t>
            </a:r>
            <a:r>
              <a:rPr lang="it-IT" sz="1800" dirty="0" smtClean="0"/>
              <a:t> self and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education</a:t>
            </a:r>
            <a:r>
              <a:rPr lang="it-IT" sz="1800" dirty="0" smtClean="0"/>
              <a:t> and </a:t>
            </a:r>
            <a:r>
              <a:rPr lang="it-IT" sz="1800" dirty="0" err="1" smtClean="0"/>
              <a:t>considers</a:t>
            </a:r>
            <a:r>
              <a:rPr lang="it-IT" sz="1800" dirty="0" smtClean="0"/>
              <a:t> the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lower</a:t>
            </a:r>
            <a:endParaRPr lang="it-IT" sz="1800" dirty="0" smtClean="0"/>
          </a:p>
          <a:p>
            <a:r>
              <a:rPr lang="it-IT" sz="1800" dirty="0" err="1" smtClean="0"/>
              <a:t>He</a:t>
            </a:r>
            <a:r>
              <a:rPr lang="it-IT" sz="1800" dirty="0" smtClean="0"/>
              <a:t> can’t </a:t>
            </a:r>
            <a:r>
              <a:rPr lang="it-IT" sz="1800" dirty="0" err="1" smtClean="0"/>
              <a:t>relate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Lily 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>
                <a:sym typeface="Wingdings" pitchFamily="2" charset="2"/>
              </a:rPr>
              <a:t>he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gave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her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money</a:t>
            </a:r>
            <a:r>
              <a:rPr lang="it-IT" sz="1800" dirty="0" smtClean="0">
                <a:sym typeface="Wingdings" pitchFamily="2" charset="2"/>
              </a:rPr>
              <a:t> and </a:t>
            </a:r>
            <a:r>
              <a:rPr lang="it-IT" sz="1800" dirty="0" err="1" smtClean="0">
                <a:sym typeface="Wingdings" pitchFamily="2" charset="2"/>
              </a:rPr>
              <a:t>escapes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instead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to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apologizing</a:t>
            </a:r>
            <a:r>
              <a:rPr lang="it-IT" sz="1800" dirty="0" smtClean="0">
                <a:sym typeface="Wingdings" pitchFamily="2" charset="2"/>
              </a:rPr>
              <a:t> </a:t>
            </a:r>
          </a:p>
          <a:p>
            <a:r>
              <a:rPr lang="it-IT" sz="1800" dirty="0" err="1" smtClean="0">
                <a:sym typeface="Wingdings" pitchFamily="2" charset="2"/>
              </a:rPr>
              <a:t>He</a:t>
            </a:r>
            <a:r>
              <a:rPr lang="it-IT" sz="1800" dirty="0" smtClean="0">
                <a:sym typeface="Wingdings" pitchFamily="2" charset="2"/>
              </a:rPr>
              <a:t> can’t </a:t>
            </a:r>
            <a:r>
              <a:rPr lang="it-IT" sz="1800" dirty="0" err="1" smtClean="0">
                <a:sym typeface="Wingdings" pitchFamily="2" charset="2"/>
              </a:rPr>
              <a:t>relate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with</a:t>
            </a:r>
            <a:r>
              <a:rPr lang="it-IT" sz="1800" dirty="0" smtClean="0">
                <a:sym typeface="Wingdings" pitchFamily="2" charset="2"/>
              </a:rPr>
              <a:t> Molly </a:t>
            </a:r>
            <a:r>
              <a:rPr lang="it-IT" sz="1800" dirty="0" err="1" smtClean="0">
                <a:sym typeface="Wingdings" pitchFamily="2" charset="2"/>
              </a:rPr>
              <a:t>Ivors</a:t>
            </a:r>
            <a:r>
              <a:rPr lang="it-IT" sz="1800" dirty="0" smtClean="0">
                <a:sym typeface="Wingdings" pitchFamily="2" charset="2"/>
              </a:rPr>
              <a:t> </a:t>
            </a:r>
          </a:p>
          <a:p>
            <a:r>
              <a:rPr lang="it-IT" sz="1800" dirty="0" err="1" smtClean="0">
                <a:sym typeface="Wingdings" pitchFamily="2" charset="2"/>
              </a:rPr>
              <a:t>He</a:t>
            </a:r>
            <a:r>
              <a:rPr lang="it-IT" sz="1800" dirty="0" smtClean="0">
                <a:sym typeface="Wingdings" pitchFamily="2" charset="2"/>
              </a:rPr>
              <a:t>’s </a:t>
            </a:r>
            <a:r>
              <a:rPr lang="it-IT" sz="1800" dirty="0" err="1" smtClean="0">
                <a:sym typeface="Wingdings" pitchFamily="2" charset="2"/>
              </a:rPr>
              <a:t>very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anxious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about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his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speech</a:t>
            </a:r>
            <a:endParaRPr lang="it-IT" sz="1800" dirty="0" smtClean="0">
              <a:sym typeface="Wingdings" pitchFamily="2" charset="2"/>
            </a:endParaRPr>
          </a:p>
          <a:p>
            <a:r>
              <a:rPr lang="it-IT" sz="1800" dirty="0" err="1" smtClean="0">
                <a:sym typeface="Wingdings" pitchFamily="2" charset="2"/>
              </a:rPr>
              <a:t>He</a:t>
            </a:r>
            <a:r>
              <a:rPr lang="it-IT" sz="1800" dirty="0" smtClean="0">
                <a:sym typeface="Wingdings" pitchFamily="2" charset="2"/>
              </a:rPr>
              <a:t> can’t </a:t>
            </a:r>
            <a:r>
              <a:rPr lang="it-IT" sz="1800" dirty="0" err="1" smtClean="0">
                <a:sym typeface="Wingdings" pitchFamily="2" charset="2"/>
              </a:rPr>
              <a:t>relate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with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his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wife</a:t>
            </a:r>
            <a:r>
              <a:rPr lang="it-IT" sz="1800" dirty="0" smtClean="0">
                <a:sym typeface="Wingdings" pitchFamily="2" charset="2"/>
              </a:rPr>
              <a:t>  </a:t>
            </a:r>
            <a:r>
              <a:rPr lang="it-IT" sz="1800" dirty="0" err="1" smtClean="0">
                <a:sym typeface="Wingdings" pitchFamily="2" charset="2"/>
              </a:rPr>
              <a:t>he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wants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to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posses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her</a:t>
            </a:r>
            <a:endParaRPr lang="it-IT" sz="1800" dirty="0"/>
          </a:p>
        </p:txBody>
      </p:sp>
      <p:pic>
        <p:nvPicPr>
          <p:cNvPr id="2050" name="Picture 2" descr="C:\Users\Alice\Desktop\the dead\jj-gabe-275x15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14752"/>
            <a:ext cx="4881588" cy="2733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rgbClr val="920000"/>
                </a:solidFill>
              </a:rPr>
              <a:t>Gabriel and Gretta</a:t>
            </a:r>
            <a:endParaRPr lang="it-IT" sz="28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2286016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/>
              <a:t>Gabriel’s </a:t>
            </a:r>
            <a:r>
              <a:rPr lang="it-IT" sz="1800" dirty="0" err="1" smtClean="0"/>
              <a:t>epiphany</a:t>
            </a:r>
            <a:r>
              <a:rPr lang="it-IT" sz="1800" dirty="0" smtClean="0"/>
              <a:t> </a:t>
            </a:r>
            <a:r>
              <a:rPr lang="it-IT" sz="1800" dirty="0" err="1" smtClean="0"/>
              <a:t>starts</a:t>
            </a:r>
            <a:r>
              <a:rPr lang="it-IT" sz="1800" dirty="0" smtClean="0"/>
              <a:t> </a:t>
            </a:r>
            <a:r>
              <a:rPr lang="it-IT" sz="1800" dirty="0" err="1" smtClean="0"/>
              <a:t>while</a:t>
            </a:r>
            <a:r>
              <a:rPr lang="it-IT" sz="1800" dirty="0" smtClean="0"/>
              <a:t>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contemplates</a:t>
            </a:r>
            <a:r>
              <a:rPr lang="it-IT" sz="1800" dirty="0" smtClean="0"/>
              <a:t> Gretta</a:t>
            </a:r>
          </a:p>
          <a:p>
            <a:r>
              <a:rPr lang="it-IT" sz="1800" dirty="0" err="1" smtClean="0"/>
              <a:t>Contemplation</a:t>
            </a:r>
            <a:endParaRPr lang="it-IT" sz="1800" dirty="0" smtClean="0"/>
          </a:p>
          <a:p>
            <a:r>
              <a:rPr lang="it-IT" sz="1800" dirty="0" err="1" smtClean="0"/>
              <a:t>Object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desire</a:t>
            </a:r>
            <a:endParaRPr lang="it-IT" sz="1800" dirty="0" smtClean="0"/>
          </a:p>
          <a:p>
            <a:r>
              <a:rPr lang="it-IT" sz="1800" dirty="0" err="1" smtClean="0"/>
              <a:t>Artistic</a:t>
            </a:r>
            <a:r>
              <a:rPr lang="it-IT" sz="1800" dirty="0" smtClean="0"/>
              <a:t> </a:t>
            </a:r>
            <a:r>
              <a:rPr lang="it-IT" sz="1800" dirty="0" err="1" smtClean="0"/>
              <a:t>object</a:t>
            </a:r>
            <a:endParaRPr lang="it-IT" sz="1800" dirty="0" smtClean="0"/>
          </a:p>
          <a:p>
            <a:r>
              <a:rPr lang="it-IT" sz="1800" dirty="0" smtClean="0"/>
              <a:t>Gretta </a:t>
            </a:r>
            <a:r>
              <a:rPr lang="it-IT" sz="1800" dirty="0" err="1" smtClean="0"/>
              <a:t>doesn</a:t>
            </a:r>
            <a:r>
              <a:rPr lang="it-IT" sz="1800" dirty="0" smtClean="0"/>
              <a:t>’t </a:t>
            </a:r>
            <a:r>
              <a:rPr lang="it-IT" sz="1800" dirty="0" err="1" smtClean="0"/>
              <a:t>belong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reality </a:t>
            </a:r>
            <a:r>
              <a:rPr lang="it-IT" sz="1800" dirty="0" err="1" smtClean="0"/>
              <a:t>anymore</a:t>
            </a:r>
            <a:endParaRPr lang="it-IT" sz="1800" dirty="0" smtClean="0"/>
          </a:p>
          <a:p>
            <a:r>
              <a:rPr lang="it-IT" sz="1800" dirty="0" err="1" smtClean="0"/>
              <a:t>Their</a:t>
            </a:r>
            <a:r>
              <a:rPr lang="it-IT" sz="1800" dirty="0" smtClean="0"/>
              <a:t> love </a:t>
            </a:r>
            <a:r>
              <a:rPr lang="it-IT" sz="1800" dirty="0" err="1" smtClean="0"/>
              <a:t>fails</a:t>
            </a:r>
            <a:endParaRPr lang="it-IT" sz="1800" dirty="0" smtClean="0"/>
          </a:p>
          <a:p>
            <a:r>
              <a:rPr lang="it-IT" sz="1800" dirty="0" smtClean="0"/>
              <a:t>Gabriel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sexually</a:t>
            </a:r>
            <a:r>
              <a:rPr lang="it-IT" sz="1800" dirty="0" smtClean="0"/>
              <a:t> </a:t>
            </a:r>
            <a:r>
              <a:rPr lang="it-IT" sz="1800" dirty="0" err="1" smtClean="0"/>
              <a:t>frustrated</a:t>
            </a:r>
            <a:endParaRPr lang="it-IT" sz="1800" dirty="0" smtClean="0"/>
          </a:p>
          <a:p>
            <a:endParaRPr lang="it-IT" dirty="0"/>
          </a:p>
        </p:txBody>
      </p:sp>
      <p:pic>
        <p:nvPicPr>
          <p:cNvPr id="2051" name="Picture 3" descr="C:\Users\Alice\Desktop\the dead\Dante%20Gabriel%20Rossetti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429024" cy="440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920000"/>
                </a:solidFill>
              </a:rPr>
              <a:t>Gabriel’s </a:t>
            </a:r>
            <a:r>
              <a:rPr lang="it-IT" sz="2800" dirty="0" err="1" smtClean="0">
                <a:solidFill>
                  <a:srgbClr val="920000"/>
                </a:solidFill>
              </a:rPr>
              <a:t>epiphany</a:t>
            </a:r>
            <a:endParaRPr lang="it-IT" sz="28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000108"/>
            <a:ext cx="8715436" cy="5715040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/>
              <a:t>Gabriel’s </a:t>
            </a:r>
            <a:r>
              <a:rPr lang="it-IT" sz="1800" dirty="0" err="1" smtClean="0"/>
              <a:t>epiphany</a:t>
            </a:r>
            <a:r>
              <a:rPr lang="it-IT" sz="1800" dirty="0" smtClean="0"/>
              <a:t>’s </a:t>
            </a:r>
            <a:r>
              <a:rPr lang="it-IT" sz="1800" dirty="0" err="1" smtClean="0"/>
              <a:t>about</a:t>
            </a:r>
            <a:r>
              <a:rPr lang="it-IT" sz="1800" dirty="0" smtClean="0"/>
              <a:t>: 1) the </a:t>
            </a:r>
            <a:r>
              <a:rPr lang="it-IT" sz="1800" dirty="0" err="1" smtClean="0"/>
              <a:t>death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soul 2) Dead and living are </a:t>
            </a:r>
            <a:r>
              <a:rPr lang="it-IT" sz="1800" dirty="0" err="1" smtClean="0"/>
              <a:t>connected</a:t>
            </a:r>
            <a:r>
              <a:rPr lang="it-IT" sz="1800" dirty="0" smtClean="0"/>
              <a:t> 3)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identity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less</a:t>
            </a:r>
            <a:r>
              <a:rPr lang="it-IT" sz="1800" dirty="0" smtClean="0"/>
              <a:t> </a:t>
            </a:r>
            <a:r>
              <a:rPr lang="it-IT" sz="1800" dirty="0" err="1" smtClean="0"/>
              <a:t>real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Michel </a:t>
            </a:r>
            <a:r>
              <a:rPr lang="it-IT" sz="1800" dirty="0" err="1" smtClean="0"/>
              <a:t>Fury’s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err="1" smtClean="0"/>
              <a:t>Jelousy</a:t>
            </a:r>
            <a:r>
              <a:rPr lang="it-IT" sz="1800" dirty="0" smtClean="0"/>
              <a:t>, anger, </a:t>
            </a:r>
            <a:r>
              <a:rPr lang="it-IT" sz="1800" dirty="0" err="1" smtClean="0"/>
              <a:t>compassion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Gabriel </a:t>
            </a:r>
            <a:r>
              <a:rPr lang="it-IT" sz="1800" dirty="0" err="1" smtClean="0"/>
              <a:t>feels</a:t>
            </a:r>
            <a:r>
              <a:rPr lang="it-IT" sz="1800" dirty="0" smtClean="0"/>
              <a:t> </a:t>
            </a:r>
            <a:r>
              <a:rPr lang="it-IT" sz="1800" dirty="0" err="1" smtClean="0"/>
              <a:t>sorry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himself</a:t>
            </a:r>
            <a:endParaRPr lang="it-IT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-   ‘’While he had been full of memories of their secret life together, full of tenderness and joy and desire, she had been comparing him with another’’</a:t>
            </a:r>
          </a:p>
          <a:p>
            <a:pPr>
              <a:buNone/>
            </a:pPr>
            <a:r>
              <a:rPr lang="en-US" sz="1800" dirty="0" smtClean="0"/>
              <a:t>   </a:t>
            </a:r>
          </a:p>
          <a:p>
            <a:pPr>
              <a:buNone/>
            </a:pPr>
            <a:r>
              <a:rPr lang="en-US" sz="1800" dirty="0" smtClean="0"/>
              <a:t>- “So she had had that romance in her life: a man had died for her sake. It hardly</a:t>
            </a:r>
          </a:p>
          <a:p>
            <a:pPr>
              <a:buNone/>
            </a:pPr>
            <a:r>
              <a:rPr lang="en-US" sz="1800" dirty="0" smtClean="0"/>
              <a:t>      pained him now to think how poor a part he, her husband, had played in her life”</a:t>
            </a:r>
          </a:p>
          <a:p>
            <a:pPr>
              <a:buNone/>
            </a:pPr>
            <a:r>
              <a:rPr lang="en-US" sz="1800" dirty="0" smtClean="0"/>
              <a:t>   </a:t>
            </a:r>
          </a:p>
          <a:p>
            <a:pPr>
              <a:buNone/>
            </a:pPr>
            <a:r>
              <a:rPr lang="en-US" sz="1800" dirty="0" smtClean="0"/>
              <a:t>- “His </a:t>
            </a:r>
            <a:r>
              <a:rPr lang="en-US" sz="1800" dirty="0" smtClean="0">
                <a:solidFill>
                  <a:srgbClr val="FF0000"/>
                </a:solidFill>
              </a:rPr>
              <a:t>so</a:t>
            </a:r>
            <a:r>
              <a:rPr lang="en-US" sz="1800" dirty="0" smtClean="0"/>
              <a:t>ul </a:t>
            </a:r>
            <a:r>
              <a:rPr lang="en-US" sz="1800" dirty="0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w</a:t>
            </a:r>
            <a:r>
              <a:rPr lang="en-US" sz="1800" dirty="0" smtClean="0">
                <a:solidFill>
                  <a:srgbClr val="FF0000"/>
                </a:solidFill>
              </a:rPr>
              <a:t>oo</a:t>
            </a:r>
            <a:r>
              <a:rPr lang="en-US" sz="1800" dirty="0" smtClean="0"/>
              <a:t>ned </a:t>
            </a:r>
            <a:r>
              <a:rPr lang="en-US" sz="1800" dirty="0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l</a:t>
            </a:r>
            <a:r>
              <a:rPr lang="en-US" sz="1800" dirty="0" smtClean="0">
                <a:solidFill>
                  <a:srgbClr val="FF0000"/>
                </a:solidFill>
              </a:rPr>
              <a:t>o</a:t>
            </a:r>
            <a:r>
              <a:rPr lang="en-US" sz="1800" dirty="0" smtClean="0"/>
              <a:t>wly as he heard the snow </a:t>
            </a:r>
            <a:r>
              <a:rPr lang="en-US" sz="1800" dirty="0" smtClean="0">
                <a:solidFill>
                  <a:srgbClr val="FF0000"/>
                </a:solidFill>
              </a:rPr>
              <a:t>falli</a:t>
            </a:r>
            <a:r>
              <a:rPr lang="en-US" sz="1800" dirty="0" smtClean="0"/>
              <a:t>ng </a:t>
            </a:r>
            <a:r>
              <a:rPr lang="en-US" sz="1800" dirty="0" smtClean="0">
                <a:solidFill>
                  <a:srgbClr val="FF0000"/>
                </a:solidFill>
              </a:rPr>
              <a:t>f</a:t>
            </a:r>
            <a:r>
              <a:rPr lang="en-US" sz="1800" dirty="0" smtClean="0"/>
              <a:t>aint</a:t>
            </a:r>
            <a:r>
              <a:rPr lang="en-US" sz="1800" dirty="0" smtClean="0">
                <a:solidFill>
                  <a:srgbClr val="FF0000"/>
                </a:solidFill>
              </a:rPr>
              <a:t>ly</a:t>
            </a:r>
            <a:r>
              <a:rPr lang="en-US" sz="1800" dirty="0" smtClean="0"/>
              <a:t> through the universe</a:t>
            </a:r>
          </a:p>
          <a:p>
            <a:pPr>
              <a:buNone/>
            </a:pP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f</a:t>
            </a:r>
            <a:r>
              <a:rPr lang="en-US" sz="1800" dirty="0" smtClean="0"/>
              <a:t>aint</a:t>
            </a:r>
            <a:r>
              <a:rPr lang="en-US" sz="1800" dirty="0" smtClean="0">
                <a:solidFill>
                  <a:srgbClr val="FF0000"/>
                </a:solidFill>
              </a:rPr>
              <a:t>ly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fall</a:t>
            </a:r>
            <a:r>
              <a:rPr lang="en-US" sz="1800" dirty="0" smtClean="0"/>
              <a:t>ing</a:t>
            </a:r>
            <a:r>
              <a:rPr lang="en-US" sz="1800" dirty="0" smtClean="0">
                <a:solidFill>
                  <a:srgbClr val="FF0000"/>
                </a:solidFill>
              </a:rPr>
              <a:t>, l</a:t>
            </a:r>
            <a:r>
              <a:rPr lang="en-US" sz="1800" dirty="0" smtClean="0"/>
              <a:t>ike the descent of their last end, upon all the living and the dead”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Time setting: day of epiphany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920000"/>
                </a:solidFill>
              </a:rPr>
              <a:t>Eros and Thanatos</a:t>
            </a:r>
            <a:endParaRPr lang="it-IT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86116" y="1600200"/>
            <a:ext cx="5715040" cy="4525963"/>
          </a:xfrm>
        </p:spPr>
        <p:txBody>
          <a:bodyPr>
            <a:normAutofit lnSpcReduction="10000"/>
          </a:bodyPr>
          <a:lstStyle/>
          <a:p>
            <a:r>
              <a:rPr lang="it-IT" sz="1800" dirty="0" err="1" smtClean="0"/>
              <a:t>Fall</a:t>
            </a:r>
            <a:r>
              <a:rPr lang="it-IT" sz="1800" dirty="0" smtClean="0"/>
              <a:t> in </a:t>
            </a:r>
            <a:r>
              <a:rPr lang="it-IT" sz="1800" dirty="0" err="1" smtClean="0"/>
              <a:t>death</a:t>
            </a:r>
            <a:r>
              <a:rPr lang="it-IT" sz="1800" dirty="0" smtClean="0"/>
              <a:t> and </a:t>
            </a:r>
            <a:r>
              <a:rPr lang="it-IT" sz="1800" dirty="0" err="1" smtClean="0"/>
              <a:t>fall</a:t>
            </a:r>
            <a:r>
              <a:rPr lang="it-IT" sz="1800" dirty="0" smtClean="0"/>
              <a:t> in love</a:t>
            </a:r>
          </a:p>
          <a:p>
            <a:r>
              <a:rPr lang="it-IT" sz="1800" dirty="0" smtClean="0"/>
              <a:t>Michel </a:t>
            </a:r>
            <a:r>
              <a:rPr lang="it-IT" sz="1800" dirty="0" err="1" smtClean="0"/>
              <a:t>Fury</a:t>
            </a:r>
            <a:r>
              <a:rPr lang="it-IT" sz="1800" dirty="0" smtClean="0"/>
              <a:t> </a:t>
            </a:r>
            <a:r>
              <a:rPr lang="it-IT" sz="1800" dirty="0" err="1" smtClean="0"/>
              <a:t>fell</a:t>
            </a:r>
            <a:r>
              <a:rPr lang="it-IT" sz="1800" dirty="0" smtClean="0"/>
              <a:t> in love </a:t>
            </a:r>
            <a:r>
              <a:rPr lang="it-IT" sz="1800" dirty="0" err="1" smtClean="0"/>
              <a:t>with</a:t>
            </a:r>
            <a:r>
              <a:rPr lang="it-IT" sz="1800" dirty="0" smtClean="0"/>
              <a:t> Gretta and </a:t>
            </a:r>
            <a:r>
              <a:rPr lang="it-IT" sz="1800" dirty="0" err="1" smtClean="0"/>
              <a:t>died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her</a:t>
            </a:r>
            <a:r>
              <a:rPr lang="it-IT" sz="1800" dirty="0" smtClean="0"/>
              <a:t> : </a:t>
            </a:r>
          </a:p>
          <a:p>
            <a:pPr>
              <a:buNone/>
            </a:pPr>
            <a:r>
              <a:rPr lang="it-IT" sz="1800" dirty="0" smtClean="0"/>
              <a:t>      (‘’I </a:t>
            </a:r>
            <a:r>
              <a:rPr lang="it-IT" sz="1800" dirty="0" err="1" smtClean="0"/>
              <a:t>think</a:t>
            </a:r>
            <a:r>
              <a:rPr lang="it-IT" sz="1800" dirty="0" smtClean="0"/>
              <a:t>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died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me’’)</a:t>
            </a:r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search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love </a:t>
            </a:r>
            <a:r>
              <a:rPr lang="it-IT" sz="1800" dirty="0" err="1" smtClean="0"/>
              <a:t>leads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:</a:t>
            </a:r>
          </a:p>
          <a:p>
            <a:pPr>
              <a:buFontTx/>
              <a:buChar char="-"/>
            </a:pPr>
            <a:r>
              <a:rPr lang="it-IT" sz="1800" dirty="0" err="1" smtClean="0"/>
              <a:t>frustrated</a:t>
            </a:r>
            <a:r>
              <a:rPr lang="it-IT" sz="1800" dirty="0" smtClean="0"/>
              <a:t> love </a:t>
            </a:r>
            <a:r>
              <a:rPr lang="it-IT" sz="1800" dirty="0" err="1" smtClean="0"/>
              <a:t>wich</a:t>
            </a:r>
            <a:r>
              <a:rPr lang="it-IT" sz="1800" dirty="0" smtClean="0"/>
              <a:t> </a:t>
            </a:r>
            <a:r>
              <a:rPr lang="it-IT" sz="1800" dirty="0" err="1" smtClean="0"/>
              <a:t>refuges</a:t>
            </a:r>
            <a:r>
              <a:rPr lang="it-IT" sz="1800" dirty="0" smtClean="0"/>
              <a:t> in </a:t>
            </a:r>
            <a:r>
              <a:rPr lang="it-IT" sz="1800" dirty="0" err="1" smtClean="0"/>
              <a:t>death</a:t>
            </a:r>
            <a:r>
              <a:rPr lang="it-IT" sz="1800" dirty="0" smtClean="0"/>
              <a:t> ( </a:t>
            </a:r>
            <a:r>
              <a:rPr lang="it-IT" sz="1800" u="sng" dirty="0" smtClean="0"/>
              <a:t>A </a:t>
            </a:r>
            <a:r>
              <a:rPr lang="it-IT" sz="1800" u="sng" dirty="0" err="1" smtClean="0"/>
              <a:t>painful</a:t>
            </a:r>
            <a:r>
              <a:rPr lang="it-IT" sz="1800" u="sng" dirty="0" smtClean="0"/>
              <a:t> case</a:t>
            </a:r>
            <a:r>
              <a:rPr lang="it-IT" sz="1800" dirty="0" smtClean="0"/>
              <a:t>) </a:t>
            </a:r>
          </a:p>
          <a:p>
            <a:pPr>
              <a:buFontTx/>
              <a:buChar char="-"/>
            </a:pPr>
            <a:r>
              <a:rPr lang="it-IT" sz="1800" dirty="0" smtClean="0"/>
              <a:t>love </a:t>
            </a:r>
            <a:r>
              <a:rPr lang="it-IT" sz="1800" dirty="0" err="1" smtClean="0"/>
              <a:t>beaten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</a:t>
            </a:r>
            <a:r>
              <a:rPr lang="it-IT" sz="1800" dirty="0" err="1" smtClean="0"/>
              <a:t>death</a:t>
            </a:r>
            <a:r>
              <a:rPr lang="it-IT" sz="1800" dirty="0" smtClean="0"/>
              <a:t> ( </a:t>
            </a:r>
            <a:r>
              <a:rPr lang="it-IT" sz="1800" u="sng" dirty="0" smtClean="0"/>
              <a:t>The dead</a:t>
            </a:r>
            <a:r>
              <a:rPr lang="it-IT" sz="1800" dirty="0" smtClean="0"/>
              <a:t>)</a:t>
            </a:r>
          </a:p>
          <a:p>
            <a:pPr>
              <a:buNone/>
            </a:pPr>
            <a:r>
              <a:rPr lang="it-IT" sz="1800" dirty="0" smtClean="0"/>
              <a:t>                                     ↓</a:t>
            </a:r>
          </a:p>
          <a:p>
            <a:pPr>
              <a:buNone/>
            </a:pPr>
            <a:r>
              <a:rPr lang="it-IT" sz="1800" dirty="0" smtClean="0"/>
              <a:t>                         </a:t>
            </a:r>
            <a:r>
              <a:rPr lang="it-IT" sz="1800" dirty="0" err="1" smtClean="0"/>
              <a:t>death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soul</a:t>
            </a:r>
          </a:p>
          <a:p>
            <a:endParaRPr lang="it-IT" sz="1800" dirty="0" smtClean="0"/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lonlieness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soul </a:t>
            </a:r>
            <a:r>
              <a:rPr lang="it-IT" sz="1800" dirty="0" err="1" smtClean="0"/>
              <a:t>leads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death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err="1" smtClean="0"/>
              <a:t>Sense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frustration</a:t>
            </a:r>
            <a:r>
              <a:rPr lang="it-IT" sz="1800" dirty="0" smtClean="0"/>
              <a:t> and </a:t>
            </a:r>
            <a:r>
              <a:rPr lang="it-IT" sz="1800" dirty="0" err="1" smtClean="0"/>
              <a:t>inability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dubliners</a:t>
            </a:r>
            <a:r>
              <a:rPr lang="it-IT" sz="1800" dirty="0" smtClean="0"/>
              <a:t>’s </a:t>
            </a:r>
            <a:r>
              <a:rPr lang="it-IT" sz="1800" dirty="0" err="1" smtClean="0"/>
              <a:t>paralysis</a:t>
            </a:r>
            <a:r>
              <a:rPr lang="it-IT" sz="1800" dirty="0" smtClean="0"/>
              <a:t> </a:t>
            </a:r>
            <a:r>
              <a:rPr lang="it-IT" sz="1800" dirty="0" err="1" smtClean="0"/>
              <a:t>leads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a </a:t>
            </a:r>
            <a:r>
              <a:rPr lang="it-IT" sz="1800" dirty="0" err="1" smtClean="0"/>
              <a:t>failure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theri</a:t>
            </a:r>
            <a:r>
              <a:rPr lang="it-IT" sz="1800" dirty="0" smtClean="0"/>
              <a:t> </a:t>
            </a:r>
            <a:r>
              <a:rPr lang="it-IT" sz="1800" dirty="0" err="1" smtClean="0"/>
              <a:t>relationships</a:t>
            </a:r>
            <a:endParaRPr lang="it-IT" sz="1800" dirty="0"/>
          </a:p>
        </p:txBody>
      </p:sp>
      <p:pic>
        <p:nvPicPr>
          <p:cNvPr id="3074" name="Picture 2" descr="C:\Users\Alice\Desktop\the dead\thum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809888" cy="415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920000"/>
                </a:solidFill>
              </a:rPr>
              <a:t>The </a:t>
            </a:r>
            <a:r>
              <a:rPr lang="it-IT" sz="3200" dirty="0" err="1" smtClean="0">
                <a:solidFill>
                  <a:srgbClr val="920000"/>
                </a:solidFill>
              </a:rPr>
              <a:t>Symbol</a:t>
            </a:r>
            <a:r>
              <a:rPr lang="it-IT" sz="3200" dirty="0" smtClean="0">
                <a:solidFill>
                  <a:srgbClr val="920000"/>
                </a:solidFill>
              </a:rPr>
              <a:t> </a:t>
            </a:r>
            <a:r>
              <a:rPr lang="it-IT" sz="3200" dirty="0" err="1" smtClean="0">
                <a:solidFill>
                  <a:srgbClr val="920000"/>
                </a:solidFill>
              </a:rPr>
              <a:t>of</a:t>
            </a:r>
            <a:r>
              <a:rPr lang="it-IT" sz="3200" dirty="0" smtClean="0">
                <a:solidFill>
                  <a:srgbClr val="920000"/>
                </a:solidFill>
              </a:rPr>
              <a:t> </a:t>
            </a:r>
            <a:r>
              <a:rPr lang="it-IT" sz="3200" dirty="0" err="1" smtClean="0">
                <a:solidFill>
                  <a:srgbClr val="920000"/>
                </a:solidFill>
              </a:rPr>
              <a:t>Snow</a:t>
            </a:r>
            <a:endParaRPr lang="it-IT" sz="32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4525963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Falls</a:t>
            </a:r>
            <a:r>
              <a:rPr lang="it-IT" sz="1800" dirty="0" smtClean="0"/>
              <a:t> </a:t>
            </a:r>
            <a:r>
              <a:rPr lang="it-IT" sz="1800" dirty="0" err="1" smtClean="0"/>
              <a:t>over</a:t>
            </a:r>
            <a:r>
              <a:rPr lang="it-IT" sz="1800" dirty="0" smtClean="0"/>
              <a:t> the soul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living and the dead</a:t>
            </a:r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dubliners</a:t>
            </a:r>
            <a:r>
              <a:rPr lang="it-IT" sz="1800" dirty="0" smtClean="0"/>
              <a:t> are </a:t>
            </a:r>
            <a:r>
              <a:rPr lang="it-IT" sz="1800" dirty="0" err="1" smtClean="0"/>
              <a:t>beingless</a:t>
            </a:r>
            <a:r>
              <a:rPr lang="it-IT" sz="1800" dirty="0" smtClean="0"/>
              <a:t> </a:t>
            </a:r>
            <a:r>
              <a:rPr lang="it-IT" sz="1800" dirty="0" err="1" smtClean="0"/>
              <a:t>beings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 ‘’</a:t>
            </a:r>
            <a:r>
              <a:rPr lang="it-IT" sz="1800" dirty="0" err="1" smtClean="0">
                <a:sym typeface="Wingdings" pitchFamily="2" charset="2"/>
              </a:rPr>
              <a:t>snow</a:t>
            </a:r>
            <a:r>
              <a:rPr lang="it-IT" sz="1800" dirty="0" smtClean="0">
                <a:sym typeface="Wingdings" pitchFamily="2" charset="2"/>
              </a:rPr>
              <a:t>’’ </a:t>
            </a:r>
            <a:r>
              <a:rPr lang="it-IT" sz="1800" dirty="0" err="1" smtClean="0">
                <a:sym typeface="Wingdings" pitchFamily="2" charset="2"/>
              </a:rPr>
              <a:t>falls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over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their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souls</a:t>
            </a:r>
            <a:r>
              <a:rPr lang="it-IT" sz="1800" dirty="0" smtClean="0">
                <a:sym typeface="Wingdings" pitchFamily="2" charset="2"/>
              </a:rPr>
              <a:t>  </a:t>
            </a:r>
            <a:r>
              <a:rPr lang="it-IT" sz="1800" dirty="0" err="1" smtClean="0">
                <a:sym typeface="Wingdings" pitchFamily="2" charset="2"/>
              </a:rPr>
              <a:t>death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the soul</a:t>
            </a:r>
            <a:endParaRPr lang="it-IT" sz="1800" dirty="0" smtClean="0"/>
          </a:p>
          <a:p>
            <a:r>
              <a:rPr lang="it-IT" sz="1800" dirty="0" smtClean="0"/>
              <a:t>Death and </a:t>
            </a:r>
            <a:r>
              <a:rPr lang="it-IT" sz="1800" dirty="0" err="1" smtClean="0"/>
              <a:t>peace</a:t>
            </a:r>
            <a:endParaRPr lang="it-IT" sz="1800" dirty="0" smtClean="0"/>
          </a:p>
          <a:p>
            <a:r>
              <a:rPr lang="it-IT" sz="1800" dirty="0" smtClean="0"/>
              <a:t>‘’the </a:t>
            </a:r>
            <a:r>
              <a:rPr lang="it-IT" sz="1800" dirty="0" err="1" smtClean="0"/>
              <a:t>snow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general</a:t>
            </a:r>
            <a:r>
              <a:rPr lang="it-IT" sz="1800" dirty="0" smtClean="0"/>
              <a:t>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over</a:t>
            </a:r>
            <a:r>
              <a:rPr lang="it-IT" sz="1800" dirty="0" smtClean="0"/>
              <a:t> </a:t>
            </a:r>
            <a:r>
              <a:rPr lang="it-IT" sz="1800" dirty="0" err="1" smtClean="0"/>
              <a:t>Irland</a:t>
            </a:r>
            <a:r>
              <a:rPr lang="it-IT" sz="1800" dirty="0" smtClean="0"/>
              <a:t>’’</a:t>
            </a:r>
          </a:p>
          <a:p>
            <a:r>
              <a:rPr lang="it-IT" sz="1800" dirty="0" err="1" smtClean="0"/>
              <a:t>Propleptic</a:t>
            </a:r>
            <a:r>
              <a:rPr lang="it-IT" sz="1800" dirty="0" smtClean="0"/>
              <a:t> </a:t>
            </a:r>
            <a:r>
              <a:rPr lang="it-IT" sz="1800" dirty="0" err="1" smtClean="0"/>
              <a:t>function</a:t>
            </a:r>
            <a:r>
              <a:rPr lang="it-IT" sz="1800" dirty="0" smtClean="0"/>
              <a:t> – </a:t>
            </a:r>
            <a:r>
              <a:rPr lang="it-IT" sz="1800" dirty="0" err="1" smtClean="0"/>
              <a:t>echo</a:t>
            </a:r>
            <a:endParaRPr lang="it-IT" sz="1800" dirty="0" smtClean="0"/>
          </a:p>
          <a:p>
            <a:r>
              <a:rPr lang="it-IT" sz="1800" dirty="0" err="1" smtClean="0"/>
              <a:t>Coldness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>
                <a:sym typeface="Wingdings" pitchFamily="2" charset="2"/>
              </a:rPr>
              <a:t>paralysis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en-US" sz="1800" dirty="0" smtClean="0"/>
              <a:t>‘’It had begun to snow again’’, ‘’snow was general all over Ireland’’, ‘’ His </a:t>
            </a:r>
            <a:r>
              <a:rPr lang="en-US" sz="1800" b="1" dirty="0" smtClean="0"/>
              <a:t>soul</a:t>
            </a:r>
            <a:r>
              <a:rPr lang="en-US" sz="1800" dirty="0" smtClean="0"/>
              <a:t> </a:t>
            </a:r>
            <a:r>
              <a:rPr lang="en-US" sz="1800" b="1" dirty="0" smtClean="0"/>
              <a:t>swoo</a:t>
            </a:r>
            <a:r>
              <a:rPr lang="en-US" sz="1800" dirty="0" smtClean="0"/>
              <a:t>ned </a:t>
            </a:r>
            <a:r>
              <a:rPr lang="en-US" sz="1800" b="1" dirty="0" smtClean="0"/>
              <a:t>s</a:t>
            </a:r>
            <a:r>
              <a:rPr lang="en-US" sz="1800" dirty="0" smtClean="0"/>
              <a:t>l</a:t>
            </a:r>
            <a:r>
              <a:rPr lang="en-US" sz="1800" b="1" dirty="0" smtClean="0"/>
              <a:t>owl</a:t>
            </a:r>
            <a:r>
              <a:rPr lang="en-US" sz="1800" dirty="0" smtClean="0"/>
              <a:t>y as he heard the snow </a:t>
            </a:r>
            <a:r>
              <a:rPr lang="en-US" sz="1800" b="1" dirty="0" smtClean="0"/>
              <a:t>fall</a:t>
            </a:r>
            <a:r>
              <a:rPr lang="en-US" sz="1800" dirty="0" smtClean="0"/>
              <a:t>ing </a:t>
            </a:r>
            <a:r>
              <a:rPr lang="en-US" sz="1800" b="1" dirty="0" smtClean="0"/>
              <a:t>fa</a:t>
            </a:r>
            <a:r>
              <a:rPr lang="en-US" sz="1800" dirty="0" smtClean="0"/>
              <a:t>int</a:t>
            </a:r>
            <a:r>
              <a:rPr lang="en-US" sz="1800" b="1" dirty="0" smtClean="0"/>
              <a:t>l</a:t>
            </a:r>
            <a:r>
              <a:rPr lang="en-US" sz="1800" dirty="0" smtClean="0"/>
              <a:t>y through the universe’’</a:t>
            </a:r>
            <a:endParaRPr lang="it-IT" sz="1800" dirty="0"/>
          </a:p>
        </p:txBody>
      </p:sp>
      <p:pic>
        <p:nvPicPr>
          <p:cNvPr id="2050" name="Picture 2" descr="C:\Users\Alice\Desktop\the dead\Phoenix-park-Dublin_snow-1023-x-76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3357586" cy="238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solidFill>
                  <a:srgbClr val="920000"/>
                </a:solidFill>
              </a:rPr>
              <a:t>Religiuos</a:t>
            </a:r>
            <a:r>
              <a:rPr lang="it-IT" sz="2800" dirty="0" smtClean="0">
                <a:solidFill>
                  <a:srgbClr val="920000"/>
                </a:solidFill>
              </a:rPr>
              <a:t> Code</a:t>
            </a:r>
            <a:endParaRPr lang="it-IT" sz="28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2786082"/>
          </a:xfrm>
        </p:spPr>
        <p:txBody>
          <a:bodyPr>
            <a:normAutofit/>
          </a:bodyPr>
          <a:lstStyle/>
          <a:p>
            <a:r>
              <a:rPr lang="it-IT" sz="1800" dirty="0" smtClean="0"/>
              <a:t>Gabriel the </a:t>
            </a:r>
            <a:r>
              <a:rPr lang="it-IT" sz="1800" dirty="0" err="1" smtClean="0"/>
              <a:t>angel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annunciation</a:t>
            </a:r>
            <a:r>
              <a:rPr lang="it-IT" sz="1800" dirty="0" smtClean="0"/>
              <a:t> /  the </a:t>
            </a:r>
            <a:r>
              <a:rPr lang="it-IT" sz="1800" dirty="0" err="1" smtClean="0"/>
              <a:t>hope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rebirth</a:t>
            </a:r>
            <a:endParaRPr lang="it-IT" sz="1800" dirty="0" smtClean="0"/>
          </a:p>
          <a:p>
            <a:r>
              <a:rPr lang="it-IT" sz="1800" dirty="0" smtClean="0"/>
              <a:t>Michel (</a:t>
            </a:r>
            <a:r>
              <a:rPr lang="it-IT" sz="1800" dirty="0" err="1" smtClean="0"/>
              <a:t>Fury</a:t>
            </a:r>
            <a:r>
              <a:rPr lang="it-IT" sz="1800" dirty="0" smtClean="0"/>
              <a:t>)  The </a:t>
            </a:r>
            <a:r>
              <a:rPr lang="it-IT" sz="1800" dirty="0" err="1" smtClean="0"/>
              <a:t>avanging</a:t>
            </a:r>
            <a:r>
              <a:rPr lang="it-IT" sz="1800" dirty="0" smtClean="0"/>
              <a:t> </a:t>
            </a:r>
            <a:r>
              <a:rPr lang="it-IT" sz="1800" dirty="0" err="1" smtClean="0"/>
              <a:t>angel</a:t>
            </a:r>
            <a:r>
              <a:rPr lang="it-IT" sz="1800" dirty="0" smtClean="0"/>
              <a:t> / </a:t>
            </a:r>
            <a:r>
              <a:rPr lang="it-IT" sz="1800" dirty="0" err="1" smtClean="0"/>
              <a:t>remorse</a:t>
            </a:r>
            <a:endParaRPr lang="it-IT" sz="1800" dirty="0" smtClean="0"/>
          </a:p>
          <a:p>
            <a:r>
              <a:rPr lang="en-US" sz="1800" dirty="0" smtClean="0"/>
              <a:t>Time setting: the day of Epiphany</a:t>
            </a:r>
            <a:endParaRPr lang="it-IT" sz="1800" dirty="0" smtClean="0"/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dinner</a:t>
            </a:r>
            <a:r>
              <a:rPr lang="it-IT" sz="1800" dirty="0" smtClean="0"/>
              <a:t> </a:t>
            </a:r>
            <a:r>
              <a:rPr lang="it-IT" sz="1800" dirty="0" err="1" smtClean="0"/>
              <a:t>reminds</a:t>
            </a:r>
            <a:r>
              <a:rPr lang="it-IT" sz="1800" smtClean="0"/>
              <a:t> the </a:t>
            </a:r>
            <a:r>
              <a:rPr lang="it-IT" sz="1800" dirty="0" err="1" smtClean="0"/>
              <a:t>Eucharist</a:t>
            </a:r>
            <a:endParaRPr lang="it-IT" sz="1800" dirty="0" smtClean="0"/>
          </a:p>
          <a:p>
            <a:pPr>
              <a:buNone/>
            </a:pPr>
            <a:endParaRPr lang="it-IT" sz="1800" dirty="0"/>
          </a:p>
        </p:txBody>
      </p:sp>
      <p:pic>
        <p:nvPicPr>
          <p:cNvPr id="1026" name="Picture 2" descr="C:\Users\Alice\Desktop\the dead\jj-the-dea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5143536" cy="365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615262" cy="868346"/>
          </a:xfrm>
        </p:spPr>
        <p:txBody>
          <a:bodyPr>
            <a:normAutofit/>
          </a:bodyPr>
          <a:lstStyle/>
          <a:p>
            <a:r>
              <a:rPr lang="it-IT" sz="2800" u="sng" dirty="0" smtClean="0">
                <a:solidFill>
                  <a:srgbClr val="002060"/>
                </a:solidFill>
              </a:rPr>
              <a:t>The </a:t>
            </a:r>
            <a:r>
              <a:rPr lang="it-IT" sz="2800" u="sng" dirty="0" err="1" smtClean="0">
                <a:solidFill>
                  <a:srgbClr val="002060"/>
                </a:solidFill>
              </a:rPr>
              <a:t>Dubliners</a:t>
            </a:r>
            <a:r>
              <a:rPr lang="it-IT" sz="2800" u="sng" dirty="0" smtClean="0">
                <a:solidFill>
                  <a:srgbClr val="002060"/>
                </a:solidFill>
              </a:rPr>
              <a:t>  (1914)</a:t>
            </a:r>
            <a:endParaRPr lang="it-IT" sz="2800" u="sng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endParaRPr lang="it-IT" sz="1800" dirty="0" smtClean="0"/>
          </a:p>
          <a:p>
            <a:r>
              <a:rPr lang="it-IT" sz="1800" dirty="0" err="1" smtClean="0"/>
              <a:t>Collection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novels</a:t>
            </a:r>
            <a:r>
              <a:rPr lang="it-IT" sz="1800" dirty="0" smtClean="0"/>
              <a:t> / </a:t>
            </a:r>
            <a:r>
              <a:rPr lang="it-IT" sz="1800" dirty="0" err="1" smtClean="0"/>
              <a:t>collection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epiphanies</a:t>
            </a:r>
            <a:endParaRPr lang="it-IT" sz="1800" dirty="0" smtClean="0"/>
          </a:p>
          <a:p>
            <a:r>
              <a:rPr lang="it-IT" sz="1800" dirty="0" err="1" smtClean="0"/>
              <a:t>Portrait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Dubliners</a:t>
            </a:r>
            <a:r>
              <a:rPr lang="it-IT" sz="1800" dirty="0" smtClean="0"/>
              <a:t> (The </a:t>
            </a:r>
            <a:r>
              <a:rPr lang="it-IT" sz="1800" dirty="0" err="1" smtClean="0"/>
              <a:t>dubliners</a:t>
            </a:r>
            <a:r>
              <a:rPr lang="it-IT" sz="1800" dirty="0" smtClean="0"/>
              <a:t>/the dead) </a:t>
            </a:r>
            <a:r>
              <a:rPr lang="it-IT" sz="1800" dirty="0" smtClean="0">
                <a:sym typeface="Wingdings" pitchFamily="2" charset="2"/>
              </a:rPr>
              <a:t></a:t>
            </a:r>
            <a:r>
              <a:rPr lang="it-IT" sz="1800" dirty="0" smtClean="0"/>
              <a:t> </a:t>
            </a:r>
            <a:r>
              <a:rPr lang="it-IT" sz="1800" dirty="0" err="1" smtClean="0"/>
              <a:t>human</a:t>
            </a:r>
            <a:r>
              <a:rPr lang="it-IT" sz="1800" dirty="0" smtClean="0"/>
              <a:t> </a:t>
            </a:r>
            <a:r>
              <a:rPr lang="it-IT" sz="1800" dirty="0" err="1" smtClean="0"/>
              <a:t>behaviour</a:t>
            </a:r>
            <a:endParaRPr lang="it-IT" sz="1800" dirty="0" smtClean="0"/>
          </a:p>
          <a:p>
            <a:r>
              <a:rPr lang="it-IT" sz="1800" dirty="0" err="1" smtClean="0"/>
              <a:t>Portait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a spiritual </a:t>
            </a:r>
            <a:r>
              <a:rPr lang="it-IT" sz="1800" dirty="0" err="1" smtClean="0"/>
              <a:t>paralysis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  the </a:t>
            </a:r>
            <a:r>
              <a:rPr lang="it-IT" sz="1800" dirty="0" err="1" smtClean="0">
                <a:sym typeface="Wingdings" pitchFamily="2" charset="2"/>
              </a:rPr>
              <a:t>death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the soul</a:t>
            </a:r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dubliners</a:t>
            </a:r>
            <a:r>
              <a:rPr lang="en-US" sz="1800" dirty="0" smtClean="0"/>
              <a:t> are slaves of their </a:t>
            </a:r>
            <a:r>
              <a:rPr lang="en-US" sz="1800" dirty="0" smtClean="0"/>
              <a:t>family,  </a:t>
            </a:r>
            <a:r>
              <a:rPr lang="en-US" sz="1800" dirty="0" smtClean="0"/>
              <a:t>moral, cultural, religious, and political life.</a:t>
            </a:r>
            <a:endParaRPr lang="it-IT" sz="1800" dirty="0" smtClean="0">
              <a:sym typeface="Wingdings" pitchFamily="2" charset="2"/>
            </a:endParaRPr>
          </a:p>
          <a:p>
            <a:r>
              <a:rPr lang="it-IT" sz="1800" dirty="0" err="1" smtClean="0">
                <a:sym typeface="Wingdings" pitchFamily="2" charset="2"/>
              </a:rPr>
              <a:t>Paralysis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is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conveyd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smtClean="0">
                <a:sym typeface="Wingdings" pitchFamily="2" charset="2"/>
              </a:rPr>
              <a:t>by the </a:t>
            </a:r>
            <a:r>
              <a:rPr lang="it-IT" sz="1800" dirty="0" err="1" smtClean="0">
                <a:sym typeface="Wingdings" pitchFamily="2" charset="2"/>
              </a:rPr>
              <a:t>absence</a:t>
            </a:r>
            <a:r>
              <a:rPr lang="it-IT" sz="1800" dirty="0" smtClean="0">
                <a:sym typeface="Wingdings" pitchFamily="2" charset="2"/>
              </a:rPr>
              <a:t> of </a:t>
            </a:r>
            <a:r>
              <a:rPr lang="it-IT" sz="1800" dirty="0" err="1" smtClean="0">
                <a:sym typeface="Wingdings" pitchFamily="2" charset="2"/>
              </a:rPr>
              <a:t>events</a:t>
            </a:r>
            <a:r>
              <a:rPr lang="it-IT" sz="1800" dirty="0" smtClean="0">
                <a:sym typeface="Wingdings" pitchFamily="2" charset="2"/>
              </a:rPr>
              <a:t> and the </a:t>
            </a:r>
            <a:r>
              <a:rPr lang="it-IT" sz="1800" dirty="0" smtClean="0">
                <a:sym typeface="Wingdings" pitchFamily="2" charset="2"/>
              </a:rPr>
              <a:t>slow  </a:t>
            </a:r>
            <a:r>
              <a:rPr lang="it-IT" sz="1800" dirty="0" smtClean="0">
                <a:sym typeface="Wingdings" pitchFamily="2" charset="2"/>
              </a:rPr>
              <a:t>narrative </a:t>
            </a:r>
            <a:r>
              <a:rPr lang="it-IT" sz="1800" dirty="0" err="1" smtClean="0">
                <a:sym typeface="Wingdings" pitchFamily="2" charset="2"/>
              </a:rPr>
              <a:t>rhythm</a:t>
            </a:r>
            <a:endParaRPr lang="it-IT" sz="1800" dirty="0" smtClean="0">
              <a:sym typeface="Wingdings" pitchFamily="2" charset="2"/>
            </a:endParaRPr>
          </a:p>
          <a:p>
            <a:r>
              <a:rPr lang="it-IT" sz="1800" dirty="0" smtClean="0">
                <a:sym typeface="Wingdings" pitchFamily="2" charset="2"/>
              </a:rPr>
              <a:t>J. Joyce </a:t>
            </a:r>
            <a:r>
              <a:rPr lang="it-IT" sz="1800" dirty="0" err="1" smtClean="0">
                <a:sym typeface="Wingdings" pitchFamily="2" charset="2"/>
              </a:rPr>
              <a:t>is</a:t>
            </a:r>
            <a:r>
              <a:rPr lang="it-IT" sz="1800" dirty="0" smtClean="0">
                <a:sym typeface="Wingdings" pitchFamily="2" charset="2"/>
              </a:rPr>
              <a:t> more </a:t>
            </a:r>
            <a:r>
              <a:rPr lang="it-IT" sz="1800" dirty="0" err="1" smtClean="0">
                <a:sym typeface="Wingdings" pitchFamily="2" charset="2"/>
              </a:rPr>
              <a:t>intrested</a:t>
            </a:r>
            <a:r>
              <a:rPr lang="it-IT" sz="1800" dirty="0" smtClean="0">
                <a:sym typeface="Wingdings" pitchFamily="2" charset="2"/>
              </a:rPr>
              <a:t> in a </a:t>
            </a:r>
            <a:r>
              <a:rPr lang="it-IT" sz="1800" dirty="0" err="1" smtClean="0">
                <a:sym typeface="Wingdings" pitchFamily="2" charset="2"/>
              </a:rPr>
              <a:t>characters</a:t>
            </a:r>
            <a:r>
              <a:rPr lang="it-IT" sz="1800" dirty="0" smtClean="0">
                <a:sym typeface="Wingdings" pitchFamily="2" charset="2"/>
              </a:rPr>
              <a:t>’ </a:t>
            </a:r>
            <a:r>
              <a:rPr lang="it-IT" sz="1800" dirty="0" err="1" smtClean="0">
                <a:sym typeface="Wingdings" pitchFamily="2" charset="2"/>
              </a:rPr>
              <a:t>inner</a:t>
            </a:r>
            <a:r>
              <a:rPr lang="it-IT" sz="1800" dirty="0" smtClean="0">
                <a:sym typeface="Wingdings" pitchFamily="2" charset="2"/>
              </a:rPr>
              <a:t>  </a:t>
            </a:r>
            <a:r>
              <a:rPr lang="it-IT" sz="1800" dirty="0" err="1" smtClean="0">
                <a:sym typeface="Wingdings" pitchFamily="2" charset="2"/>
              </a:rPr>
              <a:t>than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external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smtClean="0">
                <a:sym typeface="Wingdings" pitchFamily="2" charset="2"/>
              </a:rPr>
              <a:t>reality </a:t>
            </a:r>
          </a:p>
          <a:p>
            <a:r>
              <a:rPr lang="it-IT" sz="1800" dirty="0" smtClean="0">
                <a:sym typeface="Wingdings" pitchFamily="2" charset="2"/>
              </a:rPr>
              <a:t>Moral </a:t>
            </a:r>
            <a:r>
              <a:rPr lang="it-IT" sz="1800" dirty="0" err="1" smtClean="0">
                <a:sym typeface="Wingdings" pitchFamily="2" charset="2"/>
              </a:rPr>
              <a:t>environment</a:t>
            </a:r>
            <a:r>
              <a:rPr lang="it-IT" sz="1800" dirty="0" smtClean="0">
                <a:sym typeface="Wingdings" pitchFamily="2" charset="2"/>
              </a:rPr>
              <a:t> of </a:t>
            </a:r>
            <a:r>
              <a:rPr lang="it-IT" sz="1800" dirty="0" err="1" smtClean="0">
                <a:sym typeface="Wingdings" pitchFamily="2" charset="2"/>
              </a:rPr>
              <a:t>Dublin</a:t>
            </a:r>
            <a:r>
              <a:rPr lang="it-IT" sz="1800" dirty="0" smtClean="0">
                <a:sym typeface="Wingdings" pitchFamily="2" charset="2"/>
              </a:rPr>
              <a:t>: </a:t>
            </a:r>
            <a:r>
              <a:rPr lang="it-IT" sz="1800" dirty="0" err="1" smtClean="0">
                <a:sym typeface="Wingdings" pitchFamily="2" charset="2"/>
              </a:rPr>
              <a:t>religiosity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mixed</a:t>
            </a:r>
            <a:r>
              <a:rPr lang="it-IT" sz="1800" dirty="0" smtClean="0">
                <a:sym typeface="Wingdings" pitchFamily="2" charset="2"/>
              </a:rPr>
              <a:t> with </a:t>
            </a:r>
            <a:r>
              <a:rPr lang="it-IT" sz="1800" dirty="0" err="1" smtClean="0">
                <a:sym typeface="Wingdings" pitchFamily="2" charset="2"/>
              </a:rPr>
              <a:t>materialism</a:t>
            </a:r>
            <a:endParaRPr lang="it-IT" sz="1800" dirty="0" smtClean="0">
              <a:sym typeface="Wingdings" pitchFamily="2" charset="2"/>
            </a:endParaRPr>
          </a:p>
          <a:p>
            <a:pPr>
              <a:buNone/>
            </a:pP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smtClean="0">
                <a:sym typeface="Wingdings" pitchFamily="2" charset="2"/>
              </a:rPr>
              <a:t>   ( </a:t>
            </a:r>
            <a:r>
              <a:rPr lang="it-IT" sz="1800" dirty="0" err="1" smtClean="0">
                <a:sym typeface="Wingdings" pitchFamily="2" charset="2"/>
              </a:rPr>
              <a:t>examples</a:t>
            </a:r>
            <a:r>
              <a:rPr lang="it-IT" sz="1800" dirty="0" smtClean="0">
                <a:sym typeface="Wingdings" pitchFamily="2" charset="2"/>
              </a:rPr>
              <a:t>: </a:t>
            </a:r>
            <a:r>
              <a:rPr lang="it-IT" sz="1800" dirty="0" err="1" smtClean="0">
                <a:sym typeface="Wingdings" pitchFamily="2" charset="2"/>
              </a:rPr>
              <a:t>simony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smtClean="0">
                <a:sym typeface="Wingdings" pitchFamily="2" charset="2"/>
              </a:rPr>
              <a:t>in </a:t>
            </a:r>
            <a:r>
              <a:rPr lang="it-IT" sz="1800" u="sng" dirty="0">
                <a:sym typeface="Wingdings" pitchFamily="2" charset="2"/>
              </a:rPr>
              <a:t>T</a:t>
            </a:r>
            <a:r>
              <a:rPr lang="it-IT" sz="1800" u="sng" dirty="0" smtClean="0">
                <a:sym typeface="Wingdings" pitchFamily="2" charset="2"/>
              </a:rPr>
              <a:t>he </a:t>
            </a:r>
            <a:r>
              <a:rPr lang="it-IT" sz="1800" u="sng" dirty="0" err="1">
                <a:sym typeface="Wingdings" pitchFamily="2" charset="2"/>
              </a:rPr>
              <a:t>S</a:t>
            </a:r>
            <a:r>
              <a:rPr lang="it-IT" sz="1800" u="sng" dirty="0" err="1" smtClean="0">
                <a:sym typeface="Wingdings" pitchFamily="2" charset="2"/>
              </a:rPr>
              <a:t>isters</a:t>
            </a:r>
            <a:r>
              <a:rPr lang="it-IT" sz="1800" u="sng" dirty="0" smtClean="0">
                <a:sym typeface="Wingdings" pitchFamily="2" charset="2"/>
              </a:rPr>
              <a:t> </a:t>
            </a:r>
            <a:r>
              <a:rPr lang="it-IT" sz="1800" dirty="0" smtClean="0">
                <a:sym typeface="Wingdings" pitchFamily="2" charset="2"/>
              </a:rPr>
              <a:t>and the commercial </a:t>
            </a:r>
            <a:r>
              <a:rPr lang="it-IT" sz="1800" dirty="0" err="1" smtClean="0">
                <a:sym typeface="Wingdings" pitchFamily="2" charset="2"/>
              </a:rPr>
              <a:t>metaphore</a:t>
            </a:r>
            <a:r>
              <a:rPr lang="it-IT" sz="1800" dirty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used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smtClean="0">
                <a:sym typeface="Wingdings" pitchFamily="2" charset="2"/>
              </a:rPr>
              <a:t>by </a:t>
            </a:r>
            <a:r>
              <a:rPr lang="it-IT" sz="1800" dirty="0" err="1">
                <a:sym typeface="Wingdings" pitchFamily="2" charset="2"/>
              </a:rPr>
              <a:t>F</a:t>
            </a:r>
            <a:r>
              <a:rPr lang="it-IT" sz="1800" dirty="0" err="1" smtClean="0">
                <a:sym typeface="Wingdings" pitchFamily="2" charset="2"/>
              </a:rPr>
              <a:t>atehr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Purdon</a:t>
            </a:r>
            <a:r>
              <a:rPr lang="it-IT" sz="1800" dirty="0" smtClean="0">
                <a:sym typeface="Wingdings" pitchFamily="2" charset="2"/>
              </a:rPr>
              <a:t> in </a:t>
            </a:r>
            <a:r>
              <a:rPr lang="it-IT" sz="1800" u="sng" dirty="0" smtClean="0">
                <a:sym typeface="Wingdings" pitchFamily="2" charset="2"/>
              </a:rPr>
              <a:t>Grace</a:t>
            </a:r>
            <a:r>
              <a:rPr lang="it-IT" sz="18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it-IT" sz="1800" dirty="0" smtClean="0">
              <a:sym typeface="Wingdings" pitchFamily="2" charset="2"/>
            </a:endParaRPr>
          </a:p>
          <a:p>
            <a:pPr>
              <a:buNone/>
            </a:pPr>
            <a:r>
              <a:rPr lang="it-IT" sz="1800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002060"/>
                </a:solidFill>
                <a:sym typeface="Wingdings" pitchFamily="2" charset="2"/>
              </a:rPr>
              <a:t>                                                            </a:t>
            </a:r>
            <a:r>
              <a:rPr lang="it-IT" sz="2000" u="sng" dirty="0" err="1" smtClean="0">
                <a:solidFill>
                  <a:srgbClr val="002060"/>
                </a:solidFill>
                <a:sym typeface="Wingdings" pitchFamily="2" charset="2"/>
              </a:rPr>
              <a:t>Novel</a:t>
            </a:r>
            <a:r>
              <a:rPr lang="it-IT" sz="2000" u="sng" dirty="0" smtClean="0">
                <a:solidFill>
                  <a:srgbClr val="002060"/>
                </a:solidFill>
                <a:sym typeface="Wingdings" pitchFamily="2" charset="2"/>
              </a:rPr>
              <a:t>’s </a:t>
            </a:r>
            <a:r>
              <a:rPr lang="it-IT" sz="2000" u="sng" dirty="0" err="1" smtClean="0">
                <a:solidFill>
                  <a:srgbClr val="002060"/>
                </a:solidFill>
                <a:sym typeface="Wingdings" pitchFamily="2" charset="2"/>
              </a:rPr>
              <a:t>structure</a:t>
            </a:r>
            <a:r>
              <a:rPr lang="it-IT" sz="2000" u="sng" dirty="0" smtClean="0">
                <a:solidFill>
                  <a:srgbClr val="002060"/>
                </a:solidFill>
                <a:sym typeface="Wingdings" pitchFamily="2" charset="2"/>
              </a:rPr>
              <a:t>  </a:t>
            </a:r>
          </a:p>
          <a:p>
            <a:endParaRPr lang="it-IT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it-IT" sz="2000" dirty="0" smtClean="0">
                <a:sym typeface="Wingdings" pitchFamily="2" charset="2"/>
              </a:rPr>
              <a:t>  </a:t>
            </a:r>
            <a:r>
              <a:rPr lang="it-IT" sz="1600" b="1" dirty="0" err="1" smtClean="0">
                <a:sym typeface="Wingdings" pitchFamily="2" charset="2"/>
              </a:rPr>
              <a:t>paralysis</a:t>
            </a:r>
            <a:r>
              <a:rPr lang="it-IT" sz="1600" b="1" dirty="0" smtClean="0">
                <a:sym typeface="Wingdings" pitchFamily="2" charset="2"/>
              </a:rPr>
              <a:t>  </a:t>
            </a:r>
            <a:r>
              <a:rPr lang="it-IT" sz="1600" b="1" dirty="0" err="1">
                <a:sym typeface="Wingdings" pitchFamily="2" charset="2"/>
              </a:rPr>
              <a:t>e</a:t>
            </a:r>
            <a:r>
              <a:rPr lang="it-IT" sz="1600" b="1" dirty="0" err="1" smtClean="0">
                <a:sym typeface="Wingdings" pitchFamily="2" charset="2"/>
              </a:rPr>
              <a:t>piphany</a:t>
            </a:r>
            <a:r>
              <a:rPr lang="it-IT" sz="1600" b="1" dirty="0" smtClean="0">
                <a:sym typeface="Wingdings" pitchFamily="2" charset="2"/>
              </a:rPr>
              <a:t>  </a:t>
            </a:r>
            <a:r>
              <a:rPr lang="it-IT" sz="1600" b="1" dirty="0" err="1" smtClean="0">
                <a:sym typeface="Wingdings" pitchFamily="2" charset="2"/>
              </a:rPr>
              <a:t>escape</a:t>
            </a:r>
            <a:r>
              <a:rPr lang="it-IT" sz="1600" b="1" dirty="0" smtClean="0">
                <a:sym typeface="Wingdings" pitchFamily="2" charset="2"/>
              </a:rPr>
              <a:t>   </a:t>
            </a:r>
            <a:r>
              <a:rPr lang="it-IT" sz="1600" b="1" dirty="0" err="1" smtClean="0">
                <a:sym typeface="Wingdings" pitchFamily="2" charset="2"/>
              </a:rPr>
              <a:t>failure</a:t>
            </a:r>
            <a:r>
              <a:rPr lang="it-IT" sz="1600" b="1" dirty="0" smtClean="0">
                <a:sym typeface="Wingdings" pitchFamily="2" charset="2"/>
              </a:rPr>
              <a:t> (</a:t>
            </a:r>
            <a:r>
              <a:rPr lang="it-IT" sz="1600" b="1" dirty="0" err="1" smtClean="0">
                <a:sym typeface="Wingdings" pitchFamily="2" charset="2"/>
              </a:rPr>
              <a:t>percieved</a:t>
            </a:r>
            <a:r>
              <a:rPr lang="it-IT" sz="1600" b="1" dirty="0" smtClean="0">
                <a:sym typeface="Wingdings" pitchFamily="2" charset="2"/>
              </a:rPr>
              <a:t> </a:t>
            </a:r>
            <a:r>
              <a:rPr lang="it-IT" sz="1600" b="1" dirty="0" err="1" smtClean="0">
                <a:sym typeface="Wingdings" pitchFamily="2" charset="2"/>
              </a:rPr>
              <a:t>by</a:t>
            </a:r>
            <a:r>
              <a:rPr lang="it-IT" sz="1600" b="1" dirty="0" smtClean="0">
                <a:sym typeface="Wingdings" pitchFamily="2" charset="2"/>
              </a:rPr>
              <a:t> the </a:t>
            </a:r>
            <a:r>
              <a:rPr lang="it-IT" sz="1600" b="1" dirty="0" err="1" smtClean="0">
                <a:sym typeface="Wingdings" pitchFamily="2" charset="2"/>
              </a:rPr>
              <a:t>character</a:t>
            </a:r>
            <a:r>
              <a:rPr lang="it-IT" sz="1600" b="1" dirty="0" smtClean="0">
                <a:sym typeface="Wingdings" pitchFamily="2" charset="2"/>
              </a:rPr>
              <a:t> or </a:t>
            </a:r>
            <a:r>
              <a:rPr lang="it-IT" sz="1600" b="1" dirty="0" err="1" smtClean="0">
                <a:sym typeface="Wingdings" pitchFamily="2" charset="2"/>
              </a:rPr>
              <a:t>not</a:t>
            </a:r>
            <a:r>
              <a:rPr lang="it-IT" sz="1600" b="1" dirty="0" smtClean="0">
                <a:sym typeface="Wingdings" pitchFamily="2" charset="2"/>
              </a:rPr>
              <a:t>)  </a:t>
            </a:r>
            <a:r>
              <a:rPr lang="it-IT" sz="1600" b="1" dirty="0" err="1" smtClean="0">
                <a:sym typeface="Wingdings" pitchFamily="2" charset="2"/>
              </a:rPr>
              <a:t>frustration</a:t>
            </a:r>
            <a:endParaRPr lang="it-IT" sz="1600" b="1" dirty="0" smtClean="0">
              <a:sym typeface="Wingdings" pitchFamily="2" charset="2"/>
            </a:endParaRPr>
          </a:p>
          <a:p>
            <a:endParaRPr lang="it-IT" sz="2000" dirty="0" smtClean="0">
              <a:sym typeface="Wingdings" pitchFamily="2" charset="2"/>
            </a:endParaRPr>
          </a:p>
          <a:p>
            <a:r>
              <a:rPr lang="it-IT" sz="1800" dirty="0" smtClean="0">
                <a:sym typeface="Wingdings" pitchFamily="2" charset="2"/>
              </a:rPr>
              <a:t>The </a:t>
            </a:r>
            <a:r>
              <a:rPr lang="it-IT" sz="1800" dirty="0" err="1" smtClean="0">
                <a:sym typeface="Wingdings" pitchFamily="2" charset="2"/>
              </a:rPr>
              <a:t>structure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conveys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smtClean="0">
                <a:sym typeface="Wingdings" pitchFamily="2" charset="2"/>
              </a:rPr>
              <a:t>an </a:t>
            </a:r>
            <a:r>
              <a:rPr lang="it-IT" sz="1800" dirty="0" smtClean="0">
                <a:sym typeface="Wingdings" pitchFamily="2" charset="2"/>
              </a:rPr>
              <a:t>idea of inactivity and stagnation</a:t>
            </a:r>
            <a:endParaRPr lang="it-IT" sz="2000" u="sng" dirty="0" smtClean="0"/>
          </a:p>
          <a:p>
            <a:endParaRPr lang="it-IT" sz="1800" dirty="0" smtClean="0"/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solidFill>
                  <a:srgbClr val="002060"/>
                </a:solidFill>
              </a:rPr>
              <a:t>Thematic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sections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05461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1 </a:t>
            </a:r>
            <a:r>
              <a:rPr lang="it-IT" sz="1800" dirty="0" err="1" smtClean="0"/>
              <a:t>section</a:t>
            </a:r>
            <a:r>
              <a:rPr lang="it-IT" sz="1800" dirty="0" smtClean="0"/>
              <a:t> (</a:t>
            </a:r>
            <a:r>
              <a:rPr lang="it-IT" sz="1800" b="1" dirty="0" err="1" smtClean="0"/>
              <a:t>childhood</a:t>
            </a:r>
            <a:r>
              <a:rPr lang="it-IT" sz="1800" dirty="0" smtClean="0"/>
              <a:t>)          </a:t>
            </a:r>
            <a:r>
              <a:rPr lang="it-IT" sz="1800" dirty="0" smtClean="0">
                <a:sym typeface="Wingdings" pitchFamily="2" charset="2"/>
              </a:rPr>
              <a:t>     </a:t>
            </a:r>
            <a:r>
              <a:rPr lang="it-IT" sz="1800" u="sng" dirty="0" smtClean="0">
                <a:sym typeface="Wingdings" pitchFamily="2" charset="2"/>
              </a:rPr>
              <a:t>The </a:t>
            </a:r>
            <a:r>
              <a:rPr lang="it-IT" sz="1800" dirty="0" err="1" smtClean="0">
                <a:sym typeface="Wingdings" pitchFamily="2" charset="2"/>
              </a:rPr>
              <a:t>Sisters</a:t>
            </a:r>
            <a:r>
              <a:rPr lang="it-IT" sz="1800" dirty="0" smtClean="0">
                <a:sym typeface="Wingdings" pitchFamily="2" charset="2"/>
              </a:rPr>
              <a:t>, An</a:t>
            </a:r>
            <a:r>
              <a:rPr lang="it-IT" sz="1800" u="sng" dirty="0" smtClean="0">
                <a:sym typeface="Wingdings" pitchFamily="2" charset="2"/>
              </a:rPr>
              <a:t> </a:t>
            </a:r>
            <a:r>
              <a:rPr lang="it-IT" sz="1800" u="sng" dirty="0" err="1" smtClean="0">
                <a:sym typeface="Wingdings" pitchFamily="2" charset="2"/>
              </a:rPr>
              <a:t>Encounter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err="1" smtClean="0">
                <a:sym typeface="Wingdings" pitchFamily="2" charset="2"/>
              </a:rPr>
              <a:t>Araby</a:t>
            </a:r>
            <a:endParaRPr lang="it-IT" sz="1800" u="sng" dirty="0" smtClean="0"/>
          </a:p>
          <a:p>
            <a:r>
              <a:rPr lang="it-IT" sz="1800" dirty="0" smtClean="0"/>
              <a:t>2 </a:t>
            </a:r>
            <a:r>
              <a:rPr lang="it-IT" sz="1800" dirty="0" err="1" smtClean="0"/>
              <a:t>section</a:t>
            </a:r>
            <a:r>
              <a:rPr lang="it-IT" sz="1800" dirty="0" smtClean="0"/>
              <a:t> (</a:t>
            </a:r>
            <a:r>
              <a:rPr lang="it-IT" sz="1800" b="1" dirty="0" err="1" smtClean="0"/>
              <a:t>adolescence</a:t>
            </a:r>
            <a:r>
              <a:rPr lang="it-IT" sz="1800" dirty="0" smtClean="0"/>
              <a:t>)      </a:t>
            </a:r>
            <a:r>
              <a:rPr lang="it-IT" sz="1800" dirty="0" smtClean="0">
                <a:sym typeface="Wingdings" pitchFamily="2" charset="2"/>
              </a:rPr>
              <a:t>     </a:t>
            </a:r>
            <a:r>
              <a:rPr lang="it-IT" sz="1800" u="sng" dirty="0" err="1" smtClean="0">
                <a:sym typeface="Wingdings" pitchFamily="2" charset="2"/>
              </a:rPr>
              <a:t>Eveline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err="1" smtClean="0">
                <a:sym typeface="Wingdings" pitchFamily="2" charset="2"/>
              </a:rPr>
              <a:t>After</a:t>
            </a:r>
            <a:r>
              <a:rPr lang="it-IT" sz="1800" u="sng" dirty="0" smtClean="0">
                <a:sym typeface="Wingdings" pitchFamily="2" charset="2"/>
              </a:rPr>
              <a:t> the Race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err="1" smtClean="0">
                <a:sym typeface="Wingdings" pitchFamily="2" charset="2"/>
              </a:rPr>
              <a:t>Two</a:t>
            </a:r>
            <a:r>
              <a:rPr lang="it-IT" sz="1800" u="sng" dirty="0" smtClean="0">
                <a:sym typeface="Wingdings" pitchFamily="2" charset="2"/>
              </a:rPr>
              <a:t> </a:t>
            </a:r>
            <a:r>
              <a:rPr lang="it-IT" sz="1800" u="sng" dirty="0" err="1" smtClean="0">
                <a:sym typeface="Wingdings" pitchFamily="2" charset="2"/>
              </a:rPr>
              <a:t>Gallants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smtClean="0">
                <a:sym typeface="Wingdings" pitchFamily="2" charset="2"/>
              </a:rPr>
              <a:t>The </a:t>
            </a:r>
            <a:r>
              <a:rPr lang="it-IT" sz="1800" u="sng" dirty="0" err="1" smtClean="0">
                <a:sym typeface="Wingdings" pitchFamily="2" charset="2"/>
              </a:rPr>
              <a:t>Boarding</a:t>
            </a:r>
            <a:r>
              <a:rPr lang="it-IT" sz="1800" u="sng" dirty="0" smtClean="0">
                <a:sym typeface="Wingdings" pitchFamily="2" charset="2"/>
              </a:rPr>
              <a:t> House</a:t>
            </a:r>
            <a:endParaRPr lang="it-IT" sz="1800" u="sng" dirty="0" smtClean="0"/>
          </a:p>
          <a:p>
            <a:r>
              <a:rPr lang="it-IT" sz="1800" dirty="0" smtClean="0"/>
              <a:t>3 </a:t>
            </a:r>
            <a:r>
              <a:rPr lang="it-IT" sz="1800" dirty="0" err="1" smtClean="0"/>
              <a:t>section</a:t>
            </a:r>
            <a:r>
              <a:rPr lang="it-IT" sz="1800" dirty="0" smtClean="0"/>
              <a:t> (</a:t>
            </a:r>
            <a:r>
              <a:rPr lang="it-IT" sz="1800" b="1" dirty="0" err="1" smtClean="0"/>
              <a:t>maturity</a:t>
            </a:r>
            <a:r>
              <a:rPr lang="it-IT" sz="1800" dirty="0" smtClean="0"/>
              <a:t>)            </a:t>
            </a:r>
            <a:r>
              <a:rPr lang="it-IT" sz="1800" dirty="0" smtClean="0">
                <a:sym typeface="Wingdings" pitchFamily="2" charset="2"/>
              </a:rPr>
              <a:t>      </a:t>
            </a:r>
            <a:r>
              <a:rPr lang="it-IT" sz="1800" u="sng" dirty="0" smtClean="0">
                <a:sym typeface="Wingdings" pitchFamily="2" charset="2"/>
              </a:rPr>
              <a:t>A </a:t>
            </a:r>
            <a:r>
              <a:rPr lang="it-IT" sz="1800" u="sng" dirty="0">
                <a:sym typeface="Wingdings" pitchFamily="2" charset="2"/>
              </a:rPr>
              <a:t>L</a:t>
            </a:r>
            <a:r>
              <a:rPr lang="it-IT" sz="1800" u="sng" dirty="0" smtClean="0">
                <a:sym typeface="Wingdings" pitchFamily="2" charset="2"/>
              </a:rPr>
              <a:t>ittle </a:t>
            </a:r>
            <a:r>
              <a:rPr lang="it-IT" sz="1800" u="sng" dirty="0" err="1" smtClean="0">
                <a:sym typeface="Wingdings" pitchFamily="2" charset="2"/>
              </a:rPr>
              <a:t>Cloud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err="1" smtClean="0">
                <a:sym typeface="Wingdings" pitchFamily="2" charset="2"/>
              </a:rPr>
              <a:t>Counterparts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smtClean="0">
                <a:sym typeface="Wingdings" pitchFamily="2" charset="2"/>
              </a:rPr>
              <a:t>Clay</a:t>
            </a:r>
            <a:r>
              <a:rPr lang="it-IT" sz="1800" dirty="0" smtClean="0">
                <a:sym typeface="Wingdings" pitchFamily="2" charset="2"/>
              </a:rPr>
              <a:t>,  </a:t>
            </a:r>
            <a:r>
              <a:rPr lang="it-IT" sz="1800" u="sng" dirty="0" smtClean="0">
                <a:sym typeface="Wingdings" pitchFamily="2" charset="2"/>
              </a:rPr>
              <a:t>A </a:t>
            </a:r>
            <a:r>
              <a:rPr lang="it-IT" sz="1800" u="sng" dirty="0" err="1" smtClean="0">
                <a:sym typeface="Wingdings" pitchFamily="2" charset="2"/>
              </a:rPr>
              <a:t>Painful</a:t>
            </a:r>
            <a:r>
              <a:rPr lang="it-IT" sz="1800" u="sng" dirty="0" smtClean="0">
                <a:sym typeface="Wingdings" pitchFamily="2" charset="2"/>
              </a:rPr>
              <a:t> Case</a:t>
            </a:r>
            <a:endParaRPr lang="it-IT" sz="1800" u="sng" dirty="0" smtClean="0"/>
          </a:p>
          <a:p>
            <a:r>
              <a:rPr lang="it-IT" sz="1800" dirty="0" smtClean="0"/>
              <a:t>4 </a:t>
            </a:r>
            <a:r>
              <a:rPr lang="it-IT" sz="1800" dirty="0" err="1" smtClean="0"/>
              <a:t>section</a:t>
            </a:r>
            <a:r>
              <a:rPr lang="it-IT" sz="1800" dirty="0" smtClean="0"/>
              <a:t> (</a:t>
            </a:r>
            <a:r>
              <a:rPr lang="it-IT" sz="1800" b="1" dirty="0" smtClean="0"/>
              <a:t>public life</a:t>
            </a:r>
            <a:r>
              <a:rPr lang="it-IT" sz="1800" dirty="0" smtClean="0"/>
              <a:t>)          </a:t>
            </a:r>
            <a:r>
              <a:rPr lang="it-IT" sz="1800" dirty="0" smtClean="0">
                <a:sym typeface="Wingdings" pitchFamily="2" charset="2"/>
              </a:rPr>
              <a:t>      </a:t>
            </a:r>
            <a:r>
              <a:rPr lang="it-IT" sz="1800" u="sng" dirty="0" err="1" smtClean="0">
                <a:sym typeface="Wingdings" pitchFamily="2" charset="2"/>
              </a:rPr>
              <a:t>Ivy</a:t>
            </a:r>
            <a:r>
              <a:rPr lang="it-IT" sz="1800" u="sng" dirty="0" smtClean="0">
                <a:sym typeface="Wingdings" pitchFamily="2" charset="2"/>
              </a:rPr>
              <a:t> </a:t>
            </a:r>
            <a:r>
              <a:rPr lang="it-IT" sz="1800" u="sng" dirty="0" err="1" smtClean="0">
                <a:sym typeface="Wingdings" pitchFamily="2" charset="2"/>
              </a:rPr>
              <a:t>day</a:t>
            </a:r>
            <a:r>
              <a:rPr lang="it-IT" sz="1800" u="sng" dirty="0" smtClean="0">
                <a:sym typeface="Wingdings" pitchFamily="2" charset="2"/>
              </a:rPr>
              <a:t> in the </a:t>
            </a:r>
            <a:r>
              <a:rPr lang="it-IT" sz="1800" u="sng" dirty="0" err="1" smtClean="0">
                <a:sym typeface="Wingdings" pitchFamily="2" charset="2"/>
              </a:rPr>
              <a:t>Commitee</a:t>
            </a:r>
            <a:r>
              <a:rPr lang="it-IT" sz="1800" u="sng" dirty="0" smtClean="0">
                <a:sym typeface="Wingdings" pitchFamily="2" charset="2"/>
              </a:rPr>
              <a:t> </a:t>
            </a:r>
            <a:r>
              <a:rPr lang="it-IT" sz="1800" u="sng" dirty="0" err="1" smtClean="0">
                <a:sym typeface="Wingdings" pitchFamily="2" charset="2"/>
              </a:rPr>
              <a:t>Room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smtClean="0">
                <a:sym typeface="Wingdings" pitchFamily="2" charset="2"/>
              </a:rPr>
              <a:t>A </a:t>
            </a:r>
            <a:r>
              <a:rPr lang="it-IT" sz="1800" u="sng" dirty="0" err="1" smtClean="0">
                <a:sym typeface="Wingdings" pitchFamily="2" charset="2"/>
              </a:rPr>
              <a:t>Mother</a:t>
            </a:r>
            <a:r>
              <a:rPr lang="it-IT" sz="1800" dirty="0" smtClean="0">
                <a:sym typeface="Wingdings" pitchFamily="2" charset="2"/>
              </a:rPr>
              <a:t>, </a:t>
            </a:r>
            <a:r>
              <a:rPr lang="it-IT" sz="1800" u="sng" dirty="0" smtClean="0">
                <a:sym typeface="Wingdings" pitchFamily="2" charset="2"/>
              </a:rPr>
              <a:t>Grace</a:t>
            </a:r>
          </a:p>
          <a:p>
            <a:pPr>
              <a:buNone/>
            </a:pPr>
            <a:endParaRPr lang="it-IT" sz="1800" u="sng" dirty="0">
              <a:sym typeface="Wingdings" pitchFamily="2" charset="2"/>
            </a:endParaRPr>
          </a:p>
          <a:p>
            <a:pPr>
              <a:buNone/>
            </a:pPr>
            <a:endParaRPr lang="it-IT" sz="1800" u="sng" dirty="0" smtClean="0">
              <a:sym typeface="Wingdings" pitchFamily="2" charset="2"/>
            </a:endParaRPr>
          </a:p>
          <a:p>
            <a:pPr algn="ctr"/>
            <a:r>
              <a:rPr lang="it-IT" sz="1800" dirty="0" err="1" smtClean="0">
                <a:sym typeface="Wingdings" pitchFamily="2" charset="2"/>
              </a:rPr>
              <a:t>Function</a:t>
            </a:r>
            <a:r>
              <a:rPr lang="it-IT" sz="1800" dirty="0" smtClean="0">
                <a:sym typeface="Wingdings" pitchFamily="2" charset="2"/>
              </a:rPr>
              <a:t> of  </a:t>
            </a:r>
            <a:r>
              <a:rPr lang="it-IT" sz="1800" u="sng" dirty="0" smtClean="0">
                <a:sym typeface="Wingdings" pitchFamily="2" charset="2"/>
              </a:rPr>
              <a:t>The </a:t>
            </a:r>
            <a:r>
              <a:rPr lang="it-IT" sz="1800" u="sng" dirty="0" smtClean="0">
                <a:sym typeface="Wingdings" pitchFamily="2" charset="2"/>
              </a:rPr>
              <a:t>Dead</a:t>
            </a:r>
            <a:r>
              <a:rPr lang="it-IT" sz="1800" dirty="0" smtClean="0">
                <a:sym typeface="Wingdings" pitchFamily="2" charset="2"/>
              </a:rPr>
              <a:t>:  </a:t>
            </a:r>
            <a:r>
              <a:rPr lang="it-IT" sz="1800" dirty="0" err="1" smtClean="0">
                <a:sym typeface="Wingdings" pitchFamily="2" charset="2"/>
              </a:rPr>
              <a:t>Epilogue</a:t>
            </a:r>
            <a:endParaRPr lang="it-IT" sz="1800" dirty="0"/>
          </a:p>
        </p:txBody>
      </p:sp>
      <p:pic>
        <p:nvPicPr>
          <p:cNvPr id="4098" name="Picture 2" descr="C:\Users\Alice\Desktop\the dead\Dead-James-Joyce[1]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57628"/>
            <a:ext cx="45049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043626" cy="51115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920000"/>
                </a:solidFill>
              </a:rPr>
              <a:t>Le fil </a:t>
            </a:r>
            <a:r>
              <a:rPr lang="it-IT" sz="3200" dirty="0" err="1" smtClean="0">
                <a:solidFill>
                  <a:srgbClr val="920000"/>
                </a:solidFill>
              </a:rPr>
              <a:t>rouge</a:t>
            </a:r>
            <a:r>
              <a:rPr lang="it-IT" sz="3200" dirty="0" smtClean="0">
                <a:solidFill>
                  <a:srgbClr val="920000"/>
                </a:solidFill>
              </a:rPr>
              <a:t> (</a:t>
            </a:r>
            <a:r>
              <a:rPr lang="it-IT" sz="3200" dirty="0" err="1" smtClean="0">
                <a:solidFill>
                  <a:srgbClr val="920000"/>
                </a:solidFill>
              </a:rPr>
              <a:t>themes</a:t>
            </a:r>
            <a:r>
              <a:rPr lang="it-IT" sz="3200" dirty="0" smtClean="0">
                <a:solidFill>
                  <a:srgbClr val="920000"/>
                </a:solidFill>
              </a:rPr>
              <a:t>):</a:t>
            </a:r>
            <a:endParaRPr lang="it-IT" sz="3200" dirty="0">
              <a:solidFill>
                <a:srgbClr val="92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it-IT" sz="1600" dirty="0" err="1" smtClean="0">
                <a:hlinkClick r:id="rId2" action="ppaction://hlinksldjump"/>
              </a:rPr>
              <a:t>Epiphany</a:t>
            </a:r>
            <a:endParaRPr lang="it-IT" sz="1600" dirty="0" smtClean="0"/>
          </a:p>
          <a:p>
            <a:r>
              <a:rPr lang="it-IT" sz="1600" dirty="0" smtClean="0"/>
              <a:t>Death and connection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</a:t>
            </a:r>
            <a:r>
              <a:rPr lang="it-IT" sz="1600" dirty="0" smtClean="0"/>
              <a:t>the living </a:t>
            </a:r>
            <a:r>
              <a:rPr lang="it-IT" sz="1600" dirty="0" smtClean="0"/>
              <a:t>and </a:t>
            </a:r>
            <a:r>
              <a:rPr lang="it-IT" sz="1600" dirty="0" smtClean="0"/>
              <a:t>the dead </a:t>
            </a:r>
            <a:r>
              <a:rPr lang="it-IT" sz="1600" dirty="0" smtClean="0"/>
              <a:t>(</a:t>
            </a:r>
            <a:r>
              <a:rPr lang="it-IT" sz="1600" u="sng" dirty="0" smtClean="0"/>
              <a:t>The </a:t>
            </a:r>
            <a:r>
              <a:rPr lang="it-IT" sz="1600" u="sng" dirty="0" err="1" smtClean="0"/>
              <a:t>Sisters</a:t>
            </a:r>
            <a:r>
              <a:rPr lang="it-IT" sz="1600" dirty="0" smtClean="0"/>
              <a:t>, </a:t>
            </a:r>
            <a:r>
              <a:rPr lang="it-IT" sz="1600" u="sng" dirty="0" smtClean="0"/>
              <a:t>The </a:t>
            </a:r>
            <a:r>
              <a:rPr lang="it-IT" sz="1600" u="sng" dirty="0" smtClean="0"/>
              <a:t>Dead</a:t>
            </a:r>
            <a:r>
              <a:rPr lang="it-IT" sz="1600" dirty="0" smtClean="0"/>
              <a:t>)</a:t>
            </a:r>
          </a:p>
          <a:p>
            <a:r>
              <a:rPr lang="it-IT" sz="1600" dirty="0" err="1" smtClean="0"/>
              <a:t>Religion</a:t>
            </a:r>
            <a:endParaRPr lang="it-IT" sz="1600" dirty="0" smtClean="0"/>
          </a:p>
          <a:p>
            <a:r>
              <a:rPr lang="it-IT" sz="1600" dirty="0" err="1" smtClean="0"/>
              <a:t>Opressive</a:t>
            </a:r>
            <a:r>
              <a:rPr lang="it-IT" sz="1600" dirty="0" smtClean="0"/>
              <a:t> and </a:t>
            </a:r>
            <a:r>
              <a:rPr lang="it-IT" sz="1600" dirty="0" err="1" smtClean="0"/>
              <a:t>useless</a:t>
            </a:r>
            <a:r>
              <a:rPr lang="it-IT" sz="1600" dirty="0" smtClean="0"/>
              <a:t> </a:t>
            </a:r>
            <a:r>
              <a:rPr lang="it-IT" sz="1600" dirty="0" err="1" smtClean="0"/>
              <a:t>morality</a:t>
            </a:r>
            <a:endParaRPr lang="it-IT" sz="1600" dirty="0" smtClean="0"/>
          </a:p>
          <a:p>
            <a:r>
              <a:rPr lang="it-IT" sz="1600" dirty="0" err="1" smtClean="0"/>
              <a:t>Fake</a:t>
            </a:r>
            <a:r>
              <a:rPr lang="it-IT" sz="1600" dirty="0" smtClean="0"/>
              <a:t> </a:t>
            </a:r>
            <a:r>
              <a:rPr lang="it-IT" sz="1600" dirty="0" err="1" smtClean="0"/>
              <a:t>friendship</a:t>
            </a:r>
            <a:endParaRPr lang="it-IT" sz="1600" dirty="0" smtClean="0"/>
          </a:p>
          <a:p>
            <a:r>
              <a:rPr lang="it-IT" sz="1600" dirty="0" err="1" smtClean="0"/>
              <a:t>Snow</a:t>
            </a:r>
            <a:r>
              <a:rPr lang="it-IT" sz="1600" dirty="0" smtClean="0"/>
              <a:t> and windows</a:t>
            </a:r>
          </a:p>
          <a:p>
            <a:r>
              <a:rPr lang="it-IT" sz="1600" dirty="0" smtClean="0"/>
              <a:t>Love</a:t>
            </a:r>
          </a:p>
          <a:p>
            <a:r>
              <a:rPr lang="it-IT" sz="1600" dirty="0" smtClean="0"/>
              <a:t>The </a:t>
            </a:r>
            <a:r>
              <a:rPr lang="it-IT" sz="1600" dirty="0" err="1" smtClean="0"/>
              <a:t>fall</a:t>
            </a:r>
            <a:endParaRPr lang="it-IT" sz="1600" dirty="0" smtClean="0"/>
          </a:p>
          <a:p>
            <a:r>
              <a:rPr lang="it-IT" sz="1600" dirty="0" err="1" smtClean="0">
                <a:hlinkClick r:id="rId3" action="ppaction://hlinksldjump"/>
              </a:rPr>
              <a:t>Paralysis</a:t>
            </a:r>
            <a:r>
              <a:rPr lang="it-IT" sz="1600" dirty="0" smtClean="0">
                <a:hlinkClick r:id="rId3" action="ppaction://hlinksldjump"/>
              </a:rPr>
              <a:t>, </a:t>
            </a:r>
            <a:r>
              <a:rPr lang="it-IT" sz="1600" dirty="0" err="1" smtClean="0">
                <a:hlinkClick r:id="rId3" action="ppaction://hlinksldjump"/>
              </a:rPr>
              <a:t>gnomon</a:t>
            </a:r>
            <a:r>
              <a:rPr lang="it-IT" sz="1600" dirty="0" smtClean="0">
                <a:hlinkClick r:id="rId3" action="ppaction://hlinksldjump"/>
              </a:rPr>
              <a:t>, </a:t>
            </a:r>
            <a:r>
              <a:rPr lang="it-IT" sz="1600" dirty="0" err="1" smtClean="0">
                <a:hlinkClick r:id="rId3" action="ppaction://hlinksldjump"/>
              </a:rPr>
              <a:t>simony</a:t>
            </a:r>
            <a:endParaRPr lang="it-IT" sz="1600" dirty="0" smtClean="0"/>
          </a:p>
          <a:p>
            <a:endParaRPr lang="it-IT" sz="1800" dirty="0" smtClean="0"/>
          </a:p>
          <a:p>
            <a:pPr algn="just">
              <a:buNone/>
            </a:pPr>
            <a:r>
              <a:rPr lang="it-IT" sz="1800" dirty="0" smtClean="0"/>
              <a:t>                                                            </a:t>
            </a:r>
            <a:r>
              <a:rPr lang="it-IT" sz="2400" dirty="0" err="1" smtClean="0">
                <a:solidFill>
                  <a:srgbClr val="920000"/>
                </a:solidFill>
              </a:rPr>
              <a:t>circular</a:t>
            </a:r>
            <a:r>
              <a:rPr lang="it-IT" sz="2400" dirty="0" smtClean="0">
                <a:solidFill>
                  <a:srgbClr val="920000"/>
                </a:solidFill>
              </a:rPr>
              <a:t> </a:t>
            </a:r>
            <a:r>
              <a:rPr lang="it-IT" sz="2400" dirty="0" err="1" smtClean="0">
                <a:solidFill>
                  <a:srgbClr val="920000"/>
                </a:solidFill>
              </a:rPr>
              <a:t>motion</a:t>
            </a:r>
            <a:endParaRPr lang="it-IT" sz="2400" dirty="0" smtClean="0">
              <a:solidFill>
                <a:srgbClr val="920000"/>
              </a:solidFill>
            </a:endParaRPr>
          </a:p>
          <a:p>
            <a:pPr algn="just"/>
            <a:endParaRPr lang="it-IT" sz="1800" dirty="0" smtClean="0"/>
          </a:p>
          <a:p>
            <a:pPr algn="just"/>
            <a:r>
              <a:rPr lang="it-IT" sz="1800" dirty="0" smtClean="0"/>
              <a:t>The </a:t>
            </a:r>
            <a:r>
              <a:rPr lang="it-IT" sz="1800" dirty="0" err="1" smtClean="0"/>
              <a:t>collection</a:t>
            </a:r>
            <a:r>
              <a:rPr lang="it-IT" sz="1800" dirty="0" smtClean="0"/>
              <a:t> </a:t>
            </a:r>
            <a:r>
              <a:rPr lang="it-IT" sz="1800" dirty="0" err="1" smtClean="0"/>
              <a:t>could</a:t>
            </a:r>
            <a:r>
              <a:rPr lang="it-IT" sz="1800" dirty="0" smtClean="0"/>
              <a:t> be a </a:t>
            </a:r>
            <a:r>
              <a:rPr lang="it-IT" sz="1800" dirty="0" err="1" smtClean="0"/>
              <a:t>portrait</a:t>
            </a:r>
            <a:r>
              <a:rPr lang="it-IT" sz="1800" dirty="0" smtClean="0"/>
              <a:t> of </a:t>
            </a:r>
            <a:r>
              <a:rPr lang="it-IT" sz="1800" dirty="0" err="1" smtClean="0"/>
              <a:t>Dublin</a:t>
            </a:r>
            <a:r>
              <a:rPr lang="it-IT" sz="1800" dirty="0" smtClean="0"/>
              <a:t> (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becomes</a:t>
            </a:r>
            <a:r>
              <a:rPr lang="it-IT" sz="1800" dirty="0" smtClean="0"/>
              <a:t> a </a:t>
            </a:r>
            <a:r>
              <a:rPr lang="it-IT" sz="1800" dirty="0" err="1" smtClean="0"/>
              <a:t>character</a:t>
            </a:r>
            <a:r>
              <a:rPr lang="it-IT" sz="1800" dirty="0" smtClean="0"/>
              <a:t>) and </a:t>
            </a:r>
            <a:r>
              <a:rPr lang="it-IT" sz="1800" dirty="0" smtClean="0"/>
              <a:t>a </a:t>
            </a:r>
            <a:r>
              <a:rPr lang="it-IT" sz="1800" dirty="0" err="1" smtClean="0"/>
              <a:t>great</a:t>
            </a:r>
            <a:r>
              <a:rPr lang="it-IT" sz="1800" dirty="0" smtClean="0"/>
              <a:t> </a:t>
            </a:r>
            <a:r>
              <a:rPr lang="it-IT" sz="1800" dirty="0" err="1" smtClean="0"/>
              <a:t>all</a:t>
            </a:r>
            <a:r>
              <a:rPr lang="it-IT" sz="1800" dirty="0" smtClean="0"/>
              <a:t> </a:t>
            </a:r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smtClean="0"/>
              <a:t> </a:t>
            </a:r>
            <a:r>
              <a:rPr lang="it-IT" sz="1800" dirty="0" err="1" smtClean="0"/>
              <a:t>epiphany</a:t>
            </a:r>
            <a:endParaRPr lang="it-IT" sz="1800" dirty="0" smtClean="0"/>
          </a:p>
          <a:p>
            <a:pPr algn="just"/>
            <a:endParaRPr lang="it-IT" sz="1800" dirty="0" smtClean="0"/>
          </a:p>
          <a:p>
            <a:pPr algn="just"/>
            <a:r>
              <a:rPr lang="it-IT" sz="1800" dirty="0" smtClean="0"/>
              <a:t>The first </a:t>
            </a:r>
            <a:r>
              <a:rPr lang="it-IT" sz="1800" dirty="0" smtClean="0"/>
              <a:t>story</a:t>
            </a:r>
            <a:r>
              <a:rPr lang="it-IT" sz="1800" dirty="0" smtClean="0"/>
              <a:t> </a:t>
            </a:r>
            <a:r>
              <a:rPr lang="it-IT" sz="1800" dirty="0" err="1" smtClean="0"/>
              <a:t>begins</a:t>
            </a:r>
            <a:r>
              <a:rPr lang="it-IT" sz="1800" dirty="0" smtClean="0"/>
              <a:t> with a boy </a:t>
            </a:r>
            <a:r>
              <a:rPr lang="it-IT" sz="1800" dirty="0" err="1" smtClean="0"/>
              <a:t>looking</a:t>
            </a:r>
            <a:r>
              <a:rPr lang="it-IT" sz="1800" dirty="0" smtClean="0"/>
              <a:t> at a </a:t>
            </a:r>
            <a:r>
              <a:rPr lang="it-IT" sz="1800" dirty="0" err="1" smtClean="0"/>
              <a:t>bright</a:t>
            </a:r>
            <a:r>
              <a:rPr lang="it-IT" sz="1800" dirty="0" smtClean="0"/>
              <a:t> </a:t>
            </a:r>
            <a:r>
              <a:rPr lang="it-IT" sz="1800" dirty="0" err="1" smtClean="0"/>
              <a:t>window</a:t>
            </a:r>
            <a:r>
              <a:rPr lang="it-IT" sz="1800" dirty="0" smtClean="0"/>
              <a:t>, </a:t>
            </a:r>
            <a:r>
              <a:rPr lang="it-IT" sz="1800" dirty="0" err="1" smtClean="0"/>
              <a:t>thinking</a:t>
            </a:r>
            <a:r>
              <a:rPr lang="it-IT" sz="1800" dirty="0" smtClean="0"/>
              <a:t> </a:t>
            </a:r>
            <a:r>
              <a:rPr lang="it-IT" sz="1800" dirty="0" err="1" smtClean="0"/>
              <a:t>about</a:t>
            </a:r>
            <a:r>
              <a:rPr lang="it-IT" sz="1800" dirty="0" smtClean="0"/>
              <a:t> </a:t>
            </a:r>
            <a:r>
              <a:rPr lang="it-IT" sz="1800" dirty="0" err="1" smtClean="0"/>
              <a:t>death</a:t>
            </a:r>
            <a:r>
              <a:rPr lang="it-IT" sz="1800" dirty="0" smtClean="0"/>
              <a:t> and </a:t>
            </a:r>
            <a:r>
              <a:rPr lang="it-IT" sz="1800" dirty="0" err="1" smtClean="0"/>
              <a:t>later</a:t>
            </a:r>
            <a:r>
              <a:rPr lang="it-IT" sz="1800" dirty="0" smtClean="0"/>
              <a:t> </a:t>
            </a:r>
            <a:r>
              <a:rPr lang="it-IT" sz="1800" dirty="0" smtClean="0"/>
              <a:t> </a:t>
            </a:r>
            <a:r>
              <a:rPr lang="it-IT" sz="1800" dirty="0" err="1" smtClean="0"/>
              <a:t>you</a:t>
            </a:r>
            <a:r>
              <a:rPr lang="it-IT" sz="1800" dirty="0" smtClean="0"/>
              <a:t> can </a:t>
            </a:r>
            <a:r>
              <a:rPr lang="it-IT" sz="1800" dirty="0" err="1" smtClean="0"/>
              <a:t>read</a:t>
            </a:r>
            <a:r>
              <a:rPr lang="it-IT" sz="1800" dirty="0" smtClean="0"/>
              <a:t> ‘</a:t>
            </a:r>
            <a:r>
              <a:rPr lang="it-IT" sz="1800" i="1" dirty="0" smtClean="0"/>
              <a:t>’I </a:t>
            </a:r>
            <a:r>
              <a:rPr lang="it-IT" sz="1800" i="1" dirty="0" err="1" smtClean="0"/>
              <a:t>felt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my</a:t>
            </a:r>
            <a:r>
              <a:rPr lang="it-IT" sz="1800" i="1" dirty="0" smtClean="0"/>
              <a:t> soul </a:t>
            </a:r>
            <a:r>
              <a:rPr lang="it-IT" sz="1800" i="1" dirty="0" err="1" smtClean="0"/>
              <a:t>receding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pleseant</a:t>
            </a:r>
            <a:r>
              <a:rPr lang="it-IT" sz="1800" i="1" dirty="0" smtClean="0"/>
              <a:t> and </a:t>
            </a:r>
            <a:r>
              <a:rPr lang="it-IT" sz="1800" i="1" dirty="0" err="1" smtClean="0"/>
              <a:t>vicious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place</a:t>
            </a:r>
            <a:r>
              <a:rPr lang="it-IT" sz="1800" dirty="0" smtClean="0"/>
              <a:t>’’ (</a:t>
            </a:r>
            <a:r>
              <a:rPr lang="it-IT" sz="1800" u="sng" dirty="0" smtClean="0"/>
              <a:t>The </a:t>
            </a:r>
            <a:r>
              <a:rPr lang="it-IT" sz="1800" u="sng" dirty="0" err="1" smtClean="0"/>
              <a:t>Sisters</a:t>
            </a:r>
            <a:r>
              <a:rPr lang="it-IT" sz="1800" dirty="0" smtClean="0"/>
              <a:t>) </a:t>
            </a:r>
          </a:p>
          <a:p>
            <a:r>
              <a:rPr lang="it-IT" sz="1800" dirty="0" smtClean="0"/>
              <a:t>The last </a:t>
            </a:r>
            <a:r>
              <a:rPr lang="it-IT" sz="1800" dirty="0" smtClean="0"/>
              <a:t>story </a:t>
            </a:r>
            <a:r>
              <a:rPr lang="it-IT" sz="1800" dirty="0" err="1" smtClean="0"/>
              <a:t>ends</a:t>
            </a:r>
            <a:r>
              <a:rPr lang="it-IT" sz="1800" dirty="0" smtClean="0"/>
              <a:t> </a:t>
            </a:r>
            <a:r>
              <a:rPr lang="it-IT" sz="1800" dirty="0" smtClean="0"/>
              <a:t>with Gabriel </a:t>
            </a:r>
            <a:r>
              <a:rPr lang="it-IT" sz="1800" dirty="0" err="1" smtClean="0"/>
              <a:t>who</a:t>
            </a:r>
            <a:r>
              <a:rPr lang="it-IT" sz="1800" dirty="0" smtClean="0"/>
              <a:t> </a:t>
            </a:r>
            <a:r>
              <a:rPr lang="it-IT" sz="1800" dirty="0" err="1" smtClean="0"/>
              <a:t>stands</a:t>
            </a:r>
            <a:r>
              <a:rPr lang="it-IT" sz="1800" dirty="0" smtClean="0"/>
              <a:t> </a:t>
            </a:r>
            <a:r>
              <a:rPr lang="it-IT" sz="1800" dirty="0" err="1" smtClean="0"/>
              <a:t>behind</a:t>
            </a:r>
            <a:r>
              <a:rPr lang="it-IT" sz="1800" dirty="0" smtClean="0"/>
              <a:t>  </a:t>
            </a:r>
            <a:r>
              <a:rPr lang="it-IT" sz="1800" dirty="0" smtClean="0"/>
              <a:t>the </a:t>
            </a:r>
            <a:r>
              <a:rPr lang="it-IT" sz="1800" dirty="0" err="1" smtClean="0"/>
              <a:t>window</a:t>
            </a:r>
            <a:r>
              <a:rPr lang="it-IT" sz="1800" dirty="0" smtClean="0"/>
              <a:t>, </a:t>
            </a:r>
            <a:r>
              <a:rPr lang="it-IT" sz="1800" dirty="0" err="1" smtClean="0"/>
              <a:t>looking</a:t>
            </a:r>
            <a:r>
              <a:rPr lang="it-IT" sz="1800" dirty="0" smtClean="0"/>
              <a:t> at the </a:t>
            </a:r>
            <a:r>
              <a:rPr lang="it-IT" sz="1800" dirty="0" err="1" smtClean="0"/>
              <a:t>snow</a:t>
            </a:r>
            <a:r>
              <a:rPr lang="it-IT" sz="1800" dirty="0" smtClean="0"/>
              <a:t> and </a:t>
            </a:r>
            <a:r>
              <a:rPr lang="it-IT" sz="1800" dirty="0" err="1" smtClean="0"/>
              <a:t>thinking</a:t>
            </a:r>
            <a:r>
              <a:rPr lang="it-IT" sz="1800" dirty="0" smtClean="0"/>
              <a:t> </a:t>
            </a:r>
            <a:r>
              <a:rPr lang="it-IT" sz="1800" dirty="0" err="1" smtClean="0"/>
              <a:t>about</a:t>
            </a:r>
            <a:r>
              <a:rPr lang="it-IT" sz="1800" dirty="0" smtClean="0"/>
              <a:t> </a:t>
            </a:r>
            <a:r>
              <a:rPr lang="it-IT" sz="1800" dirty="0" err="1" smtClean="0"/>
              <a:t>death</a:t>
            </a:r>
            <a:r>
              <a:rPr lang="it-IT" sz="1800" dirty="0" smtClean="0"/>
              <a:t>: ‘’</a:t>
            </a:r>
            <a:r>
              <a:rPr lang="en-US" sz="1800" i="1" dirty="0" smtClean="0"/>
              <a:t>His soul had approached that region where dwell the vast hosts of the dead</a:t>
            </a:r>
            <a:r>
              <a:rPr lang="en-US" sz="1800" dirty="0" smtClean="0"/>
              <a:t>.’’ (</a:t>
            </a:r>
            <a:r>
              <a:rPr lang="en-US" sz="1800" u="sng" dirty="0" smtClean="0"/>
              <a:t>The </a:t>
            </a:r>
            <a:r>
              <a:rPr lang="en-US" sz="1800" u="sng" dirty="0" smtClean="0"/>
              <a:t>Dead</a:t>
            </a:r>
            <a:r>
              <a:rPr lang="en-US" sz="1800" dirty="0" smtClean="0"/>
              <a:t>)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5929354" cy="642942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solidFill>
                  <a:srgbClr val="002060"/>
                </a:solidFill>
              </a:rPr>
              <a:t>Epiphany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00594"/>
          </a:xfrm>
        </p:spPr>
        <p:txBody>
          <a:bodyPr>
            <a:normAutofit fontScale="77500" lnSpcReduction="20000"/>
          </a:bodyPr>
          <a:lstStyle/>
          <a:p>
            <a:r>
              <a:rPr lang="it-IT" sz="2100" dirty="0" err="1" smtClean="0"/>
              <a:t>From</a:t>
            </a:r>
            <a:r>
              <a:rPr lang="it-IT" sz="2100" i="1" dirty="0" smtClean="0"/>
              <a:t> </a:t>
            </a:r>
            <a:r>
              <a:rPr lang="it-IT" sz="2100" dirty="0" err="1" smtClean="0"/>
              <a:t>greek</a:t>
            </a:r>
            <a:r>
              <a:rPr lang="it-IT" sz="2100" i="1" dirty="0" smtClean="0"/>
              <a:t> </a:t>
            </a:r>
            <a:r>
              <a:rPr lang="it-IT" sz="2100" i="1" dirty="0" err="1" smtClean="0"/>
              <a:t>epiphaneia</a:t>
            </a:r>
            <a:r>
              <a:rPr lang="it-IT" sz="2100" i="1" dirty="0" smtClean="0"/>
              <a:t>  </a:t>
            </a:r>
            <a:r>
              <a:rPr lang="it-IT" sz="2100" dirty="0" smtClean="0"/>
              <a:t>"</a:t>
            </a:r>
            <a:r>
              <a:rPr lang="it-IT" sz="2100" dirty="0" err="1" smtClean="0"/>
              <a:t>manifestation</a:t>
            </a:r>
            <a:r>
              <a:rPr lang="it-IT" sz="2100" dirty="0" smtClean="0"/>
              <a:t>, </a:t>
            </a:r>
            <a:r>
              <a:rPr lang="it-IT" sz="2100" dirty="0" err="1" smtClean="0"/>
              <a:t>striking</a:t>
            </a:r>
            <a:r>
              <a:rPr lang="it-IT" sz="2100" dirty="0" smtClean="0"/>
              <a:t> </a:t>
            </a:r>
            <a:r>
              <a:rPr lang="it-IT" sz="2100" dirty="0" err="1" smtClean="0"/>
              <a:t>appearance</a:t>
            </a:r>
            <a:r>
              <a:rPr lang="it-IT" sz="2100" dirty="0" smtClean="0"/>
              <a:t>’’</a:t>
            </a:r>
          </a:p>
          <a:p>
            <a:endParaRPr lang="it-IT" sz="2100" dirty="0" smtClean="0"/>
          </a:p>
          <a:p>
            <a:r>
              <a:rPr lang="it-IT" sz="2100" dirty="0" smtClean="0"/>
              <a:t>The word ‘’</a:t>
            </a:r>
            <a:r>
              <a:rPr lang="it-IT" sz="2100" dirty="0" err="1" smtClean="0"/>
              <a:t>epiphany</a:t>
            </a:r>
            <a:r>
              <a:rPr lang="it-IT" sz="2100" dirty="0" smtClean="0"/>
              <a:t>’’ </a:t>
            </a:r>
            <a:r>
              <a:rPr lang="it-IT" sz="2100" dirty="0" err="1" smtClean="0"/>
              <a:t>belongs</a:t>
            </a:r>
            <a:r>
              <a:rPr lang="it-IT" sz="2100" dirty="0" smtClean="0"/>
              <a:t> </a:t>
            </a:r>
            <a:r>
              <a:rPr lang="it-IT" sz="2100" dirty="0" err="1" smtClean="0"/>
              <a:t>to</a:t>
            </a:r>
            <a:r>
              <a:rPr lang="it-IT" sz="2100" dirty="0" smtClean="0"/>
              <a:t> the </a:t>
            </a:r>
            <a:r>
              <a:rPr lang="it-IT" sz="2100" dirty="0" err="1" smtClean="0"/>
              <a:t>religious</a:t>
            </a:r>
            <a:r>
              <a:rPr lang="it-IT" sz="2100" dirty="0" smtClean="0"/>
              <a:t> code  and </a:t>
            </a:r>
            <a:r>
              <a:rPr lang="en-US" sz="2100" dirty="0" smtClean="0"/>
              <a:t>originally referred to insight through the divine</a:t>
            </a:r>
          </a:p>
          <a:p>
            <a:endParaRPr lang="en-US" sz="2100" dirty="0" smtClean="0"/>
          </a:p>
          <a:p>
            <a:r>
              <a:rPr lang="en-US" sz="2100" dirty="0"/>
              <a:t>For epiphany  </a:t>
            </a:r>
            <a:r>
              <a:rPr lang="en-US" sz="2100" dirty="0" smtClean="0"/>
              <a:t>J. Joyce  </a:t>
            </a:r>
            <a:r>
              <a:rPr lang="en-US" sz="2100" dirty="0" smtClean="0"/>
              <a:t>intends </a:t>
            </a:r>
            <a:r>
              <a:rPr lang="en-US" sz="2100" dirty="0" smtClean="0"/>
              <a:t>a </a:t>
            </a:r>
            <a:r>
              <a:rPr lang="en-US" sz="2100" dirty="0" smtClean="0"/>
              <a:t>sudden spiritual manifestation by </a:t>
            </a:r>
            <a:r>
              <a:rPr lang="en-US" sz="2100" dirty="0" smtClean="0"/>
              <a:t>which </a:t>
            </a:r>
            <a:r>
              <a:rPr lang="en-US" sz="2100" dirty="0" smtClean="0"/>
              <a:t>a character </a:t>
            </a:r>
            <a:r>
              <a:rPr lang="en-US" sz="2100" dirty="0" smtClean="0"/>
              <a:t>has a silent moment of full awarenes</a:t>
            </a:r>
            <a:r>
              <a:rPr lang="en-US" sz="2100" dirty="0" smtClean="0"/>
              <a:t>s an</a:t>
            </a:r>
            <a:r>
              <a:rPr lang="en-US" sz="2100" dirty="0" smtClean="0"/>
              <a:t>d the feeling of a community with the </a:t>
            </a:r>
            <a:r>
              <a:rPr lang="en-US" sz="2100" dirty="0" smtClean="0"/>
              <a:t>reality surrounding him.</a:t>
            </a:r>
          </a:p>
          <a:p>
            <a:endParaRPr lang="en-US" sz="2100" dirty="0" smtClean="0"/>
          </a:p>
          <a:p>
            <a:r>
              <a:rPr lang="en-US" sz="2100" dirty="0" smtClean="0"/>
              <a:t>An epiphany guides a deeper insight into the truth of things.</a:t>
            </a:r>
          </a:p>
          <a:p>
            <a:endParaRPr lang="it-IT" sz="2100" dirty="0" smtClean="0"/>
          </a:p>
          <a:p>
            <a:r>
              <a:rPr lang="it-IT" sz="2100" dirty="0" smtClean="0"/>
              <a:t>J. Joyce </a:t>
            </a:r>
            <a:r>
              <a:rPr lang="it-IT" sz="2100" dirty="0" err="1" smtClean="0"/>
              <a:t>uses</a:t>
            </a:r>
            <a:r>
              <a:rPr lang="it-IT" sz="2100" dirty="0" smtClean="0"/>
              <a:t> the narrative </a:t>
            </a:r>
            <a:r>
              <a:rPr lang="it-IT" sz="2100" dirty="0" err="1" smtClean="0"/>
              <a:t>technique</a:t>
            </a:r>
            <a:r>
              <a:rPr lang="it-IT" sz="2100" dirty="0" smtClean="0"/>
              <a:t> </a:t>
            </a:r>
            <a:r>
              <a:rPr lang="it-IT" sz="2100" dirty="0" smtClean="0"/>
              <a:t>of the </a:t>
            </a:r>
            <a:r>
              <a:rPr lang="it-IT" sz="2100" dirty="0" err="1" smtClean="0"/>
              <a:t>epiphany</a:t>
            </a:r>
            <a:r>
              <a:rPr lang="it-IT" sz="2100" dirty="0" smtClean="0"/>
              <a:t> to show </a:t>
            </a:r>
            <a:r>
              <a:rPr lang="it-IT" sz="2100" dirty="0" err="1" smtClean="0"/>
              <a:t>through</a:t>
            </a:r>
            <a:r>
              <a:rPr lang="it-IT" sz="2100" dirty="0" smtClean="0"/>
              <a:t> </a:t>
            </a:r>
            <a:r>
              <a:rPr lang="it-IT" sz="2100" dirty="0" err="1" smtClean="0"/>
              <a:t>appereance</a:t>
            </a:r>
            <a:r>
              <a:rPr lang="it-IT" sz="2100" dirty="0" smtClean="0"/>
              <a:t> </a:t>
            </a:r>
            <a:r>
              <a:rPr lang="it-IT" sz="2100" dirty="0" smtClean="0"/>
              <a:t>and </a:t>
            </a:r>
            <a:r>
              <a:rPr lang="it-IT" sz="2100" dirty="0" err="1" smtClean="0"/>
              <a:t>details</a:t>
            </a:r>
            <a:r>
              <a:rPr lang="it-IT" sz="2100" dirty="0" smtClean="0"/>
              <a:t> the </a:t>
            </a:r>
            <a:r>
              <a:rPr lang="it-IT" sz="2100" dirty="0" err="1" smtClean="0"/>
              <a:t>essence</a:t>
            </a:r>
            <a:r>
              <a:rPr lang="it-IT" sz="2100" dirty="0" smtClean="0"/>
              <a:t> of </a:t>
            </a:r>
            <a:r>
              <a:rPr lang="it-IT" sz="2100" dirty="0" err="1" smtClean="0"/>
              <a:t>something</a:t>
            </a:r>
            <a:r>
              <a:rPr lang="it-IT" sz="2100" dirty="0" smtClean="0"/>
              <a:t> and </a:t>
            </a:r>
            <a:r>
              <a:rPr lang="it-IT" sz="2100" dirty="0" smtClean="0"/>
              <a:t>the </a:t>
            </a:r>
            <a:r>
              <a:rPr lang="it-IT" sz="2100" dirty="0" err="1" smtClean="0"/>
              <a:t>awakeness</a:t>
            </a:r>
            <a:r>
              <a:rPr lang="it-IT" sz="2100" dirty="0" smtClean="0"/>
              <a:t> of </a:t>
            </a:r>
            <a:r>
              <a:rPr lang="it-IT" sz="2100" dirty="0" err="1" smtClean="0"/>
              <a:t>consciousness</a:t>
            </a:r>
            <a:endParaRPr lang="it-IT" sz="2100" dirty="0" smtClean="0"/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The word refers to the </a:t>
            </a:r>
            <a:r>
              <a:rPr lang="en-US" sz="2100" dirty="0" smtClean="0"/>
              <a:t>moment in a narrative when events, images, ideas, or any combination </a:t>
            </a:r>
            <a:r>
              <a:rPr lang="en-US" sz="2100" dirty="0" smtClean="0"/>
              <a:t>of theirs may produce an </a:t>
            </a:r>
            <a:r>
              <a:rPr lang="en-US" sz="2100" dirty="0" smtClean="0"/>
              <a:t>explosive recognition of </a:t>
            </a:r>
            <a:r>
              <a:rPr lang="en-US" sz="2100" dirty="0" smtClean="0"/>
              <a:t>meaning both for character and reader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it-IT" sz="2100" dirty="0" smtClean="0"/>
          </a:p>
          <a:p>
            <a:endParaRPr lang="it-IT" sz="2100" dirty="0" smtClean="0"/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900882" cy="439718"/>
          </a:xfrm>
        </p:spPr>
        <p:txBody>
          <a:bodyPr>
            <a:noAutofit/>
          </a:bodyPr>
          <a:lstStyle/>
          <a:p>
            <a:r>
              <a:rPr lang="it-IT" sz="2800" dirty="0" err="1" smtClean="0">
                <a:solidFill>
                  <a:srgbClr val="002060"/>
                </a:solidFill>
              </a:rPr>
              <a:t>Epiphany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rmAutofit/>
          </a:bodyPr>
          <a:lstStyle/>
          <a:p>
            <a:r>
              <a:rPr lang="it-IT" sz="1600" dirty="0" smtClean="0"/>
              <a:t>An </a:t>
            </a:r>
            <a:r>
              <a:rPr lang="it-IT" sz="1600" dirty="0" err="1" smtClean="0"/>
              <a:t>epiphany</a:t>
            </a:r>
            <a:r>
              <a:rPr lang="it-IT" sz="1600" dirty="0" smtClean="0"/>
              <a:t> can </a:t>
            </a:r>
            <a:r>
              <a:rPr lang="it-IT" sz="1600" dirty="0" err="1" smtClean="0"/>
              <a:t>be</a:t>
            </a:r>
            <a:r>
              <a:rPr lang="it-IT" sz="1600" dirty="0" smtClean="0"/>
              <a:t> </a:t>
            </a:r>
            <a:r>
              <a:rPr lang="it-IT" sz="1600" dirty="0" err="1" smtClean="0"/>
              <a:t>explicit</a:t>
            </a:r>
            <a:r>
              <a:rPr lang="it-IT" sz="1600" dirty="0" smtClean="0"/>
              <a:t>, </a:t>
            </a:r>
            <a:r>
              <a:rPr lang="it-IT" sz="1600" dirty="0" err="1" smtClean="0"/>
              <a:t>such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in </a:t>
            </a:r>
            <a:r>
              <a:rPr lang="it-IT" sz="1600" u="sng" dirty="0" err="1" smtClean="0"/>
              <a:t>Two</a:t>
            </a:r>
            <a:r>
              <a:rPr lang="it-IT" sz="1600" u="sng" dirty="0" smtClean="0"/>
              <a:t> </a:t>
            </a:r>
            <a:r>
              <a:rPr lang="it-IT" sz="1600" u="sng" dirty="0" err="1" smtClean="0"/>
              <a:t>Gallants</a:t>
            </a:r>
            <a:r>
              <a:rPr lang="it-IT" sz="1600" u="sng" dirty="0" smtClean="0"/>
              <a:t> </a:t>
            </a:r>
            <a:r>
              <a:rPr lang="it-IT" sz="1800" u="sng" dirty="0" smtClean="0"/>
              <a:t>:</a:t>
            </a:r>
            <a:r>
              <a:rPr lang="it-IT" sz="1800" dirty="0" smtClean="0"/>
              <a:t> </a:t>
            </a:r>
          </a:p>
          <a:p>
            <a:pPr algn="ctr">
              <a:buNone/>
            </a:pPr>
            <a:r>
              <a:rPr lang="it-IT" sz="1800" dirty="0" smtClean="0"/>
              <a:t> </a:t>
            </a:r>
            <a:r>
              <a:rPr lang="it-IT" sz="1400" dirty="0" smtClean="0"/>
              <a:t>‘’ </a:t>
            </a:r>
            <a:r>
              <a:rPr lang="en-US" sz="1400" i="1" dirty="0" smtClean="0"/>
              <a:t>Corley halted at the first lamp and stared grimly before him. Then with a grave</a:t>
            </a:r>
          </a:p>
          <a:p>
            <a:pPr algn="ctr">
              <a:buNone/>
            </a:pPr>
            <a:r>
              <a:rPr lang="en-US" sz="1400" i="1" dirty="0" smtClean="0"/>
              <a:t> gesture he extended a hand towards the light and, smiling, opened it slowly to the</a:t>
            </a:r>
          </a:p>
          <a:p>
            <a:pPr algn="ctr">
              <a:buNone/>
            </a:pPr>
            <a:r>
              <a:rPr lang="en-US" sz="1400" i="1" dirty="0" smtClean="0"/>
              <a:t> gaze of his disciple. A small gold coin shone in the palm</a:t>
            </a:r>
            <a:r>
              <a:rPr lang="en-US" sz="1400" dirty="0" smtClean="0"/>
              <a:t>.’’</a:t>
            </a:r>
          </a:p>
          <a:p>
            <a:endParaRPr lang="en-US" sz="1800" dirty="0" smtClean="0"/>
          </a:p>
          <a:p>
            <a:r>
              <a:rPr lang="en-US" sz="1600" dirty="0" smtClean="0"/>
              <a:t>An epiphany can be a </a:t>
            </a:r>
            <a:r>
              <a:rPr lang="it-IT" sz="1600" dirty="0" smtClean="0"/>
              <a:t>mood, </a:t>
            </a:r>
            <a:r>
              <a:rPr lang="it-IT" sz="1600" dirty="0" err="1" smtClean="0"/>
              <a:t>such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happens</a:t>
            </a:r>
            <a:r>
              <a:rPr lang="it-IT" sz="1600" dirty="0" smtClean="0"/>
              <a:t> in </a:t>
            </a:r>
            <a:r>
              <a:rPr lang="it-IT" sz="1600" u="sng" dirty="0" err="1" smtClean="0"/>
              <a:t>Araby</a:t>
            </a:r>
            <a:r>
              <a:rPr lang="it-IT" sz="1600" u="sng" dirty="0" smtClean="0"/>
              <a:t> </a:t>
            </a:r>
            <a:r>
              <a:rPr lang="it-IT" sz="1800" u="sng" dirty="0" smtClean="0"/>
              <a:t>:</a:t>
            </a:r>
          </a:p>
          <a:p>
            <a:pPr algn="ctr">
              <a:buNone/>
            </a:pPr>
            <a:r>
              <a:rPr lang="it-IT" sz="1400" i="1" dirty="0" smtClean="0"/>
              <a:t>‘’ </a:t>
            </a:r>
            <a:r>
              <a:rPr lang="en-US" sz="1400" i="1" dirty="0" smtClean="0"/>
              <a:t>Gazing up into the darkness I saw myself as a creature driven and derided by vanity;</a:t>
            </a:r>
          </a:p>
          <a:p>
            <a:pPr algn="ctr">
              <a:buNone/>
            </a:pPr>
            <a:r>
              <a:rPr lang="en-US" sz="1400" i="1" dirty="0" smtClean="0"/>
              <a:t> and my eyes burned with anguish and anger’’ 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An epiphany can be </a:t>
            </a:r>
            <a:r>
              <a:rPr lang="en-US" sz="1600" dirty="0" smtClean="0"/>
              <a:t>mysterious </a:t>
            </a:r>
            <a:r>
              <a:rPr lang="en-US" sz="1600" dirty="0" smtClean="0"/>
              <a:t>and </a:t>
            </a:r>
            <a:r>
              <a:rPr lang="en-US" sz="1600" dirty="0" smtClean="0"/>
              <a:t>conveyed </a:t>
            </a:r>
            <a:r>
              <a:rPr lang="en-US" sz="1600" dirty="0" smtClean="0"/>
              <a:t>by gestures, such as </a:t>
            </a:r>
            <a:r>
              <a:rPr lang="en-US" sz="1600" dirty="0" smtClean="0"/>
              <a:t>visible in </a:t>
            </a:r>
            <a:r>
              <a:rPr lang="en-US" sz="1600" u="sng" dirty="0" smtClean="0"/>
              <a:t>The Sisters</a:t>
            </a:r>
            <a:r>
              <a:rPr lang="en-US" sz="1600" dirty="0" smtClean="0"/>
              <a:t>:</a:t>
            </a:r>
          </a:p>
          <a:p>
            <a:pPr algn="ctr">
              <a:buNone/>
            </a:pPr>
            <a:r>
              <a:rPr lang="en-US" sz="1400" i="1" dirty="0" smtClean="0"/>
              <a:t>‘’ And what do you ink but there he was, sitting up by himself in the dark in his confession-box,</a:t>
            </a:r>
          </a:p>
          <a:p>
            <a:pPr algn="ctr">
              <a:buNone/>
            </a:pPr>
            <a:r>
              <a:rPr lang="en-US" sz="1400" i="1" dirty="0" smtClean="0"/>
              <a:t> wide- awake and laughing-like softly to himself?"</a:t>
            </a:r>
            <a:br>
              <a:rPr lang="en-US" sz="1400" i="1" dirty="0" smtClean="0"/>
            </a:br>
            <a:endParaRPr lang="it-IT" sz="1400" i="1" dirty="0" smtClean="0"/>
          </a:p>
          <a:p>
            <a:endParaRPr lang="it-IT" dirty="0"/>
          </a:p>
        </p:txBody>
      </p:sp>
      <p:pic>
        <p:nvPicPr>
          <p:cNvPr id="2050" name="Picture 2" descr="C:\Program Files\Microsoft Office\MEDIA\OFFICE12\Bullets\BD21306_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5929330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7615262" cy="725470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solidFill>
                  <a:srgbClr val="002060"/>
                </a:solidFill>
              </a:rPr>
              <a:t>Gnomon</a:t>
            </a:r>
            <a:r>
              <a:rPr lang="it-IT" sz="2800" dirty="0" smtClean="0">
                <a:solidFill>
                  <a:srgbClr val="002060"/>
                </a:solidFill>
              </a:rPr>
              <a:t> and </a:t>
            </a:r>
            <a:r>
              <a:rPr lang="it-IT" sz="2800" dirty="0" err="1" smtClean="0">
                <a:solidFill>
                  <a:srgbClr val="002060"/>
                </a:solidFill>
              </a:rPr>
              <a:t>simony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714356"/>
            <a:ext cx="9001156" cy="5929354"/>
          </a:xfrm>
        </p:spPr>
        <p:txBody>
          <a:bodyPr>
            <a:normAutofit/>
          </a:bodyPr>
          <a:lstStyle/>
          <a:p>
            <a:r>
              <a:rPr lang="it-IT" sz="1600" dirty="0" smtClean="0"/>
              <a:t>The </a:t>
            </a:r>
            <a:r>
              <a:rPr lang="it-IT" sz="1600" dirty="0" smtClean="0"/>
              <a:t>stories</a:t>
            </a:r>
            <a:r>
              <a:rPr lang="it-IT" sz="1600" dirty="0" smtClean="0"/>
              <a:t> </a:t>
            </a:r>
            <a:r>
              <a:rPr lang="it-IT" sz="1600" dirty="0" smtClean="0"/>
              <a:t>are </a:t>
            </a:r>
            <a:r>
              <a:rPr lang="it-IT" sz="1600" dirty="0" err="1" smtClean="0"/>
              <a:t>gnomons</a:t>
            </a:r>
            <a:r>
              <a:rPr lang="it-IT" sz="1600" dirty="0" smtClean="0"/>
              <a:t> of </a:t>
            </a:r>
            <a:r>
              <a:rPr lang="it-IT" sz="1600" dirty="0" err="1" smtClean="0"/>
              <a:t>paralysis</a:t>
            </a:r>
            <a:r>
              <a:rPr lang="it-IT" sz="1600" dirty="0" smtClean="0"/>
              <a:t> and </a:t>
            </a:r>
            <a:r>
              <a:rPr lang="it-IT" sz="1600" dirty="0" err="1" smtClean="0"/>
              <a:t>simony</a:t>
            </a:r>
            <a:endParaRPr lang="it-IT" sz="1600" dirty="0" smtClean="0"/>
          </a:p>
          <a:p>
            <a:endParaRPr lang="it-IT" sz="1600" u="sng" dirty="0" smtClean="0"/>
          </a:p>
          <a:p>
            <a:r>
              <a:rPr lang="it-IT" sz="1600" u="sng" dirty="0" smtClean="0"/>
              <a:t>The </a:t>
            </a:r>
            <a:r>
              <a:rPr lang="it-IT" sz="1600" u="sng" dirty="0" err="1"/>
              <a:t>S</a:t>
            </a:r>
            <a:r>
              <a:rPr lang="it-IT" sz="1600" u="sng" dirty="0" err="1" smtClean="0"/>
              <a:t>isters</a:t>
            </a:r>
            <a:r>
              <a:rPr lang="it-IT" sz="1600" u="sng" dirty="0" smtClean="0"/>
              <a:t> </a:t>
            </a:r>
            <a:r>
              <a:rPr lang="it-IT" sz="1600" dirty="0" smtClean="0"/>
              <a:t>: ‘’</a:t>
            </a:r>
            <a:r>
              <a:rPr lang="en-US" sz="1600" dirty="0" smtClean="0"/>
              <a:t> </a:t>
            </a:r>
            <a:r>
              <a:rPr lang="en-US" sz="1600" i="1" dirty="0" smtClean="0"/>
              <a:t>Every night as I gazed up at the window I said softly to myself the word </a:t>
            </a:r>
            <a:r>
              <a:rPr lang="en-US" sz="1600" b="1" i="1" dirty="0" smtClean="0"/>
              <a:t>paralysis</a:t>
            </a:r>
            <a:r>
              <a:rPr lang="en-US" sz="1600" i="1" dirty="0" smtClean="0"/>
              <a:t>. It had always sounded strangely in my ears, like the word </a:t>
            </a:r>
            <a:r>
              <a:rPr lang="en-US" sz="1600" b="1" i="1" dirty="0" smtClean="0"/>
              <a:t>gnomon </a:t>
            </a:r>
            <a:r>
              <a:rPr lang="en-US" sz="1600" i="1" dirty="0" smtClean="0"/>
              <a:t>in the Euclid and the word </a:t>
            </a:r>
            <a:r>
              <a:rPr lang="en-US" sz="1600" b="1" i="1" dirty="0" smtClean="0"/>
              <a:t>simony</a:t>
            </a:r>
            <a:r>
              <a:rPr lang="en-US" sz="1600" i="1" dirty="0" smtClean="0"/>
              <a:t> in the Catechism. But now it sounded to me like the name of some maleficent and sinful being</a:t>
            </a:r>
            <a:r>
              <a:rPr lang="en-US" sz="1600" dirty="0" smtClean="0"/>
              <a:t>.’’</a:t>
            </a:r>
          </a:p>
          <a:p>
            <a:endParaRPr lang="en-US" sz="1600" dirty="0" smtClean="0"/>
          </a:p>
          <a:p>
            <a:r>
              <a:rPr lang="en-US" sz="1600" b="1" dirty="0" smtClean="0"/>
              <a:t>Gnomon </a:t>
            </a:r>
            <a:r>
              <a:rPr lang="en-US" sz="1600" dirty="0" smtClean="0"/>
              <a:t> is an ancient Greek word meaning "indicator", "one who discerns," or "that which reveals.’’</a:t>
            </a:r>
          </a:p>
          <a:p>
            <a:pPr>
              <a:buNone/>
            </a:pPr>
            <a:r>
              <a:rPr lang="en-US" sz="1600" b="1" dirty="0" smtClean="0"/>
              <a:t>    </a:t>
            </a:r>
            <a:r>
              <a:rPr lang="en-US" sz="1600" dirty="0" smtClean="0"/>
              <a:t>- for Joyce is an aesthetic process, whereby there is some absence, removal, or avoidance in each story.</a:t>
            </a:r>
          </a:p>
          <a:p>
            <a:pPr>
              <a:buNone/>
            </a:pPr>
            <a:r>
              <a:rPr lang="en-US" sz="1600" b="1" dirty="0" smtClean="0"/>
              <a:t>    </a:t>
            </a:r>
            <a:r>
              <a:rPr lang="en-US" sz="1600" dirty="0" smtClean="0"/>
              <a:t>- the substance is </a:t>
            </a:r>
            <a:r>
              <a:rPr lang="en-US" sz="1600" dirty="0" err="1" smtClean="0"/>
              <a:t>percieved</a:t>
            </a:r>
            <a:r>
              <a:rPr lang="en-US" sz="1600" dirty="0" smtClean="0"/>
              <a:t> by the </a:t>
            </a:r>
            <a:r>
              <a:rPr lang="en-US" sz="1600" dirty="0" err="1" smtClean="0"/>
              <a:t>appereance</a:t>
            </a:r>
            <a:r>
              <a:rPr lang="en-US" sz="1600" dirty="0" smtClean="0"/>
              <a:t> </a:t>
            </a:r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b="1" dirty="0" smtClean="0"/>
              <a:t>Simony</a:t>
            </a:r>
          </a:p>
          <a:p>
            <a:pPr>
              <a:buNone/>
            </a:pPr>
            <a:r>
              <a:rPr lang="en-US" sz="1600" dirty="0" smtClean="0"/>
              <a:t>   -  act of paying for sacraments and consequently for holy offices or for positions in the hierarchy of a church (named after Simon Magus)   </a:t>
            </a:r>
          </a:p>
          <a:p>
            <a:pPr>
              <a:buNone/>
            </a:pPr>
            <a:r>
              <a:rPr lang="en-US" sz="1600" dirty="0" smtClean="0"/>
              <a:t>   -  forms of trafficking for money in ‘’spiritual things’’</a:t>
            </a:r>
          </a:p>
          <a:p>
            <a:pPr>
              <a:buNone/>
            </a:pPr>
            <a:r>
              <a:rPr lang="en-US" sz="1600" dirty="0" smtClean="0"/>
              <a:t>   - spiritual values are commercially exploited (spiritual and religious crisis)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600" dirty="0" smtClean="0"/>
              <a:t>‘’Paralysis’’ in association with ‘’gnomon’’ suggests that the incompleteness of the stories will paralyze the interpretative activity of the reader.</a:t>
            </a:r>
          </a:p>
          <a:p>
            <a:pPr>
              <a:buNone/>
            </a:pPr>
            <a:endParaRPr lang="it-IT" sz="1800" dirty="0"/>
          </a:p>
        </p:txBody>
      </p:sp>
      <p:pic>
        <p:nvPicPr>
          <p:cNvPr id="4" name="Picture 2" descr="C:\Program Files\Microsoft Office\MEDIA\OFFICE12\Bullets\BD21306_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143644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0"/>
            <a:ext cx="7758138" cy="939784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Narrative </a:t>
            </a:r>
            <a:r>
              <a:rPr lang="it-IT" sz="2400" dirty="0" err="1" smtClean="0">
                <a:solidFill>
                  <a:srgbClr val="002060"/>
                </a:solidFill>
              </a:rPr>
              <a:t>tecnique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00726"/>
          </a:xfrm>
        </p:spPr>
        <p:txBody>
          <a:bodyPr>
            <a:normAutofit/>
          </a:bodyPr>
          <a:lstStyle/>
          <a:p>
            <a:endParaRPr lang="it-IT" sz="1800" dirty="0" smtClean="0"/>
          </a:p>
          <a:p>
            <a:r>
              <a:rPr lang="it-IT" sz="1800" dirty="0" smtClean="0"/>
              <a:t>3rd </a:t>
            </a:r>
            <a:r>
              <a:rPr lang="it-IT" sz="1800" dirty="0" err="1" smtClean="0"/>
              <a:t>person</a:t>
            </a:r>
            <a:r>
              <a:rPr lang="it-IT" sz="1800" dirty="0" smtClean="0"/>
              <a:t> </a:t>
            </a:r>
            <a:r>
              <a:rPr lang="it-IT" sz="1800" dirty="0" err="1" smtClean="0"/>
              <a:t>invisible</a:t>
            </a:r>
            <a:r>
              <a:rPr lang="it-IT" sz="1800" dirty="0" smtClean="0"/>
              <a:t> </a:t>
            </a:r>
            <a:r>
              <a:rPr lang="it-IT" sz="1800" dirty="0" err="1" smtClean="0"/>
              <a:t>narrator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>
                <a:sym typeface="Wingdings" pitchFamily="2" charset="2"/>
              </a:rPr>
              <a:t>he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shows</a:t>
            </a:r>
            <a:r>
              <a:rPr lang="it-IT" sz="1800" dirty="0" smtClean="0">
                <a:sym typeface="Wingdings" pitchFamily="2" charset="2"/>
              </a:rPr>
              <a:t> a </a:t>
            </a:r>
            <a:r>
              <a:rPr lang="it-IT" sz="1800" dirty="0" err="1" smtClean="0">
                <a:sym typeface="Wingdings" pitchFamily="2" charset="2"/>
              </a:rPr>
              <a:t>character</a:t>
            </a:r>
            <a:r>
              <a:rPr lang="it-IT" sz="1800" dirty="0" smtClean="0">
                <a:sym typeface="Wingdings" pitchFamily="2" charset="2"/>
              </a:rPr>
              <a:t>’s mind</a:t>
            </a:r>
            <a:endParaRPr lang="it-IT" sz="1800" dirty="0" smtClean="0"/>
          </a:p>
          <a:p>
            <a:r>
              <a:rPr lang="it-IT" sz="1800" dirty="0" smtClean="0"/>
              <a:t>Point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view</a:t>
            </a:r>
            <a:r>
              <a:rPr lang="it-IT" sz="1800" dirty="0" smtClean="0"/>
              <a:t>: multiple </a:t>
            </a:r>
            <a:r>
              <a:rPr lang="it-IT" sz="1800" dirty="0" err="1" smtClean="0"/>
              <a:t>perspective</a:t>
            </a:r>
            <a:r>
              <a:rPr lang="it-IT" sz="1800" dirty="0" smtClean="0"/>
              <a:t> (the </a:t>
            </a:r>
            <a:r>
              <a:rPr lang="it-IT" sz="1800" dirty="0" err="1" smtClean="0"/>
              <a:t>main</a:t>
            </a:r>
            <a:r>
              <a:rPr lang="it-IT" sz="1800" dirty="0" smtClean="0"/>
              <a:t> </a:t>
            </a:r>
            <a:r>
              <a:rPr lang="it-IT" sz="1800" dirty="0" err="1" smtClean="0"/>
              <a:t>character’s</a:t>
            </a:r>
            <a:r>
              <a:rPr lang="it-IT" sz="1800" dirty="0" smtClean="0"/>
              <a:t>)</a:t>
            </a:r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narrator</a:t>
            </a:r>
            <a:r>
              <a:rPr lang="it-IT" sz="1800" dirty="0" smtClean="0"/>
              <a:t> </a:t>
            </a:r>
            <a:r>
              <a:rPr lang="it-IT" sz="1800" dirty="0" err="1" smtClean="0"/>
              <a:t>use</a:t>
            </a:r>
            <a:r>
              <a:rPr lang="it-IT" sz="1800" dirty="0" smtClean="0"/>
              <a:t> the </a:t>
            </a:r>
            <a:r>
              <a:rPr lang="it-IT" sz="1800" dirty="0" err="1" smtClean="0"/>
              <a:t>tecnique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SHOWING</a:t>
            </a:r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narrator</a:t>
            </a:r>
            <a:r>
              <a:rPr lang="it-IT" sz="1800" dirty="0" smtClean="0"/>
              <a:t> </a:t>
            </a:r>
            <a:r>
              <a:rPr lang="it-IT" sz="1800" dirty="0" err="1" smtClean="0"/>
              <a:t>seems</a:t>
            </a:r>
            <a:r>
              <a:rPr lang="it-IT" sz="1800" dirty="0" smtClean="0"/>
              <a:t> </a:t>
            </a:r>
            <a:r>
              <a:rPr lang="it-IT" sz="1800" dirty="0" err="1" smtClean="0"/>
              <a:t>absent</a:t>
            </a:r>
            <a:r>
              <a:rPr lang="it-IT" sz="1800" dirty="0" smtClean="0"/>
              <a:t> : ‘’ L’artista, come il Dio della creazione, </a:t>
            </a:r>
            <a:r>
              <a:rPr lang="it-IT" sz="1800" dirty="0" err="1" smtClean="0"/>
              <a:t>rimane…invisibile</a:t>
            </a:r>
            <a:r>
              <a:rPr lang="it-IT" sz="1800" dirty="0" smtClean="0"/>
              <a:t>, sottilizzato fino a svanire, indifferente, intento a limarsi le unghie </a:t>
            </a:r>
            <a:r>
              <a:rPr lang="it-IT" sz="1500" dirty="0" smtClean="0"/>
              <a:t>‘’  (</a:t>
            </a:r>
            <a:r>
              <a:rPr lang="it-IT" sz="1500" u="sng" dirty="0" err="1" smtClean="0"/>
              <a:t>Dedalus</a:t>
            </a:r>
            <a:r>
              <a:rPr lang="it-IT" sz="1500" dirty="0" smtClean="0"/>
              <a:t>, J. Joyce, </a:t>
            </a:r>
            <a:r>
              <a:rPr lang="it-IT" sz="1500" dirty="0" err="1" smtClean="0"/>
              <a:t>cap</a:t>
            </a:r>
            <a:r>
              <a:rPr lang="it-IT" sz="1500" dirty="0" smtClean="0"/>
              <a:t> V)</a:t>
            </a:r>
          </a:p>
          <a:p>
            <a:pPr>
              <a:buNone/>
            </a:pPr>
            <a:r>
              <a:rPr lang="it-IT" sz="1800" dirty="0"/>
              <a:t> </a:t>
            </a:r>
            <a:r>
              <a:rPr lang="it-IT" sz="1800" dirty="0" smtClean="0"/>
              <a:t>  </a:t>
            </a:r>
            <a:endParaRPr lang="it-IT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sz="2400" dirty="0" smtClean="0">
                <a:solidFill>
                  <a:srgbClr val="002060"/>
                </a:solidFill>
              </a:rPr>
              <a:t>                                               </a:t>
            </a:r>
            <a:r>
              <a:rPr lang="it-IT" sz="2400" dirty="0" err="1" smtClean="0">
                <a:solidFill>
                  <a:srgbClr val="002060"/>
                </a:solidFill>
              </a:rPr>
              <a:t>Characterization</a:t>
            </a:r>
            <a:endParaRPr lang="it-IT" sz="2400" dirty="0" smtClean="0">
              <a:solidFill>
                <a:srgbClr val="002060"/>
              </a:solidFill>
            </a:endParaRPr>
          </a:p>
          <a:p>
            <a:endParaRPr lang="it-IT" sz="1800" dirty="0" smtClean="0"/>
          </a:p>
          <a:p>
            <a:r>
              <a:rPr lang="it-IT" sz="1800" dirty="0" err="1" smtClean="0"/>
              <a:t>Synthetic</a:t>
            </a:r>
            <a:r>
              <a:rPr lang="it-IT" sz="1800" dirty="0" smtClean="0"/>
              <a:t> narrative </a:t>
            </a:r>
            <a:r>
              <a:rPr lang="it-IT" sz="1800" dirty="0" err="1" smtClean="0"/>
              <a:t>tecnique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>
                <a:sym typeface="Wingdings" pitchFamily="2" charset="2"/>
              </a:rPr>
              <a:t>overlap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realistic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details</a:t>
            </a:r>
            <a:endParaRPr lang="it-IT" sz="1800" dirty="0" smtClean="0">
              <a:sym typeface="Wingdings" pitchFamily="2" charset="2"/>
            </a:endParaRPr>
          </a:p>
          <a:p>
            <a:r>
              <a:rPr lang="it-IT" sz="1800" dirty="0" smtClean="0">
                <a:sym typeface="Wingdings" pitchFamily="2" charset="2"/>
              </a:rPr>
              <a:t>The </a:t>
            </a:r>
            <a:r>
              <a:rPr lang="it-IT" sz="1800" dirty="0" err="1" smtClean="0">
                <a:sym typeface="Wingdings" pitchFamily="2" charset="2"/>
              </a:rPr>
              <a:t>meticulouse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details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have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often</a:t>
            </a:r>
            <a:r>
              <a:rPr lang="it-IT" sz="1800" dirty="0" smtClean="0">
                <a:sym typeface="Wingdings" pitchFamily="2" charset="2"/>
              </a:rPr>
              <a:t> a </a:t>
            </a:r>
            <a:r>
              <a:rPr lang="it-IT" sz="1800" dirty="0" err="1" smtClean="0">
                <a:sym typeface="Wingdings" pitchFamily="2" charset="2"/>
              </a:rPr>
              <a:t>symbolic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meaning</a:t>
            </a:r>
            <a:endParaRPr lang="it-IT" sz="1800" dirty="0" smtClean="0">
              <a:sym typeface="Wingdings" pitchFamily="2" charset="2"/>
            </a:endParaRPr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character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shown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particular</a:t>
            </a:r>
            <a:r>
              <a:rPr lang="it-IT" sz="1800" dirty="0" smtClean="0"/>
              <a:t> </a:t>
            </a:r>
            <a:r>
              <a:rPr lang="it-IT" sz="1800" dirty="0" err="1" smtClean="0"/>
              <a:t>attention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phrases</a:t>
            </a:r>
            <a:r>
              <a:rPr lang="it-IT" sz="1800" dirty="0" smtClean="0"/>
              <a:t> and </a:t>
            </a:r>
            <a:r>
              <a:rPr lang="it-IT" sz="1800" dirty="0" err="1" smtClean="0"/>
              <a:t>gestures</a:t>
            </a:r>
            <a:endParaRPr lang="it-IT" sz="1800" dirty="0" smtClean="0"/>
          </a:p>
          <a:p>
            <a:r>
              <a:rPr lang="it-IT" sz="1800" dirty="0" err="1" smtClean="0">
                <a:sym typeface="Wingdings" pitchFamily="2" charset="2"/>
              </a:rPr>
              <a:t>Language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used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by</a:t>
            </a:r>
            <a:r>
              <a:rPr lang="it-IT" sz="1800" dirty="0" smtClean="0">
                <a:sym typeface="Wingdings" pitchFamily="2" charset="2"/>
              </a:rPr>
              <a:t> the </a:t>
            </a:r>
            <a:r>
              <a:rPr lang="it-IT" sz="1800" dirty="0" err="1" smtClean="0">
                <a:sym typeface="Wingdings" pitchFamily="2" charset="2"/>
              </a:rPr>
              <a:t>character</a:t>
            </a:r>
            <a:endParaRPr lang="it-IT" sz="1800" dirty="0" smtClean="0">
              <a:sym typeface="Wingdings" pitchFamily="2" charset="2"/>
            </a:endParaRPr>
          </a:p>
          <a:p>
            <a:r>
              <a:rPr lang="it-IT" sz="1800" dirty="0" err="1" smtClean="0">
                <a:sym typeface="Wingdings" pitchFamily="2" charset="2"/>
              </a:rPr>
              <a:t>Physical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aspect</a:t>
            </a:r>
            <a:endParaRPr lang="it-IT" sz="1800" dirty="0" smtClean="0">
              <a:sym typeface="Wingdings" pitchFamily="2" charset="2"/>
            </a:endParaRPr>
          </a:p>
          <a:p>
            <a:r>
              <a:rPr lang="it-IT" sz="1800" dirty="0" err="1" smtClean="0">
                <a:sym typeface="Wingdings" pitchFamily="2" charset="2"/>
              </a:rPr>
              <a:t>Behaviour</a:t>
            </a:r>
            <a:endParaRPr lang="it-IT" sz="1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6929486" cy="714356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Style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714644"/>
          </a:xfrm>
        </p:spPr>
        <p:txBody>
          <a:bodyPr>
            <a:normAutofit/>
          </a:bodyPr>
          <a:lstStyle/>
          <a:p>
            <a:r>
              <a:rPr lang="it-IT" sz="1600" dirty="0" smtClean="0"/>
              <a:t>The narrative style </a:t>
            </a:r>
            <a:r>
              <a:rPr lang="it-IT" sz="1600" dirty="0" err="1" smtClean="0"/>
              <a:t>changes</a:t>
            </a:r>
            <a:r>
              <a:rPr lang="it-IT" sz="1600" dirty="0" smtClean="0"/>
              <a:t> </a:t>
            </a:r>
            <a:r>
              <a:rPr lang="it-IT" sz="1600" dirty="0" err="1" smtClean="0"/>
              <a:t>depending</a:t>
            </a:r>
            <a:r>
              <a:rPr lang="it-IT" sz="1600" dirty="0" smtClean="0"/>
              <a:t> on the </a:t>
            </a:r>
            <a:r>
              <a:rPr lang="it-IT" sz="1600" dirty="0" err="1" smtClean="0"/>
              <a:t>character</a:t>
            </a:r>
            <a:r>
              <a:rPr lang="it-IT" sz="1600" dirty="0" smtClean="0"/>
              <a:t>:</a:t>
            </a:r>
          </a:p>
          <a:p>
            <a:pPr>
              <a:buNone/>
            </a:pPr>
            <a:r>
              <a:rPr lang="it-IT" sz="1600" dirty="0" smtClean="0"/>
              <a:t> -  </a:t>
            </a:r>
            <a:r>
              <a:rPr lang="it-IT" sz="1600" dirty="0" err="1" smtClean="0"/>
              <a:t>childish</a:t>
            </a:r>
            <a:r>
              <a:rPr lang="it-IT" sz="1600" dirty="0" smtClean="0"/>
              <a:t> and </a:t>
            </a:r>
            <a:r>
              <a:rPr lang="it-IT" sz="1600" dirty="0" err="1" smtClean="0"/>
              <a:t>exclamative</a:t>
            </a:r>
            <a:r>
              <a:rPr lang="it-IT" sz="1600" dirty="0" smtClean="0"/>
              <a:t> in </a:t>
            </a:r>
            <a:r>
              <a:rPr lang="it-IT" sz="1600" u="sng" dirty="0" smtClean="0"/>
              <a:t>Clay</a:t>
            </a:r>
          </a:p>
          <a:p>
            <a:pPr>
              <a:buNone/>
            </a:pPr>
            <a:r>
              <a:rPr lang="it-IT" sz="1600" dirty="0" smtClean="0"/>
              <a:t> -  </a:t>
            </a:r>
            <a:r>
              <a:rPr lang="it-IT" sz="1600" dirty="0" err="1" smtClean="0"/>
              <a:t>banal</a:t>
            </a:r>
            <a:r>
              <a:rPr lang="it-IT" sz="1600" dirty="0" smtClean="0"/>
              <a:t> and full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cliches</a:t>
            </a:r>
            <a:r>
              <a:rPr lang="it-IT" sz="1600" dirty="0" smtClean="0"/>
              <a:t> in </a:t>
            </a:r>
            <a:r>
              <a:rPr lang="it-IT" sz="1600" u="sng" dirty="0" smtClean="0"/>
              <a:t>A Little </a:t>
            </a:r>
            <a:r>
              <a:rPr lang="it-IT" sz="1600" u="sng" dirty="0" err="1" smtClean="0"/>
              <a:t>Cloud</a:t>
            </a:r>
            <a:endParaRPr lang="it-IT" sz="1600" u="sng" dirty="0" smtClean="0"/>
          </a:p>
          <a:p>
            <a:pPr>
              <a:buNone/>
            </a:pPr>
            <a:r>
              <a:rPr lang="it-IT" sz="1600" dirty="0" smtClean="0"/>
              <a:t> - </a:t>
            </a:r>
            <a:r>
              <a:rPr lang="it-IT" sz="1600" dirty="0" err="1" smtClean="0"/>
              <a:t>complex</a:t>
            </a:r>
            <a:r>
              <a:rPr lang="it-IT" sz="1600" dirty="0" smtClean="0"/>
              <a:t> and </a:t>
            </a:r>
            <a:r>
              <a:rPr lang="it-IT" sz="1600" dirty="0" err="1" smtClean="0"/>
              <a:t>rich</a:t>
            </a:r>
            <a:r>
              <a:rPr lang="it-IT" sz="1600" dirty="0" smtClean="0"/>
              <a:t> in </a:t>
            </a:r>
            <a:r>
              <a:rPr lang="it-IT" sz="1600" dirty="0" err="1" smtClean="0"/>
              <a:t>images</a:t>
            </a:r>
            <a:r>
              <a:rPr lang="it-IT" sz="1600" dirty="0" smtClean="0"/>
              <a:t> in </a:t>
            </a:r>
            <a:r>
              <a:rPr lang="it-IT" sz="1600" u="sng" dirty="0" smtClean="0"/>
              <a:t>A </a:t>
            </a:r>
            <a:r>
              <a:rPr lang="it-IT" sz="1600" u="sng" dirty="0" err="1" smtClean="0"/>
              <a:t>painful</a:t>
            </a:r>
            <a:r>
              <a:rPr lang="it-IT" sz="1600" u="sng" dirty="0" smtClean="0"/>
              <a:t> Case</a:t>
            </a:r>
          </a:p>
          <a:p>
            <a:pPr>
              <a:buNone/>
            </a:pPr>
            <a:endParaRPr lang="it-IT" sz="1600" u="sng" dirty="0" smtClean="0"/>
          </a:p>
          <a:p>
            <a:r>
              <a:rPr lang="it-IT" sz="1600" dirty="0" smtClean="0"/>
              <a:t>The </a:t>
            </a:r>
            <a:r>
              <a:rPr lang="it-IT" sz="1600" dirty="0" err="1" smtClean="0"/>
              <a:t>form</a:t>
            </a:r>
            <a:r>
              <a:rPr lang="it-IT" sz="1600" dirty="0" smtClean="0"/>
              <a:t> </a:t>
            </a:r>
            <a:r>
              <a:rPr lang="it-IT" sz="1600" dirty="0" err="1" smtClean="0"/>
              <a:t>an</a:t>
            </a:r>
            <a:r>
              <a:rPr lang="it-IT" sz="1600" dirty="0" smtClean="0"/>
              <a:t> </a:t>
            </a:r>
            <a:r>
              <a:rPr lang="it-IT" sz="1600" dirty="0" err="1" smtClean="0"/>
              <a:t>argument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expressed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important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the </a:t>
            </a:r>
            <a:r>
              <a:rPr lang="it-IT" sz="1600" dirty="0" err="1" smtClean="0"/>
              <a:t>argument</a:t>
            </a:r>
            <a:r>
              <a:rPr lang="it-IT" sz="1600" dirty="0" smtClean="0"/>
              <a:t> </a:t>
            </a:r>
            <a:r>
              <a:rPr lang="it-IT" sz="1600" dirty="0" err="1" smtClean="0"/>
              <a:t>itself</a:t>
            </a:r>
            <a:endParaRPr lang="it-IT" sz="1600" dirty="0" smtClean="0"/>
          </a:p>
          <a:p>
            <a:r>
              <a:rPr lang="it-IT" sz="1600" dirty="0" smtClean="0"/>
              <a:t>Joyce’s prose </a:t>
            </a:r>
            <a:r>
              <a:rPr lang="it-IT" sz="1600" dirty="0" err="1" smtClean="0"/>
              <a:t>fits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characters</a:t>
            </a:r>
            <a:r>
              <a:rPr lang="it-IT" sz="1600" dirty="0" smtClean="0"/>
              <a:t> </a:t>
            </a:r>
            <a:r>
              <a:rPr lang="it-IT" sz="1600" dirty="0" smtClean="0">
                <a:sym typeface="Wingdings" pitchFamily="2" charset="2"/>
              </a:rPr>
              <a:t> the passive state </a:t>
            </a:r>
            <a:r>
              <a:rPr lang="it-IT" sz="1600" dirty="0" err="1" smtClean="0">
                <a:sym typeface="Wingdings" pitchFamily="2" charset="2"/>
              </a:rPr>
              <a:t>of</a:t>
            </a:r>
            <a:r>
              <a:rPr lang="it-IT" sz="1600" dirty="0" smtClean="0">
                <a:sym typeface="Wingdings" pitchFamily="2" charset="2"/>
              </a:rPr>
              <a:t> mind are </a:t>
            </a:r>
            <a:r>
              <a:rPr lang="it-IT" sz="1600" dirty="0" err="1" smtClean="0">
                <a:sym typeface="Wingdings" pitchFamily="2" charset="2"/>
              </a:rPr>
              <a:t>expressed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with</a:t>
            </a:r>
            <a:r>
              <a:rPr lang="it-IT" sz="1600" dirty="0" smtClean="0">
                <a:sym typeface="Wingdings" pitchFamily="2" charset="2"/>
              </a:rPr>
              <a:t> passive </a:t>
            </a:r>
            <a:r>
              <a:rPr lang="it-IT" sz="1600" dirty="0" err="1" smtClean="0">
                <a:sym typeface="Wingdings" pitchFamily="2" charset="2"/>
              </a:rPr>
              <a:t>form</a:t>
            </a:r>
            <a:endParaRPr lang="it-IT" sz="1600" dirty="0"/>
          </a:p>
        </p:txBody>
      </p:sp>
      <p:pic>
        <p:nvPicPr>
          <p:cNvPr id="1026" name="Picture 2" descr="C:\Users\Alice\Desktop\the dead\deadtabl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4752"/>
            <a:ext cx="4149732" cy="279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1679</Words>
  <Application>Microsoft Office PowerPoint</Application>
  <PresentationFormat>Presentazione su schermo (4:3)</PresentationFormat>
  <Paragraphs>194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The Dead from The Dubliners by James Joyce</vt:lpstr>
      <vt:lpstr>The Dubliners  (1914)</vt:lpstr>
      <vt:lpstr>Thematic sections</vt:lpstr>
      <vt:lpstr>Le fil rouge (themes):</vt:lpstr>
      <vt:lpstr>Epiphany</vt:lpstr>
      <vt:lpstr>Epiphany</vt:lpstr>
      <vt:lpstr>Gnomon and simony</vt:lpstr>
      <vt:lpstr>Narrative tecnique</vt:lpstr>
      <vt:lpstr>Style</vt:lpstr>
      <vt:lpstr>Symbolic realism</vt:lpstr>
      <vt:lpstr>The dead  </vt:lpstr>
      <vt:lpstr>Characters</vt:lpstr>
      <vt:lpstr>Gabriel</vt:lpstr>
      <vt:lpstr>Gabriel and Gretta</vt:lpstr>
      <vt:lpstr>Gabriel’s epiphany</vt:lpstr>
      <vt:lpstr>Eros and Thanatos</vt:lpstr>
      <vt:lpstr>The Symbol of Snow</vt:lpstr>
      <vt:lpstr>Religiuos 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‘’The Dead’’ from ‘’The Dubliners’’ by James Joyce</dc:title>
  <dc:creator>Alice</dc:creator>
  <cp:lastModifiedBy>admin</cp:lastModifiedBy>
  <cp:revision>62</cp:revision>
  <dcterms:created xsi:type="dcterms:W3CDTF">2013-01-08T15:32:45Z</dcterms:created>
  <dcterms:modified xsi:type="dcterms:W3CDTF">2013-01-11T20:27:33Z</dcterms:modified>
</cp:coreProperties>
</file>