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337" r:id="rId3"/>
    <p:sldId id="276" r:id="rId4"/>
    <p:sldId id="283" r:id="rId5"/>
    <p:sldId id="284" r:id="rId6"/>
    <p:sldId id="261" r:id="rId7"/>
    <p:sldId id="379" r:id="rId8"/>
    <p:sldId id="380" r:id="rId9"/>
    <p:sldId id="262" r:id="rId10"/>
    <p:sldId id="258" r:id="rId11"/>
    <p:sldId id="260" r:id="rId12"/>
    <p:sldId id="264" r:id="rId13"/>
    <p:sldId id="263" r:id="rId14"/>
    <p:sldId id="310" r:id="rId15"/>
    <p:sldId id="381" r:id="rId16"/>
    <p:sldId id="293" r:id="rId17"/>
    <p:sldId id="265" r:id="rId18"/>
    <p:sldId id="369" r:id="rId19"/>
    <p:sldId id="294" r:id="rId20"/>
    <p:sldId id="372" r:id="rId21"/>
    <p:sldId id="374" r:id="rId22"/>
    <p:sldId id="370" r:id="rId23"/>
    <p:sldId id="396" r:id="rId24"/>
    <p:sldId id="373" r:id="rId25"/>
    <p:sldId id="376" r:id="rId26"/>
    <p:sldId id="377" r:id="rId27"/>
    <p:sldId id="378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7" r:id="rId43"/>
    <p:sldId id="398" r:id="rId44"/>
    <p:sldId id="399" r:id="rId45"/>
    <p:sldId id="414" r:id="rId46"/>
    <p:sldId id="400" r:id="rId47"/>
    <p:sldId id="401" r:id="rId48"/>
    <p:sldId id="402" r:id="rId49"/>
    <p:sldId id="403" r:id="rId50"/>
    <p:sldId id="404" r:id="rId51"/>
    <p:sldId id="405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423" r:id="rId61"/>
    <p:sldId id="424" r:id="rId62"/>
    <p:sldId id="425" r:id="rId63"/>
    <p:sldId id="426" r:id="rId64"/>
    <p:sldId id="427" r:id="rId65"/>
    <p:sldId id="428" r:id="rId66"/>
    <p:sldId id="429" r:id="rId67"/>
    <p:sldId id="430" r:id="rId68"/>
    <p:sldId id="431" r:id="rId69"/>
    <p:sldId id="432" r:id="rId70"/>
    <p:sldId id="433" r:id="rId71"/>
    <p:sldId id="434" r:id="rId72"/>
    <p:sldId id="435" r:id="rId73"/>
    <p:sldId id="436" r:id="rId74"/>
    <p:sldId id="437" r:id="rId75"/>
    <p:sldId id="438" r:id="rId76"/>
    <p:sldId id="439" r:id="rId77"/>
    <p:sldId id="440" r:id="rId78"/>
    <p:sldId id="441" r:id="rId79"/>
    <p:sldId id="442" r:id="rId80"/>
    <p:sldId id="443" r:id="rId81"/>
    <p:sldId id="444" r:id="rId82"/>
    <p:sldId id="445" r:id="rId83"/>
    <p:sldId id="446" r:id="rId84"/>
    <p:sldId id="447" r:id="rId85"/>
    <p:sldId id="448" r:id="rId86"/>
    <p:sldId id="449" r:id="rId87"/>
    <p:sldId id="450" r:id="rId88"/>
    <p:sldId id="451" r:id="rId89"/>
    <p:sldId id="452" r:id="rId90"/>
    <p:sldId id="453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461" r:id="rId99"/>
    <p:sldId id="462" r:id="rId100"/>
    <p:sldId id="463" r:id="rId101"/>
    <p:sldId id="464" r:id="rId102"/>
    <p:sldId id="465" r:id="rId103"/>
    <p:sldId id="466" r:id="rId104"/>
    <p:sldId id="467" r:id="rId105"/>
    <p:sldId id="468" r:id="rId106"/>
    <p:sldId id="469" r:id="rId107"/>
    <p:sldId id="470" r:id="rId108"/>
    <p:sldId id="471" r:id="rId109"/>
    <p:sldId id="472" r:id="rId110"/>
    <p:sldId id="473" r:id="rId111"/>
    <p:sldId id="474" r:id="rId112"/>
    <p:sldId id="475" r:id="rId113"/>
    <p:sldId id="476" r:id="rId114"/>
    <p:sldId id="477" r:id="rId115"/>
    <p:sldId id="478" r:id="rId116"/>
    <p:sldId id="479" r:id="rId117"/>
    <p:sldId id="480" r:id="rId118"/>
    <p:sldId id="481" r:id="rId119"/>
    <p:sldId id="482" r:id="rId120"/>
  </p:sldIdLst>
  <p:sldSz cx="9144000" cy="6858000" type="screen4x3"/>
  <p:notesSz cx="7099300" cy="10234613"/>
  <p:custDataLst>
    <p:tags r:id="rId122"/>
  </p:custDataLst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33"/>
    <a:srgbClr val="336699"/>
    <a:srgbClr val="000046"/>
    <a:srgbClr val="00FF00"/>
    <a:srgbClr val="FF3300"/>
    <a:srgbClr val="CCFF66"/>
    <a:srgbClr val="99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257" autoAdjust="0"/>
    <p:restoredTop sz="97447" autoAdjust="0"/>
  </p:normalViewPr>
  <p:slideViewPr>
    <p:cSldViewPr>
      <p:cViewPr>
        <p:scale>
          <a:sx n="75" d="100"/>
          <a:sy n="75" d="100"/>
        </p:scale>
        <p:origin x="-3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it-IT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it-IT"/>
          </a:p>
        </p:txBody>
      </p:sp>
      <p:sp>
        <p:nvSpPr>
          <p:cNvPr id="901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it-IT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2B2B0EB-9D22-46A5-AD8F-BFCDDB72583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8B6E7-0DF6-49F8-8627-CD4CD132493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9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3059C-B2F3-49EC-AB16-DC9A0D9C274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00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0B962-EE61-427A-A3A0-270B78780D8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12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B33E31-C811-4DEF-9DC9-164C12480EE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36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BFA72B-7F20-4647-B20E-113C3C10D82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62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64F3F-6A8C-4184-A293-95A40C0DF1A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66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9AF38-20E4-433B-9B3C-DF91BB370BB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16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4B1E-ED94-4234-B659-6ACD689EE6B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01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685A-40A8-4137-8761-C844175A1B3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80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D5B1A-3E8D-4522-B73F-7F586A5D754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93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B5803-D7C9-4252-B834-A8ACB33EC48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83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4ADD-C987-4689-9EE8-32CEEA6C5E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09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AF767-BFFD-4383-AAA1-4A62881B9C0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62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52B9D5-FAE5-4F51-828E-4DC1E6B5BD4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conversiamo.files.wordpress.com/2008/04/fax.jpg&amp;imgrefurl=http://conversiamo.wordpress.com/2008/04/&amp;usg=__o9asbyI7i3vB1EZPhz_DN9x1SFE=&amp;h=402&amp;w=434&amp;sz=42&amp;hl=it&amp;start=1&amp;um=1&amp;tbnid=bj0plbMfTOi5XM:&amp;tbnh=117&amp;tbnw=126&amp;prev=/images%3Fq%3Dfax%26hl%3Dit%26sa%3DN%26um%3D1" TargetMode="External"/><Relationship Id="rId13" Type="http://schemas.openxmlformats.org/officeDocument/2006/relationships/image" Target="../media/image190.jpeg"/><Relationship Id="rId3" Type="http://schemas.openxmlformats.org/officeDocument/2006/relationships/image" Target="../media/image185.jpeg"/><Relationship Id="rId7" Type="http://schemas.openxmlformats.org/officeDocument/2006/relationships/image" Target="../media/image187.jpeg"/><Relationship Id="rId12" Type="http://schemas.openxmlformats.org/officeDocument/2006/relationships/hyperlink" Target="http://images.google.it/imgres?imgurl=http://bigmarketing.files.wordpress.com/2007/05/logo_facebook.jpg&amp;imgrefurl=http://ice-ip.blogspot.com/&amp;usg=__oCS-FRwAkdfNxhSbX5m7OcUC6bs=&amp;h=385&amp;w=1024&amp;sz=25&amp;hl=it&amp;start=2&amp;um=1&amp;tbnid=LTkRB8ED8k4OcM:&amp;tbnh=56&amp;tbnw=150&amp;prev=/images%3Fq%3Dfacebook%26hl%3Dit%26um%3D1" TargetMode="External"/><Relationship Id="rId17" Type="http://schemas.openxmlformats.org/officeDocument/2006/relationships/image" Target="../media/image192.jpeg"/><Relationship Id="rId2" Type="http://schemas.openxmlformats.org/officeDocument/2006/relationships/hyperlink" Target="http://images.google.it/imgres?imgurl=http://www.aboutcellulars.com/wp-content/uploads/2008/12/samsung-gt-s3600-cell-phone-5.png&amp;imgrefurl=http://www.aboutcellulars.com/samsung-cell-phones/style-more-than-technology-in-samsung-gt-s3600-cell-phone&amp;usg=__oKy8NSVr-r0qYniaHm4JCuIlxGo=&amp;h=651&amp;w=560&amp;sz=167&amp;hl=it&amp;start=37&amp;um=1&amp;tbnid=2lFh7PMAb-omVM:&amp;tbnh=138&amp;tbnw=119&amp;prev=/images%3Fq%3Dcellular%2Bphones%26ndsp%3D18%26hl%3Dit%26sa%3DN%26start%3D36%26um%3D1" TargetMode="External"/><Relationship Id="rId16" Type="http://schemas.openxmlformats.org/officeDocument/2006/relationships/hyperlink" Target="http://images.google.it/imgres?imgurl=http://imagecache.allposters.com/images/pic/CFJ/1408~MMS-Hits-Posters.jpg&amp;imgrefurl=http://www.allposters.com/-sp/MMS-Hits-Posters_i1371041_.htm&amp;usg=__a_krsnakCS0r0M43UlGbkCo3UO4=&amp;h=450&amp;w=300&amp;sz=102&amp;hl=it&amp;start=13&amp;um=1&amp;tbnid=dKFwBDW5_nPObM:&amp;tbnh=127&amp;tbnw=85&amp;prev=/images%3Fq%3Dmms%26hl%3Dit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blogscienze.com/wp-content/uploads/2007/12/sms-anni-dicembre-short-message-service-15-neil-papworth.jpg&amp;imgrefurl=http://www.blogscienze.com/15-anni-fa-il-3-dicembre-nasceva-il-primo-sms-della-storia/20071216&amp;usg=__KCWvLlBECC3PHn16uaI2PSmUP5c=&amp;h=403&amp;w=400&amp;sz=24&amp;hl=it&amp;start=3&amp;um=1&amp;tbnid=ck6BF6LSmCTIrM:&amp;tbnh=124&amp;tbnw=123&amp;prev=/images%3Fq%3DSMS%26hl%3Dit%26um%3D1" TargetMode="External"/><Relationship Id="rId11" Type="http://schemas.openxmlformats.org/officeDocument/2006/relationships/image" Target="../media/image189.jpeg"/><Relationship Id="rId5" Type="http://schemas.openxmlformats.org/officeDocument/2006/relationships/image" Target="../media/image186.jpeg"/><Relationship Id="rId15" Type="http://schemas.openxmlformats.org/officeDocument/2006/relationships/image" Target="../media/image191.jpeg"/><Relationship Id="rId10" Type="http://schemas.openxmlformats.org/officeDocument/2006/relationships/hyperlink" Target="http://images.google.it/imgres?imgurl=http://www.moai.it/immagini/voiceChat.jpg&amp;imgrefurl=http://www.moai.it/VoiceChat.html&amp;usg=__ujLsWeZ02zDIgCKubWTrzqa2GlI=&amp;h=280&amp;w=469&amp;sz=40&amp;hl=it&amp;start=7&amp;um=1&amp;tbnid=2vlyPyHtM9W7_M:&amp;tbnh=76&amp;tbnw=128&amp;prev=/images%3Fq%3Dchat%26hl%3Dit%26um%3D1" TargetMode="External"/><Relationship Id="rId4" Type="http://schemas.openxmlformats.org/officeDocument/2006/relationships/hyperlink" Target="http://images.google.it/imgres?imgurl=http://maxferrari.files.wordpress.com/2009/02/email.jpg&amp;imgrefurl=http://maxferrari.wordpress.com/2009/02/08/email-marketing-cosi-facile-cosi-difficile-3/&amp;usg=__ci_sygmEb7KafVGEjgVYvBGZ3jc=&amp;h=302&amp;w=430&amp;sz=13&amp;hl=it&amp;start=8&amp;um=1&amp;tbnid=TK7QEoy8RoVXhM:&amp;tbnh=88&amp;tbnw=126&amp;prev=/images%3Fq%3Demail%26hl%3Dit%26um%3D1" TargetMode="External"/><Relationship Id="rId9" Type="http://schemas.openxmlformats.org/officeDocument/2006/relationships/image" Target="../media/image188.jpeg"/><Relationship Id="rId14" Type="http://schemas.openxmlformats.org/officeDocument/2006/relationships/hyperlink" Target="http://images.google.it/imgres?imgurl=http://ec0c4mp.files.wordpress.com/2008/03/blog.jpg&amp;imgrefurl=http://ec0c4mp.wordpress.com/&amp;usg=__cwk47vs9M74l6wbRgvkTovZmtSc=&amp;h=1269&amp;w=1386&amp;sz=408&amp;hl=it&amp;start=20&amp;um=1&amp;tbnid=YrtPBmw8h97HXM:&amp;tbnh=137&amp;tbnw=150&amp;prev=/images%3Fq%3Dblog%26ndsp%3D18%26hl%3Dit%26sa%3DN%26start%3D18%26um%3D1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wirednewyork.com/aol/images/aol_time_warner_central_park_wollman_31march02.jpg&amp;imgrefurl=http://wirednewyork.com/aol/aol_central_park.htm&amp;usg=__EZqSpIN_9JbWHh-a-th1Q-1Ph80=&amp;h=600&amp;w=800&amp;sz=102&amp;hl=it&amp;start=10&amp;um=1&amp;tbnid=02myivq-9oRs2M:&amp;tbnh=107&amp;tbnw=143&amp;prev=/images%3Fq%3Dcentral%2Bpark%26ndsp%3D18%26hl%3Dit%26um%3D1" TargetMode="External"/><Relationship Id="rId13" Type="http://schemas.openxmlformats.org/officeDocument/2006/relationships/image" Target="../media/image202.jpeg"/><Relationship Id="rId18" Type="http://schemas.openxmlformats.org/officeDocument/2006/relationships/hyperlink" Target="http://images.google.it/imgres?imgurl=http://aguyinnewyork.com/images/2005photos/CentralPark103005.JPG&amp;imgrefurl=http://aguyinnewyork.com/archives/neighborhoods/central_park/&amp;usg=__xA0yCzvvUoBQ8JlEgbYbwVsNoeM=&amp;h=338&amp;w=450&amp;sz=37&amp;hl=it&amp;start=13&amp;um=1&amp;tbnid=zb5nsBUAv6QBqM:&amp;tbnh=95&amp;tbnw=127&amp;prev=/images%3Fq%3Dcentral%2Bpark%26ndsp%3D18%26hl%3Dit%26um%3D1" TargetMode="External"/><Relationship Id="rId3" Type="http://schemas.openxmlformats.org/officeDocument/2006/relationships/hyperlink" Target="http://images.google.it/imgres?imgurl=http://hotelreservationdeals.files.wordpress.com/2009/01/central-park.jpg&amp;imgrefurl=http://www.zimbio.com/Hotel%2BReservations.com%2BTravel%2BZine/articles/20/New%2BYork%2BCity%2BTop%2B10%2BTourist%2BAttractions&amp;usg=__FjZRwbikUUpJumLz7_e6aLLXreg=&amp;h=1200&amp;w=1577&amp;sz=829&amp;hl=it&amp;start=2&amp;um=1&amp;tbnid=XI-brjXxP-rMOM:&amp;tbnh=114&amp;tbnw=150&amp;prev=/images%3Fq%3Dcentral%2Bpark%26ndsp%3D18%26hl%3Dit%26um%3D1" TargetMode="External"/><Relationship Id="rId21" Type="http://schemas.openxmlformats.org/officeDocument/2006/relationships/image" Target="../media/image206.jpeg"/><Relationship Id="rId7" Type="http://schemas.openxmlformats.org/officeDocument/2006/relationships/image" Target="../media/image199.jpeg"/><Relationship Id="rId12" Type="http://schemas.openxmlformats.org/officeDocument/2006/relationships/hyperlink" Target="http://images.google.it/imgres?imgurl=http://matiasm.files.wordpress.com/2007/01/central-park.jpg&amp;imgrefurl=http://aroundtheworldmore.blogspot.com/2008/06/new-york.html&amp;usg=__qJdMotndEfjtrKQeTehPMUdYVm0=&amp;h=292&amp;w=400&amp;sz=30&amp;hl=it&amp;start=7&amp;um=1&amp;tbnid=81_CBll8yxuiPM:&amp;tbnh=91&amp;tbnw=124&amp;prev=/images%3Fq%3Dcentral%2Bpark%26ndsp%3D18%26hl%3Dit%26um%3D1" TargetMode="External"/><Relationship Id="rId17" Type="http://schemas.openxmlformats.org/officeDocument/2006/relationships/image" Target="../media/image204.jpeg"/><Relationship Id="rId2" Type="http://schemas.openxmlformats.org/officeDocument/2006/relationships/image" Target="../media/image196.jpeg"/><Relationship Id="rId16" Type="http://schemas.openxmlformats.org/officeDocument/2006/relationships/hyperlink" Target="http://images.google.it/imgres?imgurl=http://www.chooseurfun.com/wp-content/uploads/2009/04/central-park.jpg&amp;imgrefurl=http://www.chooseurfun.com/places-to-relax-new-york&amp;usg=__Uq12U8QxZZfEtQmkqRn1nSe05_k=&amp;h=456&amp;w=640&amp;sz=118&amp;hl=it&amp;start=4&amp;um=1&amp;tbnid=GgbcsW1uXVf3jM:&amp;tbnh=98&amp;tbnw=137&amp;prev=/images%3Fq%3Dcentral%2Bpark%26ndsp%3D18%26hl%3Dit%26um%3D1" TargetMode="External"/><Relationship Id="rId20" Type="http://schemas.openxmlformats.org/officeDocument/2006/relationships/hyperlink" Target="http://images.google.it/imgres?imgurl=http://www.ronsaari.com/stockImages/nyc/centralParkGapstowBridge.jpg&amp;imgrefurl=http://mypathtotheironman.blogspot.com/2007_11_01_archive.html&amp;usg=__0f3n9hyEFVfSFcRlhlPyA3Vpqjg=&amp;h=600&amp;w=741&amp;sz=76&amp;hl=it&amp;start=14&amp;um=1&amp;tbnid=TmgdcdUpUgHVMM:&amp;tbnh=114&amp;tbnw=141&amp;prev=/images%3Fq%3Dcentral%2Bpark%26ndsp%3D18%26hl%3Dit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twoseasmedia.com/images/allblogs/2005/SheepsMeadowCentralPark110805_1.JPG&amp;imgrefurl=http://aguyinnewyork.com/archives/neighborhoods/central_park/&amp;usg=__fOPQrJ7NmOsuxozKrP5tn60TfIE=&amp;h=338&amp;w=450&amp;sz=22&amp;hl=it&amp;start=9&amp;um=1&amp;tbnid=dOx9r4zXCnaO4M:&amp;tbnh=95&amp;tbnw=127&amp;prev=/images%3Fq%3Dcentral%2Bpark%26ndsp%3D18%26hl%3Dit%26um%3D1" TargetMode="External"/><Relationship Id="rId11" Type="http://schemas.openxmlformats.org/officeDocument/2006/relationships/image" Target="../media/image201.jpeg"/><Relationship Id="rId5" Type="http://schemas.openxmlformats.org/officeDocument/2006/relationships/image" Target="../media/image198.jpeg"/><Relationship Id="rId15" Type="http://schemas.openxmlformats.org/officeDocument/2006/relationships/image" Target="../media/image203.jpeg"/><Relationship Id="rId10" Type="http://schemas.openxmlformats.org/officeDocument/2006/relationships/hyperlink" Target="http://images.google.it/imgres?imgurl=http://www.guidecittaonline.it/media/central%2520park%25203.jpg&amp;imgrefurl=http://www.guidecittaonline.it/pages/new-york/attrazioni/central-park.php&amp;usg=__YnRD0_0auMw2hRXoQAf6M666T1Y=&amp;h=2698&amp;w=2048&amp;sz=2366&amp;hl=it&amp;start=8&amp;um=1&amp;tbnid=zmSMYh4OKst3wM:&amp;tbnh=150&amp;tbnw=114&amp;prev=/images%3Fq%3Dcentral%2Bpark%26ndsp%3D18%26hl%3Dit%26um%3D1" TargetMode="External"/><Relationship Id="rId19" Type="http://schemas.openxmlformats.org/officeDocument/2006/relationships/image" Target="../media/image205.jpeg"/><Relationship Id="rId4" Type="http://schemas.openxmlformats.org/officeDocument/2006/relationships/image" Target="../media/image197.jpeg"/><Relationship Id="rId9" Type="http://schemas.openxmlformats.org/officeDocument/2006/relationships/image" Target="../media/image200.jpeg"/><Relationship Id="rId14" Type="http://schemas.openxmlformats.org/officeDocument/2006/relationships/hyperlink" Target="http://images.google.it/imgres?imgurl=http://www.cs.unm.edu/~clint/road-trip-photos1/nyc-central-park.jpg&amp;imgrefurl=http://dimiele.splinder.com/post/7736086&amp;usg=__rDJcUgT5eifIsKzTXg2v3xzKnnI=&amp;h=771&amp;w=1024&amp;sz=410&amp;hl=it&amp;start=5&amp;um=1&amp;tbnid=G2GLZxMAzY1PiM:&amp;tbnh=113&amp;tbnw=150&amp;prev=/images%3Fq%3Dcentral%2Bpark%26ndsp%3D18%26hl%3Dit%26um%3D1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hyperlink" Target="http://images.google.it/imgres?imgurl=http://www.instantdisplay.co.uk/seasons.JPG&amp;imgrefurl=http://www.instantdisplay.co.uk/free.htm&amp;usg=__CpE4QTmQgrMO4EUlpQww86PtW58=&amp;h=502&amp;w=350&amp;sz=48&amp;hl=it&amp;start=1&amp;um=1&amp;tbnid=nVTywJ4CUb2hKM:&amp;tbnh=130&amp;tbnw=91&amp;prev=/images%3Fq%3Dseasons%26hl%3Dit%26sa%3DN%26um%3D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8.jpeg"/><Relationship Id="rId4" Type="http://schemas.openxmlformats.org/officeDocument/2006/relationships/hyperlink" Target="http://images.google.it/imgres?imgurl=http://jonesview.files.wordpress.com/2008/03/seasons.jpg&amp;imgrefurl=http://jonesview.wordpress.com/2008/03/07/the-seasons-of-life/%3Freferer%3Dsphere_related_content/&amp;usg=__w8VCmitNV2HDqcxWBsinjoy90T4=&amp;h=482&amp;w=360&amp;sz=64&amp;hl=it&amp;start=2&amp;um=1&amp;tbnid=s91wJiLmXBK8DM:&amp;tbnh=129&amp;tbnw=96&amp;prev=/images%3Fq%3Dseasons%26hl%3Dit%26sa%3DN%26um%3D1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jpeg"/><Relationship Id="rId13" Type="http://schemas.openxmlformats.org/officeDocument/2006/relationships/hyperlink" Target="http://images.google.it/imgres?imgurl=http://www.arounditaly.it/Blog/wp-content/gallery/foto-blog/zucca.jpg&amp;imgrefurl=http://www.arounditaly.it/blog/index.php/2008/10/&amp;usg=__Lg8jp2hUSkn4Y_7hfJJuqGjVFSM=&amp;h=227&amp;w=265&amp;sz=8&amp;hl=it&amp;start=2&amp;um=1&amp;tbnid=HH7GmSEFHIvmaM:&amp;tbnh=96&amp;tbnw=112&amp;prev=/images%3Fq%3Dzucca%26hl%3Dit%26um%3D1" TargetMode="External"/><Relationship Id="rId18" Type="http://schemas.openxmlformats.org/officeDocument/2006/relationships/image" Target="../media/image222.jpeg"/><Relationship Id="rId3" Type="http://schemas.openxmlformats.org/officeDocument/2006/relationships/image" Target="../media/image214.jpeg"/><Relationship Id="rId21" Type="http://schemas.openxmlformats.org/officeDocument/2006/relationships/hyperlink" Target="http://images.google.it/imgres?imgurl=http://www.thedailygreen.com/cm/thedailygreen/images/WT/christmas-tree-with-gifts-flipbook.jpg&amp;imgrefurl=http://www.thedailygreen.com/green-homes/latest/christmas-trees-picking-greenest-options&amp;usg=__gJRRw6aCTLDuezax-Sa-8MKm_E4=&amp;h=460&amp;w=360&amp;sz=222&amp;hl=it&amp;start=10&amp;um=1&amp;tbnid=0qnadwID-JrzRM:&amp;tbnh=128&amp;tbnw=100&amp;prev=/images%3Fq%3Dchristmas%2Btree%26hl%3Dit%26um%3D1" TargetMode="External"/><Relationship Id="rId7" Type="http://schemas.openxmlformats.org/officeDocument/2006/relationships/hyperlink" Target="http://www.google.it/imgres?imgurl=http://www.fotomaniac.it/mare/mare_008.jpg&amp;imgrefurl=http://www.fotomaniac.it/mare.asp%3FCategoria%3DMare%26Galleria%3D5&amp;h=315&amp;w=420&amp;sz=20&amp;tbnid=hjAHwuctlzXw6M::&amp;tbnh=94&amp;tbnw=125&amp;prev=/images%3Fq%3Dmare&amp;hl=it&amp;usg=__OZCf-TmObVvp9_mrdM_MEJpFvFs=&amp;ei=KD7zSeSCG8OU_QbPxsDZCQ&amp;sa=X&amp;oi=image_result&amp;resnum=1&amp;ct=image" TargetMode="External"/><Relationship Id="rId12" Type="http://schemas.openxmlformats.org/officeDocument/2006/relationships/image" Target="../media/image219.jpeg"/><Relationship Id="rId17" Type="http://schemas.openxmlformats.org/officeDocument/2006/relationships/hyperlink" Target="http://images.google.it/imgres?imgurl=http://www.fbuzz.com/pgallery/d/1112-1/ColdMountainLakeAtDusk-Skarstad-Norway.jpg&amp;imgrefurl=http://www.fbuzz.com/pgallery/v/nature/lakes/ColdMountainLakeAtDusk-Skarstad-Norway.jpg.html&amp;usg=__0BSAp251h4J7etAqzoSzvVBMGmM=&amp;h=1200&amp;w=1600&amp;sz=299&amp;hl=it&amp;start=16&amp;um=1&amp;tbnid=0uW9ZHbsXG5EAM:&amp;tbnh=113&amp;tbnw=150&amp;prev=/images%3Fq%3Dcolours%2Bof%2Bwinter%26hl%3Dit%26um%3D1" TargetMode="External"/><Relationship Id="rId2" Type="http://schemas.openxmlformats.org/officeDocument/2006/relationships/image" Target="../media/image213.jpeg"/><Relationship Id="rId16" Type="http://schemas.openxmlformats.org/officeDocument/2006/relationships/image" Target="../media/image221.jpeg"/><Relationship Id="rId20" Type="http://schemas.openxmlformats.org/officeDocument/2006/relationships/image" Target="../media/image2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jpeg"/><Relationship Id="rId11" Type="http://schemas.openxmlformats.org/officeDocument/2006/relationships/hyperlink" Target="http://images.google.it/imgres?imgurl=http://garwoodorchard.com/shopsite_sc/media/jonathan.jpg&amp;imgrefurl=http://garwoodorchard.com/shopsite_sc/page2.html&amp;usg=__B1hx19RgldY6Mj6EFyNHYTi32lo=&amp;h=319&amp;w=288&amp;sz=4&amp;hl=it&amp;start=15&amp;um=1&amp;tbnid=RqXUDYd9-ebtMM:&amp;tbnh=118&amp;tbnw=107&amp;prev=/images%3Fq%3Dred%2Bapples%26hl%3Dit%26um%3D1" TargetMode="External"/><Relationship Id="rId5" Type="http://schemas.openxmlformats.org/officeDocument/2006/relationships/hyperlink" Target="http://www.google.it/imgres?imgurl=http://www.locchio.com/upload/rte/anguria.gif&amp;imgrefurl=http://www.locchio.com/modules.php%3Fop%3Dmodload%26name%3DNews%26file%3Darticle%26sid%3D2327%26mode%3Dthread%26order%3D0%26thold%3D0&amp;h=321&amp;w=300&amp;sz=52&amp;tbnid=_zczYklEr_or6M::&amp;tbnh=118&amp;tbnw=110&amp;prev=/images%3Fq%3Danguria&amp;hl=it&amp;usg=__f-APAvaNUAqTdkLFViP_VC40KQY=&amp;ei=CD7zSdLxE4GQsAaHuu2JBg&amp;sa=X&amp;oi=image_result&amp;resnum=4&amp;ct=image" TargetMode="External"/><Relationship Id="rId15" Type="http://schemas.openxmlformats.org/officeDocument/2006/relationships/hyperlink" Target="http://images.google.it/imgres?imgurl=http://www.goccedipoesia.it/gocciedipoesia/images/stories/blog_castagna-cucina-frutta.jpg&amp;imgrefurl=http://www.goccedipoesia.it/gocciedipoesia/index.php%3Foption%3Dcom_content%26task%3Dview%26id%3D8566%26Itemid%3D149&amp;usg=__ArG9F1c9MDqm-9aNMCGZOoYPzm4=&amp;h=400&amp;w=400&amp;sz=28&amp;hl=it&amp;start=1&amp;um=1&amp;tbnid=2Ryu_rk6TCaD_M:&amp;tbnh=124&amp;tbnw=124&amp;prev=/images%3Fq%3Dcastagna%26hl%3Dit%26um%3D1" TargetMode="External"/><Relationship Id="rId10" Type="http://schemas.openxmlformats.org/officeDocument/2006/relationships/image" Target="../media/image218.jpeg"/><Relationship Id="rId19" Type="http://schemas.openxmlformats.org/officeDocument/2006/relationships/hyperlink" Target="http://images.google.it/imgres?imgurl=http://www.luminous-landscape.com/images/Snow-Clad-Trees-thumb.jpg&amp;imgrefurl=http://www.luminous-landscape.com/tutorials/exposing_snow.shtml&amp;usg=__1nZF2aqm8FHkvYEqXMxRUV9b5wY=&amp;h=432&amp;w=311&amp;sz=29&amp;hl=it&amp;start=8&amp;um=1&amp;tbnid=oP_w4wS1XtILeM:&amp;tbnh=126&amp;tbnw=91&amp;prev=/images%3Fq%3Dsnow%26hl%3Dit%26um%3D1" TargetMode="External"/><Relationship Id="rId4" Type="http://schemas.openxmlformats.org/officeDocument/2006/relationships/image" Target="../media/image215.jpeg"/><Relationship Id="rId9" Type="http://schemas.openxmlformats.org/officeDocument/2006/relationships/hyperlink" Target="http://images.google.it/imgres?imgurl=http://blog.blogosfere.it/blogs/species/images/spezi%26rbe/ciliegia-02.gif&amp;imgrefurl=http://species.blogosfere.it/2007/05/un-frutto-per-tutti-i-sensi-la-ciliegia.html&amp;usg=__wH7o2HCLT2ltUPqTb_8cVaX5xK8=&amp;h=175&amp;w=154&amp;sz=23&amp;hl=it&amp;start=13&amp;um=1&amp;tbnid=Z-t5P95sI_7iRM:&amp;tbnh=100&amp;tbnw=88&amp;prev=/images%3Fq%3Dciliegia%26hl%3Dit%26sa%3DN%26um%3D1" TargetMode="External"/><Relationship Id="rId14" Type="http://schemas.openxmlformats.org/officeDocument/2006/relationships/image" Target="../media/image220.jpeg"/><Relationship Id="rId22" Type="http://schemas.openxmlformats.org/officeDocument/2006/relationships/image" Target="../media/image2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t/imgres?imgurl=http://static-p4.fotolia.com/jpg/00/06/44/45/400_F_6444543_3MyK0g3AZwHQegakblJfSpKMHI7iSyuM.jpg&amp;imgrefurl=http://www.fotolia.com/id/6444543&amp;h=400&amp;w=400&amp;sz=77&amp;tbnid=sKYtdPKOf4oR1M::&amp;tbnh=124&amp;tbnw=124&amp;prev=/images%3Fq%3DAmerican%2Bcontinent&amp;hl=it&amp;usg=__4S28oD2lpz0XYE_ihu_hZIL5fYU=&amp;ei=18zXSdQVzYP9BuD49MAN&amp;sa=X&amp;oi=image_result&amp;resnum=1&amp;ct=image" TargetMode="Externa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jpeg"/><Relationship Id="rId3" Type="http://schemas.openxmlformats.org/officeDocument/2006/relationships/hyperlink" Target="http://images.google.it/imgres?imgurl=http://www.rockymountainroads.com/wyoming001/us-014_us-016_us-020_wb_entering_yellowstone_072699.jpg&amp;imgrefurl=http://www.rockymountainroads.com/us-014_wy.html&amp;usg=__eOlxys4CzOvJu6m38MHgyBzLj-w=&amp;h=480&amp;w=640&amp;sz=79&amp;hl=it&amp;start=10&amp;um=1&amp;tbnid=mIuoxkd5uDDOBM:&amp;tbnh=103&amp;tbnw=137&amp;prev=/images%3Fq%3Dyellowstone%2Bnational%2Bpark%26hl%3Dit%26sa%3DN%26um%3D1" TargetMode="External"/><Relationship Id="rId7" Type="http://schemas.openxmlformats.org/officeDocument/2006/relationships/hyperlink" Target="http://images.google.it/imgres?imgurl=http://keralaarticles.com/wp-content/uploads/2008/05/yellowstone-national-park-bison.JPG&amp;imgrefurl=http://keralaarticles.com/national-parks/yellowstone-national-park/&amp;usg=__WtQZO1BncDjfahKWwpbl8-DL8Do=&amp;h=540&amp;w=800&amp;sz=145&amp;hl=it&amp;start=7&amp;um=1&amp;tbnid=_Uq8zQhHjI3ETM:&amp;tbnh=97&amp;tbnw=143&amp;prev=/images%3Fq%3Dyellowstone%2Bnational%2Bpark%26hl%3Dit%26sa%3DN%26um%3D1" TargetMode="External"/><Relationship Id="rId2" Type="http://schemas.openxmlformats.org/officeDocument/2006/relationships/hyperlink" Target="http://www.nps.gov/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jpeg"/><Relationship Id="rId5" Type="http://schemas.openxmlformats.org/officeDocument/2006/relationships/hyperlink" Target="http://images.google.it/imgres?imgurl=http://grandcanyon.free.fr/images/cascade/original/Colors,%2520Lower%2520Falls,%2520Yellowstone%2520National%2520Park.jpg&amp;imgrefurl=http://grandcanyon.free.fr/images/cascade/thumb.html&amp;usg=__SoHW2JuauLn1r5AaQbg_ImO98SU=&amp;h=1200&amp;w=1600&amp;sz=344&amp;hl=it&amp;start=5&amp;um=1&amp;tbnid=sByztWAZBmVk1M:&amp;tbnh=113&amp;tbnw=150&amp;prev=/images%3Fq%3Dyellowstone%2Bnational%2Bpark%26hl%3Dit%26sa%3DN%26um%3D1" TargetMode="External"/><Relationship Id="rId10" Type="http://schemas.openxmlformats.org/officeDocument/2006/relationships/image" Target="../media/image228.jpeg"/><Relationship Id="rId4" Type="http://schemas.openxmlformats.org/officeDocument/2006/relationships/image" Target="../media/image225.jpeg"/><Relationship Id="rId9" Type="http://schemas.openxmlformats.org/officeDocument/2006/relationships/hyperlink" Target="http://images.google.it/imgres?imgurl=http://www.greensolutionsmag.com/back_issues/GSM-Aug08/images/ecophoto.jpg&amp;imgrefurl=http://www.greensolutionsmag.com/back_issues/GSM-Aug08/epwm.html&amp;usg=__EJ0d4bQ-Bd9YvNdlBI7od1jSdX4=&amp;h=768&amp;w=1024&amp;sz=142&amp;hl=it&amp;start=13&amp;um=1&amp;tbnid=EJzlm41KyT2wcM:&amp;tbnh=113&amp;tbnw=150&amp;prev=/images%3Fq%3Dyellowstone%2Bnational%2Bpark%26hl%3Dit%26sa%3DN%26um%3D1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yell/" TargetMode="External"/><Relationship Id="rId2" Type="http://schemas.openxmlformats.org/officeDocument/2006/relationships/hyperlink" Target="http://www.nps.gov/yell/photosmultimedia/multimedi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9.jpeg"/><Relationship Id="rId4" Type="http://schemas.openxmlformats.org/officeDocument/2006/relationships/hyperlink" Target="http://www.nps.gov/yell/forkids/index.htm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eg"/><Relationship Id="rId2" Type="http://schemas.openxmlformats.org/officeDocument/2006/relationships/hyperlink" Target="http://www.thefreedictionary.com/gey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ysergazing.com/" TargetMode="External"/><Relationship Id="rId5" Type="http://schemas.openxmlformats.org/officeDocument/2006/relationships/image" Target="../media/image231.jpeg"/><Relationship Id="rId4" Type="http://schemas.openxmlformats.org/officeDocument/2006/relationships/hyperlink" Target="http://images.google.it/imgres?imgurl=http://mms.nps.gov/yell/ofvec/exhibits/treasures/images/grand_prismatic.jpg&amp;imgrefurl=http://mms.nps.gov/yell/ofvec/exhibits/treasures/midway/index.htm&amp;usg=__iHz0YnEbUk8IYjW_MDqWcj9Sz10=&amp;h=294&amp;w=460&amp;sz=27&amp;hl=it&amp;start=8&amp;um=1&amp;tbnid=UNXq7g-RjS85hM:&amp;tbnh=82&amp;tbnw=128&amp;prev=/images%3Fq%3Dspring%2Bof%2Ba%2Bgeyser%26hl%3Dit%26sa%3DN%26um%3D1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Grand_Canyon_of_the_Yellowstone" TargetMode="External"/><Relationship Id="rId2" Type="http://schemas.openxmlformats.org/officeDocument/2006/relationships/hyperlink" Target="http://www.thefreedictionary.com/cany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2.jpeg"/><Relationship Id="rId4" Type="http://schemas.openxmlformats.org/officeDocument/2006/relationships/hyperlink" Target="http://upload.wikimedia.org/wikipedia/commons/d/dc/Grand_canyon_of_Yellowstone_and_Yellowstone_fall.jpg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jpeg"/><Relationship Id="rId7" Type="http://schemas.openxmlformats.org/officeDocument/2006/relationships/image" Target="../media/image237.jpeg"/><Relationship Id="rId2" Type="http://schemas.openxmlformats.org/officeDocument/2006/relationships/hyperlink" Target="http://www.nps.gov/imr/customcf/apps/pgallery/display-slideshow.cfm?aid=547&amp;gid=547&amp;park=yell&amp;sort=title&amp;aTitle=Wolves%20of%20Yellowsto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jpeg"/><Relationship Id="rId5" Type="http://schemas.openxmlformats.org/officeDocument/2006/relationships/image" Target="../media/image235.jpeg"/><Relationship Id="rId4" Type="http://schemas.openxmlformats.org/officeDocument/2006/relationships/image" Target="../media/image23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eg"/><Relationship Id="rId2" Type="http://schemas.openxmlformats.org/officeDocument/2006/relationships/image" Target="../media/image2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jpeg"/><Relationship Id="rId4" Type="http://schemas.openxmlformats.org/officeDocument/2006/relationships/image" Target="../media/image240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chess-theory.com/images5/22101_new_york_sculpture.jpg&amp;imgrefurl=http://www.chess-theory.com/encprd03221_chess_practice_reflections_debates_arts.php&amp;usg=__LcZEozmdVt-w6hlhgg6lbNgdHU4=&amp;h=539&amp;w=716&amp;sz=27&amp;hl=it&amp;start=17&amp;um=1&amp;tbnid=K-YphkGyOp94TM:&amp;tbnh=105&amp;tbnw=140&amp;prev=/images%3Fq%3Dnew%2Byork%2Bcentral%2Bpark%26hl%3Dit%26sa%3DN%26um%3D1" TargetMode="External"/><Relationship Id="rId2" Type="http://schemas.openxmlformats.org/officeDocument/2006/relationships/image" Target="../media/image2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jpeg"/><Relationship Id="rId5" Type="http://schemas.openxmlformats.org/officeDocument/2006/relationships/image" Target="../media/image244.jpeg"/><Relationship Id="rId4" Type="http://schemas.openxmlformats.org/officeDocument/2006/relationships/image" Target="../media/image243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eg"/><Relationship Id="rId7" Type="http://schemas.openxmlformats.org/officeDocument/2006/relationships/image" Target="../media/image251.jpeg"/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jpeg"/><Relationship Id="rId5" Type="http://schemas.openxmlformats.org/officeDocument/2006/relationships/image" Target="../media/image249.jpeg"/><Relationship Id="rId4" Type="http://schemas.openxmlformats.org/officeDocument/2006/relationships/image" Target="../media/image248.jpe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eg"/><Relationship Id="rId2" Type="http://schemas.openxmlformats.org/officeDocument/2006/relationships/hyperlink" Target="http://images.google.it/imgres?imgurl=http://www.salaenotria.it/immagini/small/credits.jpg&amp;imgrefurl=http://www.salaenotria.it/credits.php&amp;usg=__T1AsoOEGLA_OM8zRoUH-OyBe0MY=&amp;h=650&amp;w=435&amp;sz=31&amp;hl=it&amp;start=43&amp;um=1&amp;tbnid=sy4hGRfQjnsKnM:&amp;tbnh=137&amp;tbnw=92&amp;prev=/images%3Fq%3Dcredits%26ndsp%3D18%26hl%3Dit%26sa%3DN%26start%3D36%26um%3D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Games/GeographyGames/Geospy" TargetMode="External"/><Relationship Id="rId2" Type="http://schemas.openxmlformats.org/officeDocument/2006/relationships/hyperlink" Target="http://pbskids.org/krattscreatures/login.shtml?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it/imgres?imgurl=http://www.worldstadiums.com/europe/maps/italy.gif&amp;imgrefurl=http://www.worldstadiums.com/europe/countries/italy.shtml&amp;usg=__XaGmjj1O57x_VZurje6M64Aj0Xc=&amp;h=350&amp;w=310&amp;sz=10&amp;hl=it&amp;start=5&amp;um=1&amp;tbnid=TAVepcrWdNOtpM:&amp;tbnh=120&amp;tbnw=106&amp;prev=/images%3Fq%3Ditaly%26hl%3Dit%26sa%3DN%26um%3D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images.google.it/imgres?imgurl=http://www.eurominority.org/documents/cartes/europe-languages-continant.gif&amp;imgrefurl=http://christianromanini.blogspot.com/2007_05_01_archive.html&amp;usg=__3Id7-oq_0Xs9mbOn_P4st97Lp9c=&amp;h=635&amp;w=750&amp;sz=127&amp;hl=it&amp;start=2&amp;um=1&amp;tbnid=Gil5OB119MmLrM:&amp;tbnh=119&amp;tbnw=141&amp;prev=/images%3Fq%3Deurope%26hl%3Dit%26sa%3DN%26um%3D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it/imgres?imgurl=http://www.dreamstime.com/globes---the-continents-of-the-world.-thumb1641699.jpg&amp;imgrefurl=http://www.dreamstime.com/globes---the-continents-of-the-world.-image1641699&amp;usg=__5AX-eLik4bOlS4XAkTyi7ETsdpE=&amp;h=300&amp;w=300&amp;sz=24&amp;hl=it&amp;start=29&amp;um=1&amp;tbnid=7b3-hOHH4y0Q0M:&amp;tbnh=116&amp;tbnw=116&amp;prev=/images%3Fq%3Dcontinents%26ndsp%3D18%26hl%3Dit%26sa%3DN%26start%3D18%26um%3D1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lyrics.com/songs/r/raycharles3218/fiftyniftyunitedstates556990.html" TargetMode="External"/><Relationship Id="rId2" Type="http://schemas.openxmlformats.org/officeDocument/2006/relationships/hyperlink" Target="http://www.youtube.com/watch?v=wQDiJUMHB_I&amp;N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images.google.it/imgres?imgurl=http://www.apo.org/site/site_images/page_images/toast_song.png&amp;imgrefurl=http://www.apo.org/pages/show/About_Us/History/Traditions/Toast_Song&amp;usg=__F1XY9pEdm_qpAkWPTp6IJCECtAg=&amp;h=516&amp;w=530&amp;sz=19&amp;hl=it&amp;start=10&amp;um=1&amp;tbnid=85jdIuS3b_uk9M:&amp;tbnh=129&amp;tbnw=132&amp;prev=/images%3Fq%3Dsong%26hl%3Dit%26sa%3DN%26um%3D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encewa.com/attraction.aspx?id=348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it/imgres?imgurl=http://www.brothersofholycross.com/calendar/american-flag.gif&amp;imgrefurl=http://civicshahs.wikispaces.com/&amp;h=331&amp;w=470&amp;sz=7&amp;tbnid=10x5gTu5GmmOHM::&amp;tbnh=91&amp;tbnw=129&amp;prev=/images%3Fq%3Damerica%2527s%2Bflag&amp;hl=it&amp;usg=__BNsLvgkiW5R4nAx6AgH2hZyEGDY=&amp;ei=U7HYSZ_wN8TJ_QbIy_y-DA&amp;sa=X&amp;oi=image_result&amp;resnum=1&amp;ct=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jpeg"/><Relationship Id="rId3" Type="http://schemas.openxmlformats.org/officeDocument/2006/relationships/image" Target="../media/image39.jpeg"/><Relationship Id="rId7" Type="http://schemas.openxmlformats.org/officeDocument/2006/relationships/hyperlink" Target="http://images.google.it/imgres?imgurl=http://www.myrnaslist.com/wp-content/uploads/image/Twin%2520Towers%2520Sunrise.jpg&amp;imgrefurl=http://www.myrnaslist.com/2007/08/21/twin-towers-sunrise-you-raise-me-up&amp;usg=__GTCQ1JezGvMrb_lsf59WTRpyfEg=&amp;h=896&amp;w=592&amp;sz=83&amp;hl=it&amp;start=15&amp;um=1&amp;tbnid=dbkrTzi1YJAH0M:&amp;tbnh=146&amp;tbnw=96&amp;prev=/images%3Fq%3Dtwin%2Btowers%26hl%3Dit%26sa%3DN%26um%3D1" TargetMode="External"/><Relationship Id="rId12" Type="http://schemas.openxmlformats.org/officeDocument/2006/relationships/hyperlink" Target="http://images.google.it/imgres?imgurl=http://www.vignaclarablog.it/wp-content/uploads/2007/08/ape-mcdonald.jpg&amp;imgrefurl=http://www.vignaclarablog.it/20070821510/una-accattivante-pubblicita/&amp;usg=__zk_IBhpu16b_LAOrvGHMP47hxcE=&amp;h=336&amp;w=448&amp;sz=31&amp;hl=it&amp;start=3&amp;um=1&amp;tbnid=bDR01a6eS1_8IM:&amp;tbnh=95&amp;tbnw=127&amp;prev=/images%3Fq%3Dmac%2Bdonald%26hl%3Dit%26um%3D1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../media/image41.jpeg"/><Relationship Id="rId15" Type="http://schemas.openxmlformats.org/officeDocument/2006/relationships/image" Target="../media/image47.jpeg"/><Relationship Id="rId10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hyperlink" Target="http://images.google.it/imgres?imgurl=http://www-scf.usc.edu/~egsa/images/icons/disneyland.jpg&amp;imgrefurl=http://www-scf.usc.edu/~egsa/past_events.html&amp;usg=__5FtXu3co6CciY8MHXA13Nl0P1zs=&amp;h=711&amp;w=720&amp;sz=96&amp;hl=it&amp;start=1&amp;um=1&amp;tbnid=MnUFu9fwRP-lwM:&amp;tbnh=138&amp;tbnw=140&amp;prev=/images%3Fq%3Ddisneyland%26hl%3Dit%26sa%3DN%26um%3D1" TargetMode="External"/><Relationship Id="rId14" Type="http://schemas.openxmlformats.org/officeDocument/2006/relationships/hyperlink" Target="http://images.google.it/imgres?imgurl=http://www.zwirnerandwirth.com/exhibitions/2005/POP0505/images/Hot%2520Dog%2520ecopy.jpg&amp;imgrefurl=http://www.rawkblog.net/2007/07/kobayashi-for-seven-in-a-row/&amp;usg=__P0PoyI5a38mxauYZG9X_Kb9JslU=&amp;h=311&amp;w=550&amp;sz=178&amp;hl=it&amp;start=3&amp;um=1&amp;tbnid=I4ka0v6FfGO6vM:&amp;tbnh=75&amp;tbnw=133&amp;prev=/images%3Fq%3Dhot%2Bdog%26hl%3Dit%26sa%3DN%26um%3D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learn-math.info/gamesFolder/numbers/numbers_300x300.jpg&amp;imgrefurl=http://www.learn-math.info/games/italian/index.htm&amp;usg=__EgfFmoeG0lvX_IyYmSnHxmpNujo=&amp;h=300&amp;w=300&amp;sz=38&amp;hl=it&amp;start=19&amp;um=1&amp;tbnid=cEVC81wTMStejM:&amp;tbnh=116&amp;tbnw=116&amp;prev=/images%3Fq%3Dnumbers%26ndsp%3D18%26hl%3Dit%26sa%3DN%26start%3D18%26um%3D1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://images.google.it/imgres?imgurl=http://www.abcteach.com/free/n/number3bnw.jpg&amp;imgrefurl=http://abcteach.com/directory/clip_art/math/&amp;usg=__UaDqLFZBieK0xdhKX4MVcMusVao=&amp;h=1200&amp;w=1200&amp;sz=106&amp;hl=it&amp;start=6&amp;um=1&amp;tbnid=52nL_APSURt_XM:&amp;tbnh=150&amp;tbnw=150&amp;prev=/images%3Fq%3Dnumber%2Bthree%26hl%3Dit%26sa%3DN%26um%3D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ages.google.it/imgres?imgurl=http://bp0.blogger.com/_j6zfgTkPe0Q/R093HcYGU7I/AAAAAAAAACQ/zG8MO7Nm3W8/s1600-R/mayflower.jpg&amp;imgrefurl=http://2007newenglandtrip.blogspot.com/2007/11/mayflower-ll-plimoth-ma.html&amp;usg=__qKBoEev0djF1Vaaf9IqoNjxF5gI=&amp;h=1124&amp;w=1600&amp;sz=489&amp;hl=it&amp;start=7&amp;tbnid=YHBshtCjs6Nu9M:&amp;tbnh=105&amp;tbnw=150&amp;prev=/images%3Fq%3Dmayflower%26gbv%3D2%26hl%3Dit%26sa%3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www.google.it/imgres?imgurl=http://www.foodmall.org/images/thanksgiving-turkey1_7.jpg&amp;imgrefurl=http://www.foodmall.org/entry/6-reasons-why-dressed-turkey-wins-over-stuffed-turkey/&amp;h=203&amp;w=344&amp;sz=22&amp;tbnid=xilqTm_FTgSMpM::&amp;tbnh=71&amp;tbnw=120&amp;prev=/images%3Fq%3Dstuffed%2Bturkey&amp;hl=it&amp;usg=__q3JDu_yZOjyKJxZgqRj5Z2CqJZE=&amp;ei=1cDYSZa3IZORsAaq25CcDw&amp;sa=X&amp;oi=image_result&amp;resnum=7&amp;ct=imag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www.blairstripsteel.com/map%2520north%2520america.jpg&amp;imgrefurl=http://girovagate.blogspot.com/2009_02_01_archive.html&amp;usg=__2Qnvwb-Q2YIy9qd_DtcLHBEIzCY=&amp;h=423&amp;w=700&amp;sz=84&amp;hl=it&amp;start=1&amp;tbnid=IK_BjX8b51x4ZM:&amp;tbnh=85&amp;tbnw=140&amp;prev=/images%3Fq%3DMAP%2BOF%2BAMERICA%26hl%3Dit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hyperlink" Target="http://images.google.it/imgres?imgurl=http://www.geocities.jp/dreamjp2005/Ghost_Ship.jpg&amp;imgrefurl=http://babysnakes.spaces.live.com/Blog/cns!7E798C1748A55C18!677.entry&amp;usg=__ZbU8qbP7yS9tfh3GtP8twsl8xgM=&amp;h=768&amp;w=1024&amp;sz=108&amp;hl=it&amp;start=1&amp;um=1&amp;tbnid=46_T5pJDtG8XZM:&amp;tbnh=113&amp;tbnw=150&amp;prev=/images%3Fq%3DSHIP%26hl%3Dit%26sa%3DN%26um%3D1" TargetMode="External"/><Relationship Id="rId18" Type="http://schemas.openxmlformats.org/officeDocument/2006/relationships/image" Target="../media/image75.jpeg"/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12" Type="http://schemas.openxmlformats.org/officeDocument/2006/relationships/image" Target="../media/image72.jpeg"/><Relationship Id="rId17" Type="http://schemas.openxmlformats.org/officeDocument/2006/relationships/hyperlink" Target="http://images.google.it/imgres?imgurl=http://www.smallbitesonline.com/wordpress/wp-content/uploads/2008/10/halloween-pumpkin.jpg&amp;imgrefurl=http://www.smallbitesonline.com/%3Fp%3D179&amp;usg=__tw7HFU9U73C4fsUWQ25Xjmz39pU=&amp;h=426&amp;w=500&amp;sz=21&amp;hl=it&amp;start=11&amp;um=1&amp;tbnid=B4yS1hZT-QF7CM:&amp;tbnh=111&amp;tbnw=130&amp;prev=/images%3Fq%3DPUMPKIN%26hl%3Dit%26sa%3DN%26um%3D1" TargetMode="External"/><Relationship Id="rId2" Type="http://schemas.openxmlformats.org/officeDocument/2006/relationships/image" Target="../media/image66.jpe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tbn2.google.com/images?q=tbn:2NUuASLIXDKJLM:http://oboerista.files.wordpress.com/2006/12/cigarette.jpg" TargetMode="External"/><Relationship Id="rId11" Type="http://schemas.openxmlformats.org/officeDocument/2006/relationships/hyperlink" Target="http://images.google.it/imgres?imgurl=http://tulanepadova.pbwiki.com/f/food_title.jpg&amp;imgrefurl=http://tulanepadova.pbwiki.com/ItaliaUSA_VitaStudentiUni&amp;usg=__SPW_LwvVJuOlZlDle-sxXmsjJhM=&amp;h=307&amp;w=400&amp;sz=17&amp;hl=it&amp;start=6&amp;um=1&amp;tbnid=-C3T2td9e7CGOM:&amp;tbnh=95&amp;tbnw=124&amp;prev=/images%3Fq%3DFOOD%26hl%3Dit%26um%3D1" TargetMode="External"/><Relationship Id="rId5" Type="http://schemas.openxmlformats.org/officeDocument/2006/relationships/image" Target="../media/image68.jpeg"/><Relationship Id="rId15" Type="http://schemas.openxmlformats.org/officeDocument/2006/relationships/hyperlink" Target="http://images.google.it/imgres?imgurl=http://mybookofrai.typepad.com/my_weblog/images/turkey.jpg&amp;imgrefurl=http://mybookofrai.typepad.com/my_weblog/page/2/&amp;usg=__cqocitnOe-onGySHj2NAuHIc9G0=&amp;h=369&amp;w=400&amp;sz=26&amp;hl=it&amp;start=1&amp;um=1&amp;tbnid=7KLwcTfUqreAsM:&amp;tbnh=114&amp;tbnw=124&amp;prev=/images%3Fq%3DTURKEY%26hl%3Dit%26sa%3DN%26um%3D1" TargetMode="External"/><Relationship Id="rId10" Type="http://schemas.openxmlformats.org/officeDocument/2006/relationships/image" Target="../media/image71.jpeg"/><Relationship Id="rId19" Type="http://schemas.openxmlformats.org/officeDocument/2006/relationships/image" Target="../media/image76.jpeg"/><Relationship Id="rId4" Type="http://schemas.openxmlformats.org/officeDocument/2006/relationships/image" Target="http://tbn2.google.com/images?q=tbn:niyO_SCd3qPv7M:http://www.marvistavet.com/assets/images/tobacco_plant.gif" TargetMode="External"/><Relationship Id="rId9" Type="http://schemas.openxmlformats.org/officeDocument/2006/relationships/image" Target="http://tbn3.google.com/images?q=tbn:GYyHlJiXqoStCM:http://www.logoi.com/pastimages/img/indians_1.jpg" TargetMode="External"/><Relationship Id="rId1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Uqtfuq20vc" TargetMode="External"/><Relationship Id="rId7" Type="http://schemas.openxmlformats.org/officeDocument/2006/relationships/image" Target="../media/image78.jpeg"/><Relationship Id="rId2" Type="http://schemas.openxmlformats.org/officeDocument/2006/relationships/hyperlink" Target="http://www.youtube.com/watch?v=42u0TiZZPCY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focusorganic.com/wp-content/uploads/2008/11/charliebrownthanksgiving.jpg&amp;imgrefurl=http://focusorganic.com/happy-thanksgiving/&amp;usg=__jLeLu9ScQSS7-WYUT5ilD4yxFYg=&amp;h=316&amp;w=422&amp;sz=89&amp;hl=it&amp;start=2&amp;um=1&amp;tbnid=w-SFJ5VYFarHMM:&amp;tbnh=94&amp;tbnw=126&amp;prev=/images%3Fq%3Dcharlie%2Bbrown%2Bthanksgiving%26hl%3Dit%26sa%3DN%26um%3D1" TargetMode="External"/><Relationship Id="rId5" Type="http://schemas.openxmlformats.org/officeDocument/2006/relationships/image" Target="../media/image77.jpeg"/><Relationship Id="rId4" Type="http://schemas.openxmlformats.org/officeDocument/2006/relationships/hyperlink" Target="http://www.youtube.com/watch?v=Jwlf8g0ofFo&amp;feature=PlayList&amp;p=BAC5355CBEBFD261&amp;index=0&amp;playnext=1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imgres?imgurl=http://crtpesaro.altervista.org/Cultura%2520e%2520Storia/Sezione%2520Americana/Bandiera%2520USA.gif&amp;imgrefurl=http://crtpesaro.altervista.org/Cultura%2520e%2520Storia/Sezione%2520Americana/index.php&amp;h=217&amp;w=412&amp;sz=1&amp;tbnid=zACPuciwtXQ_fM::&amp;tbnh=66&amp;tbnw=125&amp;prev=/images%3Fq%3Dbandiera%2Busa&amp;hl=it&amp;usg=__284uCMdH2pK5Ta0z8jtV5NroZoU=&amp;ei=3s7YSereAsKN_Qbbr-zUDQ&amp;sa=X&amp;oi=image_result&amp;resnum=3&amp;ct=image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81.jpeg"/><Relationship Id="rId2" Type="http://schemas.openxmlformats.org/officeDocument/2006/relationships/hyperlink" Target="http://it.wikipedia.org/wiki/File:Oceano_Atlantico_in_italiano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imgres?imgurl=http://www.33ff.com/flags/XL_flags/Italy_flag.gif&amp;imgrefurl=http://www.33ff.com/flags/bandieremondo/bandiera_Italia.html&amp;h=240&amp;w=360&amp;sz=2&amp;tbnid=OahnjL-9J2TH_M::&amp;tbnh=81&amp;tbnw=121&amp;prev=/images%3Fq%3Dbandiera%2Bitalia&amp;hl=it&amp;usg=__7lpIn4OB3g28dN0VHjf9i2ElVfs=&amp;ei=vM7YSZj0BoTx_AbM7IHbDA&amp;sa=X&amp;oi=image_result&amp;resnum=2&amp;ct=image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://images.google.it/imgres?imgurl=http://lnx.liceosegre.it/home/images/stories/istituzioni/ue.jpg&amp;imgrefurl=http://lnx.liceosegre.it/home/index.php%3Foption%3Dcom_content%26task%3Dblogsection%26id%3D0%26Itemid%3D9%26limit%3D7%26limitstart%3D49&amp;usg=__HzZrOwTX0KtbjPGN78UWP3fkrBg=&amp;h=170&amp;w=256&amp;sz=12&amp;hl=it&amp;start=1&amp;um=1&amp;tbnid=u5Rmjd1bviu_aM:&amp;tbnh=74&amp;tbnw=111&amp;prev=/images%3Fq%3Dbandiera%2Bue%26hl%3Dit%26sa%3DN%26um%3D1" TargetMode="External"/><Relationship Id="rId9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farm4.static.flickr.com/3565/3356454772_e54cb96bc2.jpg&amp;imgrefurl=http://www.flickr.com/photos/londonslr/3356454772/&amp;usg=___3VfHiPBT-RMJeBLA8f07rN9nMU=&amp;h=500&amp;w=375&amp;sz=172&amp;hl=it&amp;start=53&amp;um=1&amp;tbnid=4zZYuhL7W8TzsM:&amp;tbnh=130&amp;tbnw=98&amp;prev=/images%3Fq%3Dthis%2Bis%2Bmy%2Bland%26ndsp%3D20%26hl%3Dit%26sa%3DN%26start%3D40%26um%3D1" TargetMode="External"/><Relationship Id="rId3" Type="http://schemas.openxmlformats.org/officeDocument/2006/relationships/image" Target="../media/image83.jpeg"/><Relationship Id="rId7" Type="http://schemas.openxmlformats.org/officeDocument/2006/relationships/image" Target="../media/image85.jpeg"/><Relationship Id="rId2" Type="http://schemas.openxmlformats.org/officeDocument/2006/relationships/hyperlink" Target="http://images.google.it/imgres?imgurl=http://consilience.typepad.com/photos/uncategorized/great20white20shark202.jpg&amp;imgrefurl=http://consilience.typepad.com/sharks/&amp;usg=__ze_1tWakCUGD0aCodWzBeST3Igs=&amp;h=480&amp;w=640&amp;sz=46&amp;hl=it&amp;start=5&amp;um=1&amp;tbnid=cohhxayk9XpLkM:&amp;tbnh=103&amp;tbnw=137&amp;prev=/images%3Fq%3Dshark%26hl%3Dit%26sa%3DN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langelierdesigns.com/images/index%2520pics/Pilgrim-cornfield.jpg&amp;imgrefurl=http://langelierdesigns.com/seasonal_products.html&amp;usg=__E2jB8xyfe0dq9VOHHeddlz92tLU=&amp;h=319&amp;w=621&amp;sz=21&amp;hl=it&amp;start=1&amp;um=1&amp;tbnid=L23FOZgXFqhl6M:&amp;tbnh=70&amp;tbnw=136&amp;prev=/images%3Fq%3Dpilgrim%26hl%3Dit%26sa%3DN%26um%3D1" TargetMode="External"/><Relationship Id="rId5" Type="http://schemas.openxmlformats.org/officeDocument/2006/relationships/image" Target="../media/image84.jpeg"/><Relationship Id="rId4" Type="http://schemas.openxmlformats.org/officeDocument/2006/relationships/hyperlink" Target="http://images.google.it/imgres?imgurl=http://stufffromthelab.files.wordpress.com/2007/11/mayflower-ii.jpg&amp;imgrefurl=http://stufffromthelab.wordpress.com/2007/11/12/why-did-the-pilgrims-come-to-the-new-world/&amp;usg=__vaS9Q7JXH3zUcJx5fnfj2jIc5dk=&amp;h=720&amp;w=480&amp;sz=37&amp;hl=it&amp;start=2&amp;um=1&amp;tbnid=801QiYhR7b7HKM:&amp;tbnh=140&amp;tbnw=93&amp;prev=/images%3Fq%3Dpilgrims%2Bship%26hl%3Dit%26sa%3DG%26um%3D1" TargetMode="External"/><Relationship Id="rId9" Type="http://schemas.openxmlformats.org/officeDocument/2006/relationships/image" Target="../media/image8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popstarsplus.com/images/BruceSpringsteenPicture.jpg&amp;imgrefurl=http://www.popstarsplus.com/music_brucespringsteen.htm&amp;usg=__ov_b48xV_tmo6NY-imgyyuvzcho=&amp;h=425&amp;w=339&amp;sz=33&amp;hl=it&amp;start=16&amp;um=1&amp;tbnid=jNFpHLeUUTUCbM:&amp;tbnh=126&amp;tbnw=101&amp;prev=/images%3Fq%3Dbruce%2Bspringsteen%26hl%3Dit%26sa%3DN%26um%3D1" TargetMode="External"/><Relationship Id="rId2" Type="http://schemas.openxmlformats.org/officeDocument/2006/relationships/hyperlink" Target="http://www.youtube.com/watch?v=InlR_Rxpl4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freekidsmusic.com/traditional-songs-for-children/ThisLandIsYourLand.mp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yahoo.com/question/index?qid=20061026163956AAfogbC" TargetMode="External"/><Relationship Id="rId7" Type="http://schemas.openxmlformats.org/officeDocument/2006/relationships/image" Target="../media/image90.jpeg"/><Relationship Id="rId2" Type="http://schemas.openxmlformats.org/officeDocument/2006/relationships/hyperlink" Target="http://www.universocucina.com/site/html/News,file-article,sid-6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z.about.com/d/entertaining/1/0/o/3/cakepumpkin.jpg&amp;imgrefurl=http://entertaining.about.com/od/halloween/ig/Halloween-Cakes-and-Parties/Halloween-Pumpkin-Cake.--0u.htm&amp;usg=__3JCUQPsoHqCDHb4n4CGWMDiu5uI=&amp;h=862&amp;w=1058&amp;sz=134&amp;hl=it&amp;start=18&amp;um=1&amp;tbnid=xMQ6NsURZCpeyM:&amp;tbnh=122&amp;tbnw=150&amp;prev=/images%3Fq%3Dpumpkin%2Bcake%26hl%3Dit%26sa%3DN%26um%3D1" TargetMode="External"/><Relationship Id="rId5" Type="http://schemas.openxmlformats.org/officeDocument/2006/relationships/image" Target="../media/image89.jpeg"/><Relationship Id="rId4" Type="http://schemas.openxmlformats.org/officeDocument/2006/relationships/hyperlink" Target="http://images.google.it/imgres?imgurl=http://artfiles.art.com/images/-/Menu-Girl-with-Fez-and-Turkey-Print-C10306327.jpeg&amp;imgrefurl=http://joyangel123.blogspot.com/&amp;usg=__GOrKPHs-jSzjJBCvyBRUwRrEygs=&amp;h=450&amp;w=312&amp;sz=52&amp;hl=it&amp;start=33&amp;um=1&amp;tbnid=PPwPCtNKe1ua5M:&amp;tbnh=127&amp;tbnw=88&amp;prev=/images%3Fq%3Dthanksgiving%2Bmenu%26ndsp%3D18%26hl%3Dit%26sa%3DN%26start%3D18%26um%3D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6.jpeg"/><Relationship Id="rId7" Type="http://schemas.openxmlformats.org/officeDocument/2006/relationships/hyperlink" Target="http://images.google.it/imgres?imgurl=http://image54.webshots.com/154/0/78/28/434707828rGunaA_fs.jpg&amp;imgrefurl=http://travel.webshots.com/photo/1434707828065422742rGunaA&amp;usg=__lREV1O8AZAoMq8HUv2CkyPawCCI=&amp;h=768&amp;w=1024&amp;sz=72&amp;hl=it&amp;start=15&amp;um=1&amp;tbnid=z8RmUXZ5WUeHuM:&amp;tbnh=113&amp;tbnw=150&amp;prev=/images%3Fq%3Dmongole%2Bchild%26hl%3Dit%26sa%3DX%26um%3D1" TargetMode="External"/><Relationship Id="rId2" Type="http://schemas.openxmlformats.org/officeDocument/2006/relationships/hyperlink" Target="http://images.google.it/imgres?imgurl=http://blogs.phillyburbs.com/news/bct/wp-content/blogs.dir/3/files/0711skins.jpg&amp;imgrefurl=http://blogs.phillyburbs.com/news/bct/tag/redskins/&amp;usg=__gSMJm6X3NLg425X_b_kBjI3SAzk=&amp;h=360&amp;w=333&amp;sz=25&amp;hl=it&amp;start=1&amp;um=1&amp;tbnid=1aDUuWwuV2A7VM:&amp;tbnh=121&amp;tbnw=112&amp;prev=/images%3Fq%3Dredskins%26hl%3Dit%26sa%3DN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01.jpeg"/><Relationship Id="rId5" Type="http://schemas.openxmlformats.org/officeDocument/2006/relationships/hyperlink" Target="http://images.google.it/imgres?imgurl=http://www.hounslow.gov.uk/print/black_child.jpg&amp;imgrefurl=http://www.byfaithalone.org/&amp;usg=__GcWLnCTiZzuJNOub1mpdwOnv8oM=&amp;h=220&amp;w=165&amp;sz=10&amp;hl=it&amp;start=4&amp;um=1&amp;tbnid=AwLI-0sIO7S6RM:&amp;tbnh=107&amp;tbnw=80&amp;prev=/images%3Fq%3Dblack%2Bchild%26hl%3Dit%26um%3D1" TargetMode="External"/><Relationship Id="rId10" Type="http://schemas.openxmlformats.org/officeDocument/2006/relationships/image" Target="../media/image100.jpeg"/><Relationship Id="rId4" Type="http://schemas.openxmlformats.org/officeDocument/2006/relationships/image" Target="../media/image97.jpeg"/><Relationship Id="rId9" Type="http://schemas.openxmlformats.org/officeDocument/2006/relationships/hyperlink" Target="http://images.google.it/imgres?imgurl=http://www.thefighting44s.com/press/wp-content/uploads/2008/05/japanese-child.jpg&amp;imgrefurl=http://www.thefighting44s.com/archives/2008/05/06/land-of-the-few-children/&amp;usg=__5uex4vwdFY05Vhtw3jaP6kbWDRg=&amp;h=420&amp;w=455&amp;sz=51&amp;hl=it&amp;start=1&amp;um=1&amp;tbnid=Ph6AAQMVe0jHQM:&amp;tbnh=118&amp;tbnw=128&amp;prev=/images%3Fq%3Djapanise%2Bchild%26hl%3Dit%26um%3D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hyperlink" Target="http://www.msnbc.msn.com/id/2454323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regentsprep.org/Regents/ushisgov/themes/immigration/melting_pot.gif&amp;imgrefurl=http://regentsprep.org/Regents/ushisgov/themes/immigration/theories.htm&amp;usg=__Rf9HI6KSgO7v-6ntiIFajMxwxR4=&amp;h=341&amp;w=300&amp;sz=17&amp;hl=it&amp;start=1&amp;um=1&amp;tbnid=5sUnSwgiUeCZTM:&amp;tbnh=120&amp;tbnw=106&amp;prev=/images%3Fq%3Dmelting%2Bpot%26hl%3Dit%26sa%3DN%26um%3D1" TargetMode="External"/><Relationship Id="rId2" Type="http://schemas.openxmlformats.org/officeDocument/2006/relationships/hyperlink" Target="http://www.msnbc.msn.com/id/245432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WJ4udW41Ns" TargetMode="Externa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emf"/><Relationship Id="rId7" Type="http://schemas.openxmlformats.org/officeDocument/2006/relationships/image" Target="../media/image115.jpe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11" Type="http://schemas.openxmlformats.org/officeDocument/2006/relationships/image" Target="../media/image118.jpeg"/><Relationship Id="rId5" Type="http://schemas.openxmlformats.org/officeDocument/2006/relationships/image" Target="../media/image113.jpeg"/><Relationship Id="rId10" Type="http://schemas.openxmlformats.org/officeDocument/2006/relationships/hyperlink" Target="http://images.google.it/imgres?imgurl=http://it.dreamstime.com/african-children-thumb7253883.jpg&amp;imgrefurl=http://it.dreamstime.com/african-children-image7253883&amp;usg=___vGhA13pkdVNdwnC9NJjLAOcV9g=&amp;h=350&amp;w=233&amp;sz=62&amp;hl=it&amp;start=1&amp;tbnid=tAmQnfpMpNB7CM:&amp;tbnh=120&amp;tbnw=80&amp;prev=/images%3Fq%3Dafrian%2B%2Bchildren%26gbv%3D2%26hl%3Dit" TargetMode="External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As_ZmtuKOg" TargetMode="External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i,%20too.pdf" TargetMode="External"/><Relationship Id="rId5" Type="http://schemas.openxmlformats.org/officeDocument/2006/relationships/hyperlink" Target="http://www.youtube.com/watch?v=4CUKyVrhPgM&amp;feature=related" TargetMode="External"/><Relationship Id="rId4" Type="http://schemas.openxmlformats.org/officeDocument/2006/relationships/hyperlink" Target="http://www.youtube.com/watch?v=ClvBRWZXgPw&amp;feature=related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hyperlink" Target="http://images.google.it/imgres?imgurl=http://www.evertonrecords.com/NoRacism.jpg&amp;imgrefurl=http://blog.libero.it/HotParty/commenti.php%3Fmsgid%3D6713408%26id%3D233895&amp;usg=__f2uooDL90YjPkuRGuGzeYSmDzZk=&amp;h=842&amp;w=595&amp;sz=35&amp;hl=it&amp;start=47&amp;um=1&amp;tbnid=vD9o8VdN1UJXwM:&amp;tbnh=145&amp;tbnw=102&amp;prev=/images%3Fq%3Dracism%26ndsp%3D20%26hl%3Dit%26sa%3DN%26start%3D40%26um%3D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eg"/><Relationship Id="rId4" Type="http://schemas.openxmlformats.org/officeDocument/2006/relationships/hyperlink" Target="http://images.google.it/imgres?imgurl=http://loriscosta.files.wordpress.com/2008/11/racism.jpg&amp;imgrefurl=http://loriscosta.wordpress.com/2008/11/12/razzismo-su-facebook/&amp;usg=__6VGQrVxfW5posCFhsnOSSOWJ-mc=&amp;h=450&amp;w=450&amp;sz=63&amp;hl=it&amp;start=31&amp;um=1&amp;tbnid=FLGElTfWZxXB5M:&amp;tbnh=127&amp;tbnw=127&amp;prev=/images%3Fq%3Dracism%26ndsp%3D20%26hl%3Dit%26sa%3DN%26start%3D20%26um%3D1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hyperlink" Target="http://digilander.libero.it/Arabeschi/images/Happy%20da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hyperlink" Target="http://www.youtube.com/watch?v=IioPPmEz6TQ&amp;feature=related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hyperlink" Target="http://www.youtube.com/watch?v=-ILbUduwBkg&amp;feature=related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hyperlink" Target="http://images.google.it/imgres?imgurl=http://i128.photobucket.com/albums/p198/hollocka/blues.jpg&amp;imgrefurl=http://www.dadaclub.it/index.php%3Foption%3Dcom_content%26task%3Dview%26id%3D78%26Itemid%3D1&amp;usg=__tpYgzzKeGz0AkIv_oWUeTj7Q8J4=&amp;h=554&amp;w=800&amp;sz=67&amp;hl=it&amp;start=2&amp;um=1&amp;tbnid=Ns1DFYPYkCBnIM:&amp;tbnh=99&amp;tbnw=143&amp;prev=/images%3Fq%3Dblues%26hl%3Dit%26sa%3DN%26um%3D1" TargetMode="External"/><Relationship Id="rId7" Type="http://schemas.openxmlformats.org/officeDocument/2006/relationships/hyperlink" Target="http://images.google.it/imgres?imgurl=http://www.amodesign.de/images/BluesBrothers.gif&amp;imgrefurl=http://rents27.splinder.com/post/13163144&amp;usg=__TEbfAM-y_5v7akNL4IFrAONooEQ=&amp;h=311&amp;w=466&amp;sz=1712&amp;hl=it&amp;start=23&amp;um=1&amp;tbnid=ru7803A06-XI7M:&amp;tbnh=85&amp;tbnw=128&amp;prev=/images%3Fq%3Dblues%26ndsp%3D18%26hl%3Dit%26sa%3DN%26start%3D18%26um%3D1" TargetMode="External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hyperlink" Target="http://images.google.it/imgres?imgurl=http://www.campaniae20.it/public/2008/05/true-blues.jpg&amp;imgrefurl=http://www.campaniae20.it/%3Fp%3D1038&amp;usg=__-Dc-BhWVEjgSfbZUhVCsKTSQqyI=&amp;h=500&amp;w=490&amp;sz=30&amp;hl=it&amp;start=21&amp;um=1&amp;tbnid=w4fRFdithXJOTM:&amp;tbnh=130&amp;tbnw=127&amp;prev=/images%3Fq%3Dblues%26ndsp%3D18%26hl%3Dit%26sa%3DN%26start%3D18%26um%3D1" TargetMode="External"/><Relationship Id="rId4" Type="http://schemas.openxmlformats.org/officeDocument/2006/relationships/image" Target="../media/image13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hyperlink" Target="http://www.youtube.com/watch?v=_pkM92ndLz0&amp;feature=PlayList&amp;p=FBB5F95BFBBA305C&amp;playnext=1&amp;playnext_from=PL&amp;index=29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hyperlink" Target="http://images.google.it/imgres?imgurl=http://assets.nydailynews.com/img/2008/09/05/alg_van-gogh.jpg&amp;imgrefurl=http://www.nydailynews.com/entertainment/arts/2008/09/07/2008-09-07_fall_arts_preview_museums_with_the_moste.html&amp;usg=__YfvUfRwwHRkOMkBNZK81LE35iQk=&amp;h=355&amp;w=450&amp;sz=67&amp;hl=it&amp;start=3&amp;um=1&amp;tbnid=jUm4lUPdNaNCoM:&amp;tbnh=100&amp;tbnw=127&amp;prev=/images%3Fq%3Darts%2Band%2Bmuseums%26hl%3Dit%26sa%3DN%26um%3D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akota_portraits.jpg" TargetMode="External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it/videosearch?hl=it&amp;q=pocahontas&amp;um=1&amp;ie=UTF-8&amp;ei=bkXmSfnwGcWKsAbf272gCw&amp;sa=X&amp;oi=video_result_group&amp;resnum=4&amp;ct=title" TargetMode="External"/><Relationship Id="rId2" Type="http://schemas.openxmlformats.org/officeDocument/2006/relationships/hyperlink" Target="http://www.youtube.com/watch?v=4CUKyVrhPgM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ln.org.uk/geography/images_of_rainforests.htm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eg"/><Relationship Id="rId3" Type="http://schemas.openxmlformats.org/officeDocument/2006/relationships/hyperlink" Target="http://www.theteachersguide.com/ChildrensSongs.htm" TargetMode="External"/><Relationship Id="rId7" Type="http://schemas.openxmlformats.org/officeDocument/2006/relationships/hyperlink" Target="http://images.google.it/imgres?imgurl=http://news.tecnozoom.it/wp-galleryo/case-logic-custodie-per-apple-ipod/caselogic_ipod.jpg&amp;imgrefurl=http://news.tecnozoom.it/s/ipod/&amp;usg=__V4yU5DRvjOxDx2hY5stZwl7figo=&amp;h=395&amp;w=395&amp;sz=66&amp;hl=it&amp;start=6&amp;um=1&amp;tbnid=-3YK9mwRK8G3UM:&amp;tbnh=124&amp;tbnw=124&amp;prev=/images%3Fq%3Dipod%26hl%3Dit%26sa%3DN%26um%3D1" TargetMode="External"/><Relationship Id="rId12" Type="http://schemas.openxmlformats.org/officeDocument/2006/relationships/image" Target="../media/image168.jpeg"/><Relationship Id="rId2" Type="http://schemas.openxmlformats.org/officeDocument/2006/relationships/hyperlink" Target="http://bussong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eg"/><Relationship Id="rId11" Type="http://schemas.openxmlformats.org/officeDocument/2006/relationships/hyperlink" Target="http://images.google.it/imgres?imgurl=http://www.whatsoutnext.com/archives/Long-Playing.jpg&amp;imgrefurl=http://fard-rock.blog.excite.it/archive/day/20080807&amp;usg=__GBDbhRP3zjtYDA0CgRoSuMt_Jek=&amp;h=340&amp;w=428&amp;sz=19&amp;hl=it&amp;start=2&amp;um=1&amp;tbnid=99r59hFMyOrWiM:&amp;tbnh=100&amp;tbnw=126&amp;prev=/images%3Fq%3Dlong%2Bplaying%26hl%3Dit%26um%3D1" TargetMode="External"/><Relationship Id="rId5" Type="http://schemas.openxmlformats.org/officeDocument/2006/relationships/hyperlink" Target="USA_for_Africa-We_are_the_world.mp3" TargetMode="External"/><Relationship Id="rId10" Type="http://schemas.openxmlformats.org/officeDocument/2006/relationships/image" Target="../media/image167.jpeg"/><Relationship Id="rId4" Type="http://schemas.openxmlformats.org/officeDocument/2006/relationships/hyperlink" Target="http://www.youtube.com/watch?v=D1Ufv65L39s" TargetMode="External"/><Relationship Id="rId9" Type="http://schemas.openxmlformats.org/officeDocument/2006/relationships/hyperlink" Target="http://images.google.it/imgres?imgurl=http://www.remakeit.it/wp-content/uploads/2009/02/cd.jpg&amp;imgrefurl=http://www.remakeit.it/megaplaylist-february-09-compilation/&amp;usg=__mlh8D8dMJlC2s8ZRsNDeI9f51MA=&amp;h=336&amp;w=336&amp;sz=15&amp;hl=it&amp;start=6&amp;um=1&amp;tbnid=dSfgqlnQHrjT5M:&amp;tbnh=119&amp;tbnw=119&amp;prev=/images%3Fq%3DCD%26hl%3Dit%26um%3D1" TargetMode="Externa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www.precinemahistory.net/images/vanloo_painting.jpg&amp;imgrefurl=http://www.precinemahistory.net/1750.htm&amp;usg=__KVWeG6gGLwumTEh1O2TMd_b0gFc=&amp;h=319&amp;w=320&amp;sz=23&amp;hl=it&amp;start=12&amp;um=1&amp;tbnid=MzmMVsaf7l2WrM:&amp;tbnh=118&amp;tbnw=118&amp;prev=/images%3Fq%3Dpainting%26hl%3Dit%26um%3D1" TargetMode="External"/><Relationship Id="rId3" Type="http://schemas.openxmlformats.org/officeDocument/2006/relationships/hyperlink" Target="http://www.moma.org/explore/collection/" TargetMode="External"/><Relationship Id="rId7" Type="http://schemas.openxmlformats.org/officeDocument/2006/relationships/image" Target="../media/image169.jpeg"/><Relationship Id="rId2" Type="http://schemas.openxmlformats.org/officeDocument/2006/relationships/hyperlink" Target="http://www.amn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parvafavilla.com/casa/quadro-con-fiori-e-putti.jpg&amp;imgrefurl=http://www.parvafavilla.com/casa/quadri.php&amp;usg=__oeGhAuB4PpGl5c2o0B_2RNyQ0z0=&amp;h=480&amp;w=360&amp;sz=48&amp;hl=it&amp;start=7&amp;um=1&amp;tbnid=6ShfN_7Xf4M2SM:&amp;tbnh=129&amp;tbnw=97&amp;prev=/images%3Fq%3Dquadro%26hl%3Dit%26um%3D1" TargetMode="External"/><Relationship Id="rId11" Type="http://schemas.openxmlformats.org/officeDocument/2006/relationships/image" Target="../media/image171.jpeg"/><Relationship Id="rId5" Type="http://schemas.openxmlformats.org/officeDocument/2006/relationships/hyperlink" Target="http://www.moma.org/explore" TargetMode="External"/><Relationship Id="rId10" Type="http://schemas.openxmlformats.org/officeDocument/2006/relationships/hyperlink" Target="http://images.google.it/imgres?imgurl=http://www.veneziadavivere.com/wp-content/uploads/2008/05/guggenheim-ny.jpeg&amp;imgrefurl=http://www.veneziadavivere.com/whats-up/istituto-veneto-di-lettere-scienze-e-arti-oggi-14-maggio-philip-rylands-del-guggenheim-di-new-york/&amp;usg=__376Clx9IelkFKUba4CgXnLOy8KI=&amp;h=303&amp;w=450&amp;sz=37&amp;hl=it&amp;start=7&amp;um=1&amp;tbnid=BhCy4YFzzgL6gM:&amp;tbnh=86&amp;tbnw=127&amp;prev=/images%3Fq%3Dguggenheim%2Bn.y.%26hl%3Dit%26sa%3DX%26um%3D1" TargetMode="External"/><Relationship Id="rId4" Type="http://schemas.openxmlformats.org/officeDocument/2006/relationships/hyperlink" Target="http://www.amnh.org/exhibitions/?src=toolbar" TargetMode="External"/><Relationship Id="rId9" Type="http://schemas.openxmlformats.org/officeDocument/2006/relationships/image" Target="../media/image17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hyperlink" Target="http://americanart.si.edu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hyperlink" Target="http://www.amnh.org/exhibitions/?src=toolbar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hyperlink" Target="http://www.metmuseum.org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hyperlink" Target="http://www.moma.org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hyperlink" Target="http://www.guggenheim.org/new-york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hyperlink" Target="http://www.alplm.org/home.html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hyperlink" Target="http://co.guggenheim-deployment.com/media/full/37.538_ph_web.jpg#TB_inline?height=657&amp;width=525&amp;inlineId=full-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jpeg"/><Relationship Id="rId4" Type="http://schemas.openxmlformats.org/officeDocument/2006/relationships/hyperlink" Target="http://images.google.it/imgres?imgurl=http://www.spanish-living.com/images/Guggenheim%2520Volumenes%2520delanteros%2520vista%2520dcha.JPG&amp;imgrefurl=http://www.spanish-living.com/regional/Pais_Vasco_Bilbao_Guggenheim.php&amp;usg=__XYrJOaq60MGwg__C7J7XC_H9U2o=&amp;h=379&amp;w=498&amp;sz=33&amp;hl=it&amp;start=17&amp;um=1&amp;tbnid=FCxoO_2QnkweyM:&amp;tbnh=99&amp;tbnw=130&amp;prev=/images%3Fq%3Dpicasso%2Bat%2Bguggenheim%26hl%3Dit%26sa%3DN%26um%3D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hyperlink" Target="http://xroads.virginia.edu/~UG01/hughes/blackart.html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vator.tv/images/attachments/170209080719siliconvalley_792199.jpg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conversiamo.files.wordpress.com/2008/04/fax.jpg&amp;imgrefurl=http://conversiamo.wordpress.com/2008/04/&amp;usg=__o9asbyI7i3vB1EZPhz_DN9x1SFE=&amp;h=402&amp;w=434&amp;sz=42&amp;hl=it&amp;start=1&amp;um=1&amp;tbnid=bj0plbMfTOi5XM:&amp;tbnh=117&amp;tbnw=126&amp;prev=/images%3Fq%3Dfax%26hl%3Dit%26sa%3DN%26um%3D1" TargetMode="External"/><Relationship Id="rId13" Type="http://schemas.openxmlformats.org/officeDocument/2006/relationships/image" Target="../media/image190.jpeg"/><Relationship Id="rId3" Type="http://schemas.openxmlformats.org/officeDocument/2006/relationships/image" Target="../media/image185.jpeg"/><Relationship Id="rId7" Type="http://schemas.openxmlformats.org/officeDocument/2006/relationships/image" Target="../media/image187.jpeg"/><Relationship Id="rId12" Type="http://schemas.openxmlformats.org/officeDocument/2006/relationships/hyperlink" Target="http://images.google.it/imgres?imgurl=http://bigmarketing.files.wordpress.com/2007/05/logo_facebook.jpg&amp;imgrefurl=http://ice-ip.blogspot.com/&amp;usg=__oCS-FRwAkdfNxhSbX5m7OcUC6bs=&amp;h=385&amp;w=1024&amp;sz=25&amp;hl=it&amp;start=2&amp;um=1&amp;tbnid=LTkRB8ED8k4OcM:&amp;tbnh=56&amp;tbnw=150&amp;prev=/images%3Fq%3Dfacebook%26hl%3Dit%26um%3D1" TargetMode="External"/><Relationship Id="rId17" Type="http://schemas.openxmlformats.org/officeDocument/2006/relationships/image" Target="../media/image192.jpeg"/><Relationship Id="rId2" Type="http://schemas.openxmlformats.org/officeDocument/2006/relationships/hyperlink" Target="http://images.google.it/imgres?imgurl=http://www.aboutcellulars.com/wp-content/uploads/2008/12/samsung-gt-s3600-cell-phone-5.png&amp;imgrefurl=http://www.aboutcellulars.com/samsung-cell-phones/style-more-than-technology-in-samsung-gt-s3600-cell-phone&amp;usg=__oKy8NSVr-r0qYniaHm4JCuIlxGo=&amp;h=651&amp;w=560&amp;sz=167&amp;hl=it&amp;start=37&amp;um=1&amp;tbnid=2lFh7PMAb-omVM:&amp;tbnh=138&amp;tbnw=119&amp;prev=/images%3Fq%3Dcellular%2Bphones%26ndsp%3D18%26hl%3Dit%26sa%3DN%26start%3D36%26um%3D1" TargetMode="External"/><Relationship Id="rId16" Type="http://schemas.openxmlformats.org/officeDocument/2006/relationships/hyperlink" Target="http://images.google.it/imgres?imgurl=http://imagecache.allposters.com/images/pic/CFJ/1408~MMS-Hits-Posters.jpg&amp;imgrefurl=http://www.allposters.com/-sp/MMS-Hits-Posters_i1371041_.htm&amp;usg=__a_krsnakCS0r0M43UlGbkCo3UO4=&amp;h=450&amp;w=300&amp;sz=102&amp;hl=it&amp;start=13&amp;um=1&amp;tbnid=dKFwBDW5_nPObM:&amp;tbnh=127&amp;tbnw=85&amp;prev=/images%3Fq%3Dmms%26hl%3Dit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blogscienze.com/wp-content/uploads/2007/12/sms-anni-dicembre-short-message-service-15-neil-papworth.jpg&amp;imgrefurl=http://www.blogscienze.com/15-anni-fa-il-3-dicembre-nasceva-il-primo-sms-della-storia/20071216&amp;usg=__KCWvLlBECC3PHn16uaI2PSmUP5c=&amp;h=403&amp;w=400&amp;sz=24&amp;hl=it&amp;start=3&amp;um=1&amp;tbnid=ck6BF6LSmCTIrM:&amp;tbnh=124&amp;tbnw=123&amp;prev=/images%3Fq%3DSMS%26hl%3Dit%26um%3D1" TargetMode="External"/><Relationship Id="rId11" Type="http://schemas.openxmlformats.org/officeDocument/2006/relationships/image" Target="../media/image189.jpeg"/><Relationship Id="rId5" Type="http://schemas.openxmlformats.org/officeDocument/2006/relationships/image" Target="../media/image186.jpeg"/><Relationship Id="rId15" Type="http://schemas.openxmlformats.org/officeDocument/2006/relationships/image" Target="../media/image191.jpeg"/><Relationship Id="rId10" Type="http://schemas.openxmlformats.org/officeDocument/2006/relationships/hyperlink" Target="http://images.google.it/imgres?imgurl=http://www.moai.it/immagini/voiceChat.jpg&amp;imgrefurl=http://www.moai.it/VoiceChat.html&amp;usg=__ujLsWeZ02zDIgCKubWTrzqa2GlI=&amp;h=280&amp;w=469&amp;sz=40&amp;hl=it&amp;start=7&amp;um=1&amp;tbnid=2vlyPyHtM9W7_M:&amp;tbnh=76&amp;tbnw=128&amp;prev=/images%3Fq%3Dchat%26hl%3Dit%26um%3D1" TargetMode="External"/><Relationship Id="rId4" Type="http://schemas.openxmlformats.org/officeDocument/2006/relationships/hyperlink" Target="http://images.google.it/imgres?imgurl=http://maxferrari.files.wordpress.com/2009/02/email.jpg&amp;imgrefurl=http://maxferrari.wordpress.com/2009/02/08/email-marketing-cosi-facile-cosi-difficile-3/&amp;usg=__ci_sygmEb7KafVGEjgVYvBGZ3jc=&amp;h=302&amp;w=430&amp;sz=13&amp;hl=it&amp;start=8&amp;um=1&amp;tbnid=TK7QEoy8RoVXhM:&amp;tbnh=88&amp;tbnw=126&amp;prev=/images%3Fq%3Demail%26hl%3Dit%26um%3D1" TargetMode="External"/><Relationship Id="rId9" Type="http://schemas.openxmlformats.org/officeDocument/2006/relationships/image" Target="../media/image188.jpeg"/><Relationship Id="rId14" Type="http://schemas.openxmlformats.org/officeDocument/2006/relationships/hyperlink" Target="http://images.google.it/imgres?imgurl=http://ec0c4mp.files.wordpress.com/2008/03/blog.jpg&amp;imgrefurl=http://ec0c4mp.wordpress.com/&amp;usg=__cwk47vs9M74l6wbRgvkTovZmtSc=&amp;h=1269&amp;w=1386&amp;sz=408&amp;hl=it&amp;start=20&amp;um=1&amp;tbnid=YrtPBmw8h97HXM:&amp;tbnh=137&amp;tbnw=150&amp;prev=/images%3Fq%3Dblog%26ndsp%3D18%26hl%3Dit%26sa%3DN%26start%3D18%26um%3D1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vator.tv/images/attachments/170209080719siliconvalley_79219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629525" cy="936625"/>
          </a:xfrm>
        </p:spPr>
        <p:txBody>
          <a:bodyPr/>
          <a:lstStyle/>
          <a:p>
            <a:r>
              <a:rPr lang="it-IT" sz="3600" b="1">
                <a:solidFill>
                  <a:srgbClr val="00FF00"/>
                </a:solidFill>
              </a:rPr>
              <a:t>Learning about America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424863" cy="1152525"/>
          </a:xfrm>
        </p:spPr>
        <p:txBody>
          <a:bodyPr/>
          <a:lstStyle/>
          <a:p>
            <a:r>
              <a:rPr lang="it-IT" b="1">
                <a:solidFill>
                  <a:srgbClr val="FF3300"/>
                </a:solidFill>
              </a:rPr>
              <a:t>Crosscultural_CLIL@school</a:t>
            </a:r>
          </a:p>
          <a:p>
            <a:r>
              <a:rPr lang="it-IT" sz="2400" b="1">
                <a:solidFill>
                  <a:srgbClr val="000066"/>
                </a:solidFill>
              </a:rPr>
              <a:t>Proposta per un percorso di formazione in servizio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58888" y="6237288"/>
            <a:ext cx="705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000042"/>
                </a:solidFill>
              </a:rPr>
              <a:t>a.s. 2008 - 2009</a:t>
            </a:r>
          </a:p>
        </p:txBody>
      </p:sp>
      <p:pic>
        <p:nvPicPr>
          <p:cNvPr id="2058" name="Picture 10" descr="pr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4103688" cy="1114425"/>
          </a:xfrm>
          <a:prstGeom prst="rect">
            <a:avLst/>
          </a:prstGeom>
          <a:noFill/>
          <a:ln w="9525">
            <a:solidFill>
              <a:srgbClr val="FF33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r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5625"/>
            <a:ext cx="4103687" cy="1114425"/>
          </a:xfrm>
          <a:prstGeom prst="rect">
            <a:avLst/>
          </a:prstGeom>
          <a:noFill/>
          <a:ln w="9525">
            <a:solidFill>
              <a:srgbClr val="FF33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r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4103688" cy="1114425"/>
          </a:xfrm>
          <a:prstGeom prst="rect">
            <a:avLst/>
          </a:prstGeom>
          <a:noFill/>
          <a:ln w="9525">
            <a:solidFill>
              <a:srgbClr val="FF33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r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3100"/>
            <a:ext cx="4103687" cy="1114425"/>
          </a:xfrm>
          <a:prstGeom prst="rect">
            <a:avLst/>
          </a:prstGeom>
          <a:noFill/>
          <a:ln w="9525">
            <a:solidFill>
              <a:srgbClr val="FF33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06437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Locating places</a:t>
            </a:r>
            <a:r>
              <a:rPr lang="en-GB" sz="3200" b="1"/>
              <a:t> </a:t>
            </a:r>
            <a:endParaRPr lang="it-IT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351837" cy="5472112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Activity 1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2000" b="1">
                <a:solidFill>
                  <a:srgbClr val="000042"/>
                </a:solidFill>
              </a:rPr>
              <a:t>Teacher shows children a big map about the continents </a:t>
            </a:r>
            <a:r>
              <a:rPr lang="en-GB" sz="2000">
                <a:solidFill>
                  <a:srgbClr val="000042"/>
                </a:solidFill>
              </a:rPr>
              <a:t>(</a:t>
            </a:r>
            <a:r>
              <a:rPr lang="en-GB" sz="2000" b="1">
                <a:solidFill>
                  <a:srgbClr val="FF3300"/>
                </a:solidFill>
              </a:rPr>
              <a:t>OHP</a:t>
            </a:r>
            <a:r>
              <a:rPr lang="en-GB" sz="2000">
                <a:solidFill>
                  <a:srgbClr val="000042"/>
                </a:solidFill>
              </a:rPr>
              <a:t>)</a:t>
            </a:r>
            <a:endParaRPr lang="it-IT" sz="2000" i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it-IT" sz="2000" i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it-IT" sz="2000">
              <a:solidFill>
                <a:srgbClr val="000066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it-IT" sz="2000">
              <a:solidFill>
                <a:srgbClr val="000066"/>
              </a:solidFill>
            </a:endParaRPr>
          </a:p>
        </p:txBody>
      </p:sp>
      <p:pic>
        <p:nvPicPr>
          <p:cNvPr id="4104" name="Picture 8" descr="7conti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4103687" cy="287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1188" y="5013325"/>
            <a:ext cx="80645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000" b="1">
                <a:solidFill>
                  <a:srgbClr val="000042"/>
                </a:solidFill>
              </a:rPr>
              <a:t>Teacher invites children to look at the map and prompts their answer</a:t>
            </a:r>
            <a:endParaRPr lang="en-GB">
              <a:solidFill>
                <a:srgbClr val="000042"/>
              </a:solidFill>
            </a:endParaRPr>
          </a:p>
          <a:p>
            <a:pPr algn="l"/>
            <a:r>
              <a:rPr lang="en-GB" sz="2400">
                <a:solidFill>
                  <a:srgbClr val="FF3300"/>
                </a:solidFill>
              </a:rPr>
              <a:t>How many continents can you see on the map?</a:t>
            </a:r>
          </a:p>
          <a:p>
            <a:pPr algn="l"/>
            <a:r>
              <a:rPr lang="en-GB" sz="2400">
                <a:solidFill>
                  <a:srgbClr val="FF3300"/>
                </a:solidFill>
              </a:rPr>
              <a:t> </a:t>
            </a:r>
            <a:r>
              <a:rPr lang="en-GB" sz="2400">
                <a:solidFill>
                  <a:srgbClr val="000046"/>
                </a:solidFill>
              </a:rPr>
              <a:t>(</a:t>
            </a:r>
            <a:r>
              <a:rPr lang="en-GB">
                <a:solidFill>
                  <a:srgbClr val="000042"/>
                </a:solidFill>
              </a:rPr>
              <a:t>teacher points at the continents on the map)</a:t>
            </a:r>
            <a:endParaRPr lang="it-IT">
              <a:solidFill>
                <a:srgbClr val="0000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Means of Communication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>
                <a:solidFill>
                  <a:srgbClr val="FF3300"/>
                </a:solidFill>
              </a:rPr>
              <a:t>ACTIVITY IV</a:t>
            </a:r>
            <a:br>
              <a:rPr lang="it-IT" sz="2400" b="1">
                <a:solidFill>
                  <a:srgbClr val="FF3300"/>
                </a:solidFill>
              </a:rPr>
            </a:br>
            <a:r>
              <a:rPr lang="it-IT" sz="2400">
                <a:solidFill>
                  <a:srgbClr val="00003E"/>
                </a:solidFill>
              </a:rPr>
              <a:t>The teacher invites children to say  </a:t>
            </a:r>
            <a:r>
              <a:rPr lang="en-US" sz="2400">
                <a:solidFill>
                  <a:srgbClr val="00003E"/>
                </a:solidFill>
              </a:rPr>
              <a:t>how </a:t>
            </a:r>
            <a:r>
              <a:rPr lang="en-US" sz="2400" b="1">
                <a:solidFill>
                  <a:srgbClr val="FF3300"/>
                </a:solidFill>
              </a:rPr>
              <a:t>people </a:t>
            </a:r>
            <a:r>
              <a:rPr lang="en-US" sz="2400">
                <a:solidFill>
                  <a:srgbClr val="00003E"/>
                </a:solidFill>
              </a:rPr>
              <a:t>can </a:t>
            </a:r>
            <a:r>
              <a:rPr lang="en-US" sz="2400" b="1">
                <a:solidFill>
                  <a:srgbClr val="FF3300"/>
                </a:solidFill>
              </a:rPr>
              <a:t>communicate</a:t>
            </a:r>
            <a:r>
              <a:rPr lang="en-US" sz="2400" b="1">
                <a:solidFill>
                  <a:srgbClr val="00003E"/>
                </a:solidFill>
              </a:rPr>
              <a:t> </a:t>
            </a:r>
            <a:r>
              <a:rPr lang="en-US" sz="2400">
                <a:solidFill>
                  <a:srgbClr val="00003E"/>
                </a:solidFill>
              </a:rPr>
              <a:t>showing them images of </a:t>
            </a:r>
            <a:r>
              <a:rPr lang="en-US" sz="2400" b="1">
                <a:solidFill>
                  <a:srgbClr val="FF3300"/>
                </a:solidFill>
              </a:rPr>
              <a:t>hi-tech products or technological tools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They have to match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/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phone call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e-mail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SMS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MMs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fax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chat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social network,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blog</a:t>
            </a:r>
            <a:endParaRPr lang="it-IT" sz="2400">
              <a:solidFill>
                <a:srgbClr val="00003E"/>
              </a:solidFill>
            </a:endParaRPr>
          </a:p>
        </p:txBody>
      </p:sp>
      <p:pic>
        <p:nvPicPr>
          <p:cNvPr id="278532" name="Picture 4" descr="samsung-gt-s3600-cell-phone-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84538"/>
            <a:ext cx="11334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3" name="Picture 5" descr="emai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89363"/>
            <a:ext cx="1992313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4" name="Picture 6" descr="sms-anni-dicembre-short-message-service-15-neil-papwort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41888"/>
            <a:ext cx="1457325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5" name="Picture 7" descr="fax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20938"/>
            <a:ext cx="12001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6" name="Picture 8" descr="voiceCha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341938"/>
            <a:ext cx="151288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7" name="Picture 9" descr="logo_faceboo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584325" cy="73660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8" name="Picture 10" descr="blo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9" name="Picture 11" descr="1408~MMS-Hits-Posters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5645150"/>
            <a:ext cx="1209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40" name="Line 12"/>
          <p:cNvSpPr>
            <a:spLocks noChangeShapeType="1"/>
          </p:cNvSpPr>
          <p:nvPr/>
        </p:nvSpPr>
        <p:spPr bwMode="auto">
          <a:xfrm flipV="1">
            <a:off x="2771775" y="4868863"/>
            <a:ext cx="2305050" cy="7921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Revising to learn something new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ACTIVITY V</a:t>
            </a:r>
            <a:r>
              <a:rPr lang="en-US" sz="20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3E"/>
                </a:solidFill>
              </a:rPr>
              <a:t>Let’s look at the </a:t>
            </a:r>
            <a:r>
              <a:rPr lang="en-US" sz="1800">
                <a:solidFill>
                  <a:srgbClr val="FF3300"/>
                </a:solidFill>
              </a:rPr>
              <a:t>screen of a cell phone</a:t>
            </a:r>
            <a:r>
              <a:rPr lang="en-US" sz="1800">
                <a:solidFill>
                  <a:srgbClr val="00003E"/>
                </a:solidFill>
              </a:rPr>
              <a:t> and repeat </a:t>
            </a:r>
            <a:r>
              <a:rPr lang="en-US" sz="1800">
                <a:solidFill>
                  <a:srgbClr val="FF3300"/>
                </a:solidFill>
              </a:rPr>
              <a:t>numbers</a:t>
            </a:r>
            <a:r>
              <a:rPr lang="en-US" sz="1800">
                <a:solidFill>
                  <a:srgbClr val="00003E"/>
                </a:solidFill>
              </a:rPr>
              <a:t>, </a:t>
            </a:r>
            <a:r>
              <a:rPr lang="en-US" sz="1800">
                <a:solidFill>
                  <a:srgbClr val="FF3300"/>
                </a:solidFill>
              </a:rPr>
              <a:t>letters of the alphabet</a:t>
            </a:r>
            <a:r>
              <a:rPr lang="en-US" sz="1800">
                <a:solidFill>
                  <a:srgbClr val="00003E"/>
                </a:solidFill>
              </a:rPr>
              <a:t>, arrows directions, other symbols. Children practice the language also miming directions.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1 2 3 4 5 6 7 8 9 0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ABCDEFGHIJKLMNOPQRSTUVWXYZ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UP </a:t>
            </a:r>
            <a:r>
              <a:rPr lang="en-US" sz="2000" b="1">
                <a:solidFill>
                  <a:srgbClr val="FF3300"/>
                </a:solidFill>
                <a:sym typeface="Wingdings" pitchFamily="2" charset="2"/>
              </a:rPr>
              <a:t>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DOWN </a:t>
            </a:r>
            <a:r>
              <a:rPr lang="en-US" sz="2000" b="1">
                <a:solidFill>
                  <a:srgbClr val="FF3300"/>
                </a:solidFill>
                <a:sym typeface="Wingdings" pitchFamily="2" charset="2"/>
              </a:rPr>
              <a:t></a:t>
            </a:r>
            <a:endParaRPr lang="en-US" sz="20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LEFT</a:t>
            </a:r>
            <a:r>
              <a:rPr lang="en-US" sz="1800" b="1">
                <a:solidFill>
                  <a:srgbClr val="FF3300"/>
                </a:solidFill>
              </a:rPr>
              <a:t> </a:t>
            </a:r>
            <a:r>
              <a:rPr lang="en-US" sz="2000" b="1">
                <a:solidFill>
                  <a:srgbClr val="FF3300"/>
                </a:solidFill>
                <a:sym typeface="Wingdings" pitchFamily="2" charset="2"/>
              </a:rPr>
              <a:t></a:t>
            </a:r>
            <a:endParaRPr lang="en-US" sz="20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RIGHT</a:t>
            </a:r>
            <a:r>
              <a:rPr lang="en-US" sz="2000" b="1">
                <a:solidFill>
                  <a:srgbClr val="FF3300"/>
                </a:solidFill>
                <a:sym typeface="Wingdings" pitchFamily="2" charset="2"/>
              </a:rPr>
              <a:t></a:t>
            </a:r>
            <a:r>
              <a:rPr lang="en-US" sz="1800">
                <a:solidFill>
                  <a:srgbClr val="00003E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HASH SIGN </a:t>
            </a:r>
            <a:r>
              <a:rPr lang="en-US" sz="2000">
                <a:solidFill>
                  <a:srgbClr val="00003E"/>
                </a:solidFill>
              </a:rPr>
              <a:t>(</a:t>
            </a:r>
            <a:r>
              <a:rPr lang="en-US" sz="2000">
                <a:solidFill>
                  <a:srgbClr val="FF3300"/>
                </a:solidFill>
              </a:rPr>
              <a:t>#</a:t>
            </a:r>
            <a:r>
              <a:rPr lang="en-US" sz="2000">
                <a:solidFill>
                  <a:srgbClr val="00003E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ASTERISK </a:t>
            </a:r>
            <a:r>
              <a:rPr lang="en-US" sz="2000">
                <a:solidFill>
                  <a:srgbClr val="00003E"/>
                </a:solidFill>
              </a:rPr>
              <a:t>(</a:t>
            </a:r>
            <a:r>
              <a:rPr lang="en-US" sz="2400">
                <a:solidFill>
                  <a:srgbClr val="FF3300"/>
                </a:solidFill>
              </a:rPr>
              <a:t>*</a:t>
            </a:r>
            <a:r>
              <a:rPr lang="en-US" sz="2000">
                <a:solidFill>
                  <a:srgbClr val="00003E"/>
                </a:solidFill>
              </a:rPr>
              <a:t>) 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POINT </a:t>
            </a:r>
            <a:r>
              <a:rPr lang="en-US" sz="2000">
                <a:solidFill>
                  <a:srgbClr val="00003E"/>
                </a:solidFill>
              </a:rPr>
              <a:t>(</a:t>
            </a:r>
            <a:r>
              <a:rPr lang="en-US">
                <a:solidFill>
                  <a:srgbClr val="FF3300"/>
                </a:solidFill>
              </a:rPr>
              <a:t>.</a:t>
            </a:r>
            <a:r>
              <a:rPr lang="en-US" sz="2000">
                <a:solidFill>
                  <a:srgbClr val="00003E"/>
                </a:solidFill>
              </a:rPr>
              <a:t>) 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COMMA(</a:t>
            </a:r>
            <a:r>
              <a:rPr lang="en-US">
                <a:solidFill>
                  <a:srgbClr val="FF3300"/>
                </a:solidFill>
              </a:rPr>
              <a:t>,</a:t>
            </a:r>
            <a:r>
              <a:rPr lang="en-US" sz="1800">
                <a:solidFill>
                  <a:srgbClr val="00003E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EXCLAMATION MARK </a:t>
            </a:r>
            <a:r>
              <a:rPr lang="en-US" sz="2000">
                <a:solidFill>
                  <a:srgbClr val="00003E"/>
                </a:solidFill>
              </a:rPr>
              <a:t>(</a:t>
            </a:r>
            <a:r>
              <a:rPr lang="en-US" sz="2400">
                <a:solidFill>
                  <a:srgbClr val="FF3300"/>
                </a:solidFill>
              </a:rPr>
              <a:t>!</a:t>
            </a:r>
            <a:r>
              <a:rPr lang="en-US" sz="2000">
                <a:solidFill>
                  <a:srgbClr val="00003E"/>
                </a:solidFill>
              </a:rPr>
              <a:t>) 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3E"/>
                </a:solidFill>
              </a:rPr>
              <a:t> QUESTION MARK </a:t>
            </a:r>
            <a:r>
              <a:rPr lang="en-US" sz="2000">
                <a:solidFill>
                  <a:srgbClr val="00003E"/>
                </a:solidFill>
              </a:rPr>
              <a:t>(</a:t>
            </a:r>
            <a:r>
              <a:rPr lang="en-US" sz="2400">
                <a:solidFill>
                  <a:srgbClr val="FF3300"/>
                </a:solidFill>
              </a:rPr>
              <a:t>?</a:t>
            </a:r>
            <a:r>
              <a:rPr lang="en-US" sz="2000">
                <a:solidFill>
                  <a:srgbClr val="00003E"/>
                </a:solidFill>
              </a:rPr>
              <a:t>)</a:t>
            </a:r>
            <a:endParaRPr lang="it-IT" sz="2000">
              <a:solidFill>
                <a:srgbClr val="00003E"/>
              </a:solidFill>
            </a:endParaRPr>
          </a:p>
        </p:txBody>
      </p:sp>
      <p:pic>
        <p:nvPicPr>
          <p:cNvPr id="279556" name="Picture 4" descr="PCO1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78200"/>
            <a:ext cx="3816350" cy="2557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51838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NATURE AND PARKS  IN AMERICA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5000"/>
              </a:lnSpc>
              <a:buFontTx/>
              <a:buNone/>
            </a:pPr>
            <a:r>
              <a:rPr lang="en-GB" sz="1400" b="1">
                <a:solidFill>
                  <a:srgbClr val="000046"/>
                </a:solidFill>
              </a:rPr>
              <a:t>TARGET</a:t>
            </a:r>
            <a:r>
              <a:rPr lang="en-GB" sz="1400" b="1">
                <a:solidFill>
                  <a:srgbClr val="FF3300"/>
                </a:solidFill>
              </a:rPr>
              <a:t> </a:t>
            </a:r>
            <a:r>
              <a:rPr lang="en-GB" sz="1400">
                <a:solidFill>
                  <a:srgbClr val="FF3300"/>
                </a:solidFill>
              </a:rPr>
              <a:t> </a:t>
            </a:r>
            <a:r>
              <a:rPr lang="en-GB" sz="1400" b="1">
                <a:solidFill>
                  <a:srgbClr val="FF3300"/>
                </a:solidFill>
              </a:rPr>
              <a:t>Primary school  (from 3</a:t>
            </a:r>
            <a:r>
              <a:rPr lang="en-GB" sz="1400" b="1" baseline="30000">
                <a:solidFill>
                  <a:srgbClr val="FF3300"/>
                </a:solidFill>
              </a:rPr>
              <a:t>rd</a:t>
            </a:r>
            <a:r>
              <a:rPr lang="en-GB" sz="1400" b="1">
                <a:solidFill>
                  <a:srgbClr val="FF3300"/>
                </a:solidFill>
              </a:rPr>
              <a:t>to fifth form )   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400" b="1">
                <a:solidFill>
                  <a:srgbClr val="000046"/>
                </a:solidFill>
              </a:rPr>
              <a:t>Education to Active citizenship Content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FF3300"/>
                </a:solidFill>
              </a:rPr>
              <a:t> Learn about nature and parks in America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FF3300"/>
                </a:solidFill>
              </a:rPr>
              <a:t> Nature and seasons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FF3300"/>
                </a:solidFill>
              </a:rPr>
              <a:t> Learn about possible activities in the parks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FF3300"/>
                </a:solidFill>
              </a:rPr>
              <a:t> Learn about sustainable development (</a:t>
            </a:r>
            <a:r>
              <a:rPr lang="en-GB" sz="1400" b="1">
                <a:solidFill>
                  <a:srgbClr val="000046"/>
                </a:solidFill>
              </a:rPr>
              <a:t>economy, environment, society</a:t>
            </a:r>
            <a:r>
              <a:rPr lang="en-GB" sz="1400" b="1">
                <a:solidFill>
                  <a:srgbClr val="FF3300"/>
                </a:solidFill>
              </a:rPr>
              <a:t>)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None/>
            </a:pPr>
            <a:endParaRPr lang="it-IT" sz="14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Area scientifica-tecnologica </a:t>
            </a:r>
            <a:r>
              <a:rPr lang="it-IT" sz="1600" b="1">
                <a:solidFill>
                  <a:srgbClr val="000046"/>
                </a:solidFill>
              </a:rPr>
              <a:t>(storia, geografia)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Area linguistico </a:t>
            </a:r>
            <a:r>
              <a:rPr lang="it-IT" sz="1600" b="1">
                <a:solidFill>
                  <a:srgbClr val="000046"/>
                </a:solidFill>
              </a:rPr>
              <a:t>(inglese)</a:t>
            </a:r>
            <a:endParaRPr lang="en-GB" sz="16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endParaRPr lang="en-GB" sz="16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400" b="1">
                <a:solidFill>
                  <a:srgbClr val="FF3300"/>
                </a:solidFill>
              </a:rPr>
              <a:t>CONTENTS</a:t>
            </a:r>
            <a:r>
              <a:rPr lang="en-GB" sz="1400" b="1"/>
              <a:t> 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 b="1">
                <a:solidFill>
                  <a:srgbClr val="000046"/>
                </a:solidFill>
              </a:rPr>
              <a:t>Learning about most famous parks  in America 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000046"/>
                </a:solidFill>
              </a:rPr>
              <a:t> The most famous parks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000046"/>
                </a:solidFill>
              </a:rPr>
              <a:t> Wild Life in the Parks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000046"/>
                </a:solidFill>
              </a:rPr>
              <a:t> Activities in the Parks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Char char="-"/>
            </a:pPr>
            <a:r>
              <a:rPr lang="en-GB" sz="1400" b="1">
                <a:solidFill>
                  <a:srgbClr val="000046"/>
                </a:solidFill>
              </a:rPr>
              <a:t> Nature and seasons</a:t>
            </a:r>
            <a:r>
              <a:rPr lang="en-GB" sz="1000" b="1">
                <a:solidFill>
                  <a:srgbClr val="000046"/>
                </a:solidFill>
              </a:rPr>
              <a:t>	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SzPct val="90000"/>
              <a:buFont typeface="Wingdings" pitchFamily="2" charset="2"/>
              <a:buNone/>
            </a:pPr>
            <a:r>
              <a:rPr lang="en-GB" sz="1000" b="1"/>
              <a:t>			</a:t>
            </a:r>
            <a:endParaRPr lang="en-GB" sz="10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endParaRPr lang="en-GB" sz="10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 b="1">
                <a:solidFill>
                  <a:srgbClr val="FF3300"/>
                </a:solidFill>
              </a:rPr>
              <a:t>MICROLANGUAGE 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/>
              <a:t>trees -lake-road-skyscrapers, natural reserve, wildlife, grizzly bears, wolves, bison, coyotes, jackrabbits, flying squirrels, river, otters rattlesnake and elk), geysers, prairie, hydrothermal features, </a:t>
            </a:r>
            <a:r>
              <a:rPr lang="it-IT" sz="1400"/>
              <a:t>public urban park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 b="1">
                <a:solidFill>
                  <a:srgbClr val="FF3300"/>
                </a:solidFill>
              </a:rPr>
              <a:t>Activities </a:t>
            </a:r>
            <a:r>
              <a:rPr lang="it-IT" sz="1400"/>
              <a:t>Carriage horses – Climbing - Sports – Relax - Entertainment- Activities for children </a:t>
            </a:r>
            <a:endParaRPr lang="en-GB" sz="1400"/>
          </a:p>
        </p:txBody>
      </p:sp>
      <p:pic>
        <p:nvPicPr>
          <p:cNvPr id="280580" name="Picture 4" descr="3DenverCityHall-iStock_79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23764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47050" cy="633413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BRAINSTORMING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424862" cy="5905500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2400" b="1">
                <a:solidFill>
                  <a:srgbClr val="000046"/>
                </a:solidFill>
              </a:rPr>
              <a:t>NEW YORK’S CENTRAL PARK</a:t>
            </a:r>
          </a:p>
          <a:p>
            <a:pPr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ACTIVITY I</a:t>
            </a:r>
          </a:p>
          <a:p>
            <a:pPr>
              <a:buFontTx/>
              <a:buNone/>
            </a:pPr>
            <a:r>
              <a:rPr lang="it-IT" sz="1800">
                <a:solidFill>
                  <a:srgbClr val="000046"/>
                </a:solidFill>
              </a:rPr>
              <a:t> Teacher invites students to look at the </a:t>
            </a:r>
            <a:r>
              <a:rPr lang="it-IT" sz="1800" b="1">
                <a:solidFill>
                  <a:srgbClr val="FF3300"/>
                </a:solidFill>
              </a:rPr>
              <a:t>different views</a:t>
            </a:r>
            <a:r>
              <a:rPr lang="it-IT" sz="1800">
                <a:solidFill>
                  <a:srgbClr val="000046"/>
                </a:solidFill>
              </a:rPr>
              <a:t> of Central Park</a:t>
            </a:r>
          </a:p>
          <a:p>
            <a:pPr>
              <a:buFontTx/>
              <a:buNone/>
            </a:pPr>
            <a:endParaRPr lang="it-IT" sz="1800">
              <a:solidFill>
                <a:srgbClr val="000046"/>
              </a:solidFill>
            </a:endParaRPr>
          </a:p>
        </p:txBody>
      </p:sp>
      <p:pic>
        <p:nvPicPr>
          <p:cNvPr id="281604" name="Picture 4" descr="family-vacations-central-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1800225" cy="13509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5" name="Picture 5" descr="central-pa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013325"/>
            <a:ext cx="1798638" cy="13668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6" name="Picture 6" descr="central-park-picture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94100"/>
            <a:ext cx="1849437" cy="12985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7" name="Picture 7" descr="SheepsMeadowCentralPark110805_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016125" cy="13684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8" name="Picture 8" descr="aol_time_warner_central_park_wollman_31march0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1938337" cy="12890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9" name="Picture 9" descr="central%2520park%25203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73463"/>
            <a:ext cx="1582738" cy="1355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0" name="Picture 10" descr="central-par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1727200" cy="1422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1" name="Picture 11" descr="nyc-central-park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1800225" cy="1193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2" name="Picture 12" descr="central-park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1800225" cy="12874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3" name="Picture 13" descr="CentralPark103005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1871662" cy="12938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4" name="Picture 14" descr="centralParkGapstowBridge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584325" cy="1281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5" name="Picture 15" descr="central-pa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33600"/>
            <a:ext cx="1728788" cy="13144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720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Nature and Parks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351837" cy="5903913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ACTIVITY II - Teacher’s prompt/s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a. Children</a:t>
            </a:r>
            <a:r>
              <a:rPr lang="en-GB" sz="2000">
                <a:solidFill>
                  <a:srgbClr val="FF3300"/>
                </a:solidFill>
              </a:rPr>
              <a:t> build up sentences </a:t>
            </a:r>
            <a:r>
              <a:rPr lang="en-GB" sz="2000">
                <a:solidFill>
                  <a:srgbClr val="000046"/>
                </a:solidFill>
              </a:rPr>
              <a:t>using the</a:t>
            </a:r>
            <a:r>
              <a:rPr lang="en-GB" sz="2000">
                <a:solidFill>
                  <a:srgbClr val="FF3300"/>
                </a:solidFill>
              </a:rPr>
              <a:t> words </a:t>
            </a:r>
            <a:r>
              <a:rPr lang="en-GB" sz="2000">
                <a:solidFill>
                  <a:srgbClr val="000046"/>
                </a:solidFill>
              </a:rPr>
              <a:t>given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What is it?</a:t>
            </a:r>
            <a:r>
              <a:rPr lang="en-GB" sz="2400" b="1">
                <a:solidFill>
                  <a:srgbClr val="FF33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park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New York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Central Park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GB" sz="2000">
                <a:solidFill>
                  <a:srgbClr val="000046"/>
                </a:solidFill>
              </a:rPr>
              <a:t>It is a … in …. Its name is 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b. What can you see in the photos?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I can see …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Trees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Lake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Road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Skyscrapers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c. What season is it?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Spring – Summer – Autumn – Winter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d. What colours can you see?</a:t>
            </a:r>
            <a:r>
              <a:rPr lang="en-GB" sz="2000">
                <a:solidFill>
                  <a:srgbClr val="000046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white-yellow-green-blue orange-brown</a:t>
            </a:r>
            <a:endParaRPr lang="it-IT" sz="1800">
              <a:solidFill>
                <a:srgbClr val="000046"/>
              </a:solidFill>
            </a:endParaRPr>
          </a:p>
        </p:txBody>
      </p:sp>
      <p:pic>
        <p:nvPicPr>
          <p:cNvPr id="282628" name="Picture 4" descr="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21163"/>
            <a:ext cx="1612900" cy="2303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9" name="Picture 5" descr="seas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1985962" cy="26685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/>
          <a:lstStyle/>
          <a:p>
            <a:r>
              <a:rPr lang="it-IT">
                <a:solidFill>
                  <a:srgbClr val="FF3300"/>
                </a:solidFill>
              </a:rPr>
              <a:t>What season is it?</a:t>
            </a:r>
          </a:p>
        </p:txBody>
      </p:sp>
      <p:pic>
        <p:nvPicPr>
          <p:cNvPr id="283651" name="Picture 3" descr="IMG_146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6265862" cy="4694237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7235825" y="836613"/>
            <a:ext cx="1728788" cy="5465762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TEACHER</a:t>
            </a:r>
            <a:r>
              <a:rPr lang="it-IT">
                <a:solidFill>
                  <a:srgbClr val="FF33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invites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children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to watch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the park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 the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different seasons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Spring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Summer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Autumn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Winter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This is Central Park in …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755650" y="6308725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68313" y="6021388"/>
            <a:ext cx="568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3300"/>
                </a:solidFill>
              </a:rPr>
              <a:t>IT IS 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922337"/>
          </a:xfrm>
        </p:spPr>
        <p:txBody>
          <a:bodyPr/>
          <a:lstStyle/>
          <a:p>
            <a:r>
              <a:rPr lang="it-IT">
                <a:solidFill>
                  <a:srgbClr val="FF3300"/>
                </a:solidFill>
              </a:rPr>
              <a:t>What season is it?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611188" y="2060575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284676" name="Picture 4" descr="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6840538" cy="45148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7308850" y="836613"/>
            <a:ext cx="1655763" cy="5465762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TEACHER</a:t>
            </a:r>
            <a:r>
              <a:rPr lang="it-IT">
                <a:solidFill>
                  <a:srgbClr val="FF33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invites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children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to watch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the park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 the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different seasons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Spring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Summer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Autumn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Winter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This is Central Park in …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662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3300"/>
                </a:solidFill>
              </a:rPr>
              <a:t>IT IS 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3300"/>
                </a:solidFill>
              </a:rPr>
              <a:t>What season is it?</a:t>
            </a:r>
          </a:p>
        </p:txBody>
      </p:sp>
      <p:pic>
        <p:nvPicPr>
          <p:cNvPr id="285699" name="Picture 3" descr="The-Mall-South-View-2r-12i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6551612" cy="4681537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7235825" y="908050"/>
            <a:ext cx="1511300" cy="57404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TEACHER</a:t>
            </a:r>
            <a:r>
              <a:rPr lang="it-IT">
                <a:solidFill>
                  <a:srgbClr val="FF33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invites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children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to watch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the park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 the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different seasons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Spring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Summer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Autumn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Winter</a:t>
            </a:r>
          </a:p>
          <a:p>
            <a:pPr algn="l"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This is Central Park in …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1692275" y="6092825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3300"/>
                </a:solidFill>
              </a:rPr>
              <a:t>IT IS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633412"/>
          </a:xfrm>
        </p:spPr>
        <p:txBody>
          <a:bodyPr/>
          <a:lstStyle/>
          <a:p>
            <a:r>
              <a:rPr lang="it-IT" sz="4000">
                <a:solidFill>
                  <a:srgbClr val="FF3300"/>
                </a:solidFill>
              </a:rPr>
              <a:t>What season is it?</a:t>
            </a:r>
          </a:p>
        </p:txBody>
      </p:sp>
      <p:pic>
        <p:nvPicPr>
          <p:cNvPr id="286723" name="Picture 3" descr="7420_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6624637" cy="4886325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7308850" y="981075"/>
            <a:ext cx="1511300" cy="57404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TEACHER</a:t>
            </a:r>
            <a:r>
              <a:rPr lang="it-IT">
                <a:solidFill>
                  <a:srgbClr val="FF33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invites 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children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to watch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the park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In the</a:t>
            </a:r>
          </a:p>
          <a:p>
            <a:pPr algn="l"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different seasons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Spring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Summer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Autumn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it-IT">
                <a:solidFill>
                  <a:srgbClr val="000046"/>
                </a:solidFill>
              </a:rPr>
              <a:t>  Winter</a:t>
            </a:r>
          </a:p>
          <a:p>
            <a:pPr algn="l"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This is Central Park in …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1692275" y="6237288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3300"/>
                </a:solidFill>
              </a:rPr>
              <a:t>IT IS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Colours and seasons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507413" cy="5543550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ACTIVITY II </a:t>
            </a:r>
            <a:r>
              <a:rPr lang="en-GB" sz="2000" b="1">
                <a:solidFill>
                  <a:srgbClr val="000046"/>
                </a:solidFill>
              </a:rPr>
              <a:t>- Teacher’s invites children to make a list with the colours of seasons and say if they are mainly hot or cold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0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800">
                <a:solidFill>
                  <a:srgbClr val="000046"/>
                </a:solidFill>
              </a:rPr>
              <a:t>The </a:t>
            </a:r>
            <a:r>
              <a:rPr lang="it-IT" sz="2800">
                <a:solidFill>
                  <a:srgbClr val="FF3300"/>
                </a:solidFill>
              </a:rPr>
              <a:t>colours </a:t>
            </a:r>
            <a:r>
              <a:rPr lang="it-IT" sz="2800">
                <a:solidFill>
                  <a:srgbClr val="000046"/>
                </a:solidFill>
              </a:rPr>
              <a:t>of </a:t>
            </a:r>
            <a:r>
              <a:rPr lang="it-IT" sz="2800">
                <a:solidFill>
                  <a:srgbClr val="FF3300"/>
                </a:solidFill>
              </a:rPr>
              <a:t>Spring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800">
                <a:solidFill>
                  <a:srgbClr val="000046"/>
                </a:solidFill>
              </a:rPr>
              <a:t>The </a:t>
            </a:r>
            <a:r>
              <a:rPr lang="it-IT" sz="2800">
                <a:solidFill>
                  <a:srgbClr val="FF3300"/>
                </a:solidFill>
              </a:rPr>
              <a:t>colours</a:t>
            </a:r>
            <a:r>
              <a:rPr lang="it-IT" sz="2800">
                <a:solidFill>
                  <a:srgbClr val="000046"/>
                </a:solidFill>
              </a:rPr>
              <a:t> of </a:t>
            </a:r>
            <a:r>
              <a:rPr lang="it-IT" sz="2800">
                <a:solidFill>
                  <a:srgbClr val="FF3300"/>
                </a:solidFill>
              </a:rPr>
              <a:t>Summer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800">
                <a:solidFill>
                  <a:srgbClr val="000046"/>
                </a:solidFill>
              </a:rPr>
              <a:t>The </a:t>
            </a:r>
            <a:r>
              <a:rPr lang="it-IT" sz="2800">
                <a:solidFill>
                  <a:srgbClr val="FF3300"/>
                </a:solidFill>
              </a:rPr>
              <a:t>colours</a:t>
            </a:r>
            <a:r>
              <a:rPr lang="it-IT" sz="2800">
                <a:solidFill>
                  <a:srgbClr val="000046"/>
                </a:solidFill>
              </a:rPr>
              <a:t> of </a:t>
            </a:r>
            <a:r>
              <a:rPr lang="it-IT" sz="2800">
                <a:solidFill>
                  <a:srgbClr val="FF3300"/>
                </a:solidFill>
              </a:rPr>
              <a:t>Autumn</a:t>
            </a:r>
            <a:r>
              <a:rPr lang="it-IT" sz="2800">
                <a:solidFill>
                  <a:srgbClr val="000046"/>
                </a:solidFill>
              </a:rPr>
              <a:t> </a:t>
            </a:r>
            <a:r>
              <a:rPr lang="it-IT" sz="1800">
                <a:solidFill>
                  <a:srgbClr val="000046"/>
                </a:solidFill>
              </a:rPr>
              <a:t>(BR English)</a:t>
            </a:r>
            <a:r>
              <a:rPr lang="it-IT" sz="2800">
                <a:solidFill>
                  <a:srgbClr val="000046"/>
                </a:solidFill>
              </a:rPr>
              <a:t> </a:t>
            </a:r>
            <a:r>
              <a:rPr lang="it-IT" sz="2800">
                <a:solidFill>
                  <a:srgbClr val="FF3300"/>
                </a:solidFill>
              </a:rPr>
              <a:t>Fall</a:t>
            </a:r>
            <a:r>
              <a:rPr lang="it-IT" sz="2800">
                <a:solidFill>
                  <a:srgbClr val="000046"/>
                </a:solidFill>
              </a:rPr>
              <a:t> </a:t>
            </a:r>
            <a:r>
              <a:rPr lang="it-IT" sz="1800">
                <a:solidFill>
                  <a:srgbClr val="000046"/>
                </a:solidFill>
              </a:rPr>
              <a:t>(Am English)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8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800">
                <a:solidFill>
                  <a:srgbClr val="000046"/>
                </a:solidFill>
              </a:rPr>
              <a:t>The </a:t>
            </a:r>
            <a:r>
              <a:rPr lang="it-IT" sz="2800">
                <a:solidFill>
                  <a:srgbClr val="FF3300"/>
                </a:solidFill>
              </a:rPr>
              <a:t>colours</a:t>
            </a:r>
            <a:r>
              <a:rPr lang="it-IT" sz="2800">
                <a:solidFill>
                  <a:srgbClr val="000046"/>
                </a:solidFill>
              </a:rPr>
              <a:t> of </a:t>
            </a:r>
            <a:r>
              <a:rPr lang="it-IT" sz="2800">
                <a:solidFill>
                  <a:srgbClr val="FF3300"/>
                </a:solidFill>
              </a:rPr>
              <a:t>Winter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8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800" b="1">
                <a:solidFill>
                  <a:srgbClr val="00FF00"/>
                </a:solidFill>
              </a:rPr>
              <a:t>Hot colours - cold colours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/>
          </a:p>
        </p:txBody>
      </p:sp>
      <p:pic>
        <p:nvPicPr>
          <p:cNvPr id="287748" name="Picture 4" descr="Picture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86518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9" name="Picture 5" descr="Picture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86518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0" name="Picture 6" descr="Picturet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1" name="Picture 7" descr="http://www.locchio.com/modules.php?op=modload&amp;name=News&amp;file=article&amp;sid=2327&amp;mode=thread&amp;order=0&amp;thold=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36838"/>
            <a:ext cx="73342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2" name="Picture 8" descr="http://www.fotomaniac.it/mare.asp?Categoria=Mare&amp;Galleria=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81300"/>
            <a:ext cx="8636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3" name="Picture 9" descr="ciliegia-0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4" name="Picture 10" descr="jonatha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076700"/>
            <a:ext cx="71755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5" name="Picture 11" descr="zucc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922338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6" name="Picture 12" descr="blog_castagna-cucina-frutt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671513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7" name="Picture 13" descr="ColdMountainLakeAtDusk-Skarstad-Norway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7788"/>
            <a:ext cx="1081087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8" name="Picture 14" descr="Snow-Clad-Trees-thumb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229225"/>
            <a:ext cx="865188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9" name="Picture 15" descr="christmas-tree-with-gifts-flipbook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157788"/>
            <a:ext cx="839788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777875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Locating places II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640763" cy="5472113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Activity 2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Teacher invites chain work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Let’s </a:t>
            </a:r>
            <a:r>
              <a:rPr lang="en-GB" sz="2400" b="1">
                <a:solidFill>
                  <a:srgbClr val="FF3300"/>
                </a:solidFill>
              </a:rPr>
              <a:t>repeat the names of the continents aloud</a:t>
            </a:r>
            <a:endParaRPr lang="it-IT" sz="2400" b="1">
              <a:solidFill>
                <a:srgbClr val="FF3300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EUROPE</a:t>
            </a:r>
            <a:endParaRPr lang="it-IT" sz="2000">
              <a:solidFill>
                <a:srgbClr val="000046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AFRICA</a:t>
            </a:r>
            <a:endParaRPr lang="it-IT" sz="2000">
              <a:solidFill>
                <a:srgbClr val="000046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ASIA</a:t>
            </a:r>
            <a:endParaRPr lang="it-IT" sz="2000">
              <a:solidFill>
                <a:srgbClr val="000046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AUSTRALIA</a:t>
            </a:r>
            <a:endParaRPr lang="it-IT" sz="2000">
              <a:solidFill>
                <a:srgbClr val="000046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NORTH AMERICA</a:t>
            </a:r>
            <a:endParaRPr lang="it-IT" sz="2000">
              <a:solidFill>
                <a:srgbClr val="000046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SOUTH AMERICA</a:t>
            </a:r>
            <a:endParaRPr lang="it-IT" sz="2000">
              <a:solidFill>
                <a:srgbClr val="000046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ANTARTIC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GB" sz="2000">
              <a:solidFill>
                <a:srgbClr val="FF3300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Activity 3</a:t>
            </a:r>
          </a:p>
          <a:p>
            <a:pPr marL="533400" indent="-533400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GB" sz="2400" b="1">
                <a:solidFill>
                  <a:srgbClr val="000046"/>
                </a:solidFill>
              </a:rPr>
              <a:t>Teacher invites chain work again.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Now children are invited to</a:t>
            </a:r>
            <a:r>
              <a:rPr lang="en-GB" sz="2400" b="1">
                <a:solidFill>
                  <a:srgbClr val="000046"/>
                </a:solidFill>
              </a:rPr>
              <a:t> </a:t>
            </a:r>
            <a:r>
              <a:rPr lang="en-GB" sz="2400" b="1">
                <a:solidFill>
                  <a:srgbClr val="FF3300"/>
                </a:solidFill>
              </a:rPr>
              <a:t>put names in alphabetic order</a:t>
            </a:r>
            <a:endParaRPr lang="it-IT" sz="1600">
              <a:solidFill>
                <a:srgbClr val="FF3300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it-IT" sz="2400">
              <a:solidFill>
                <a:srgbClr val="000046"/>
              </a:solidFill>
            </a:endParaRPr>
          </a:p>
        </p:txBody>
      </p:sp>
      <p:pic>
        <p:nvPicPr>
          <p:cNvPr id="7179" name="Picture 11" descr="http://www.fotolia.com/id/64445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808288" cy="2808288"/>
          </a:xfrm>
          <a:prstGeom prst="rect">
            <a:avLst/>
          </a:prstGeom>
          <a:noFill/>
          <a:ln w="9525">
            <a:solidFill>
              <a:srgbClr val="0000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706437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National Park</a:t>
            </a:r>
            <a:br>
              <a:rPr lang="en-GB" sz="3200" b="1">
                <a:solidFill>
                  <a:srgbClr val="FF3300"/>
                </a:solidFill>
              </a:rPr>
            </a:b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761037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Discover </a:t>
            </a:r>
            <a:r>
              <a:rPr lang="en-GB" sz="2400" b="1">
                <a:solidFill>
                  <a:srgbClr val="FF3300"/>
                </a:solidFill>
                <a:hlinkClick r:id="rId2"/>
              </a:rPr>
              <a:t>national parks in America</a:t>
            </a:r>
            <a:endParaRPr lang="en-GB" sz="2400" b="1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r>
              <a:rPr lang="en-GB" sz="2400">
                <a:solidFill>
                  <a:srgbClr val="FF3300"/>
                </a:solidFill>
              </a:rPr>
              <a:t>ACTIVITY IV - What is a national park?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National parks are </a:t>
            </a:r>
            <a:r>
              <a:rPr lang="en-GB" sz="2000" b="1">
                <a:solidFill>
                  <a:srgbClr val="000046"/>
                </a:solidFill>
              </a:rPr>
              <a:t>protected areas</a:t>
            </a:r>
            <a:r>
              <a:rPr lang="en-GB" sz="2000"/>
              <a:t> 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A national park is </a:t>
            </a:r>
            <a:r>
              <a:rPr lang="en-GB" sz="2000">
                <a:solidFill>
                  <a:srgbClr val="FF3300"/>
                </a:solidFill>
              </a:rPr>
              <a:t>a reserve of land</a:t>
            </a:r>
            <a:r>
              <a:rPr lang="en-GB" sz="2000">
                <a:solidFill>
                  <a:srgbClr val="000046"/>
                </a:solidFill>
              </a:rPr>
              <a:t>, usually declared and </a:t>
            </a:r>
            <a:r>
              <a:rPr lang="en-GB" sz="2000">
                <a:solidFill>
                  <a:srgbClr val="FF3300"/>
                </a:solidFill>
              </a:rPr>
              <a:t>owned by</a:t>
            </a:r>
            <a:r>
              <a:rPr lang="en-GB" sz="2000">
                <a:solidFill>
                  <a:srgbClr val="000046"/>
                </a:solidFill>
              </a:rPr>
              <a:t> a </a:t>
            </a:r>
            <a:r>
              <a:rPr lang="en-GB" sz="2000">
                <a:solidFill>
                  <a:srgbClr val="FF3300"/>
                </a:solidFill>
              </a:rPr>
              <a:t>national government, protected</a:t>
            </a:r>
            <a:r>
              <a:rPr lang="en-GB" sz="2000">
                <a:solidFill>
                  <a:srgbClr val="000046"/>
                </a:solidFill>
              </a:rPr>
              <a:t> from most </a:t>
            </a:r>
            <a:r>
              <a:rPr lang="en-GB" sz="2000">
                <a:solidFill>
                  <a:srgbClr val="FF3300"/>
                </a:solidFill>
              </a:rPr>
              <a:t>human development</a:t>
            </a:r>
            <a:r>
              <a:rPr lang="en-GB" sz="2000">
                <a:solidFill>
                  <a:srgbClr val="000046"/>
                </a:solidFill>
              </a:rPr>
              <a:t> and </a:t>
            </a:r>
            <a:r>
              <a:rPr lang="en-GB" sz="2000">
                <a:solidFill>
                  <a:srgbClr val="FF3300"/>
                </a:solidFill>
              </a:rPr>
              <a:t>pollution</a:t>
            </a:r>
            <a:r>
              <a:rPr lang="en-GB" sz="2000">
                <a:solidFill>
                  <a:srgbClr val="000046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 algn="just">
              <a:buFontTx/>
              <a:buNone/>
            </a:pPr>
            <a:r>
              <a:rPr lang="it-IT" sz="1600" b="1">
                <a:solidFill>
                  <a:srgbClr val="000046"/>
                </a:solidFill>
              </a:rPr>
              <a:t>Yellowstone National Park is America's first national park</a:t>
            </a:r>
            <a:r>
              <a:rPr lang="it-IT" sz="1600">
                <a:solidFill>
                  <a:srgbClr val="000046"/>
                </a:solidFill>
              </a:rPr>
              <a:t>. Located in </a:t>
            </a:r>
            <a:r>
              <a:rPr lang="it-IT" sz="1600" b="1">
                <a:solidFill>
                  <a:srgbClr val="000046"/>
                </a:solidFill>
              </a:rPr>
              <a:t>Wyoming</a:t>
            </a:r>
            <a:r>
              <a:rPr lang="it-IT" sz="1600">
                <a:solidFill>
                  <a:srgbClr val="000046"/>
                </a:solidFill>
              </a:rPr>
              <a:t>, </a:t>
            </a:r>
            <a:r>
              <a:rPr lang="it-IT" sz="1600" b="1">
                <a:solidFill>
                  <a:srgbClr val="000046"/>
                </a:solidFill>
              </a:rPr>
              <a:t>Montana</a:t>
            </a:r>
            <a:r>
              <a:rPr lang="it-IT" sz="1600">
                <a:solidFill>
                  <a:srgbClr val="000046"/>
                </a:solidFill>
              </a:rPr>
              <a:t>, and Idaho, it is home to </a:t>
            </a:r>
            <a:r>
              <a:rPr lang="it-IT" sz="1600" b="1">
                <a:solidFill>
                  <a:srgbClr val="000046"/>
                </a:solidFill>
              </a:rPr>
              <a:t>a large variety of wildlife</a:t>
            </a:r>
            <a:r>
              <a:rPr lang="it-IT" sz="1600">
                <a:solidFill>
                  <a:srgbClr val="000046"/>
                </a:solidFill>
              </a:rPr>
              <a:t>.</a:t>
            </a:r>
          </a:p>
          <a:p>
            <a:pPr marL="0" indent="0" algn="just"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It has got one of the </a:t>
            </a:r>
            <a:r>
              <a:rPr lang="it-IT" sz="1600" b="1">
                <a:solidFill>
                  <a:srgbClr val="000046"/>
                </a:solidFill>
              </a:rPr>
              <a:t>world's most extraordinary geysers and hot springs</a:t>
            </a:r>
            <a:r>
              <a:rPr lang="it-IT" sz="1600">
                <a:solidFill>
                  <a:srgbClr val="000046"/>
                </a:solidFill>
              </a:rPr>
              <a:t>, and the </a:t>
            </a:r>
            <a:r>
              <a:rPr lang="it-IT" sz="1600" b="1">
                <a:solidFill>
                  <a:srgbClr val="000046"/>
                </a:solidFill>
              </a:rPr>
              <a:t>Grand Canyon</a:t>
            </a:r>
            <a:r>
              <a:rPr lang="it-IT" sz="1600">
                <a:solidFill>
                  <a:srgbClr val="000046"/>
                </a:solidFill>
              </a:rPr>
              <a:t> of the Yellowstone.</a:t>
            </a:r>
            <a:endParaRPr lang="en-GB" sz="1600">
              <a:solidFill>
                <a:srgbClr val="000046"/>
              </a:solidFill>
            </a:endParaRPr>
          </a:p>
        </p:txBody>
      </p:sp>
      <p:pic>
        <p:nvPicPr>
          <p:cNvPr id="288772" name="Picture 4" descr="us-014_us-016_us-020_wb_entering_yellowstone_07269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2232025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3" name="Picture 5" descr="Colors,%2520Lower%2520Falls,%2520Yellowstone%2520National%2520Par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229225"/>
            <a:ext cx="1871662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4" name="Picture 6" descr="yellowstone-national-park-bis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1871663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5" name="Picture 7" descr="ecophot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29225"/>
            <a:ext cx="1657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What about </a:t>
            </a:r>
            <a:r>
              <a:rPr lang="en-GB" sz="3200" b="1">
                <a:solidFill>
                  <a:srgbClr val="FF3300"/>
                </a:solidFill>
              </a:rPr>
              <a:t>Yellowstone National Park</a:t>
            </a:r>
            <a:r>
              <a:rPr lang="it-IT" sz="4000"/>
              <a:t> 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56165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ACTIVITY V 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Teacher invites children to watch</a:t>
            </a:r>
            <a:r>
              <a:rPr lang="en-GB" sz="2000"/>
              <a:t> </a:t>
            </a:r>
            <a:r>
              <a:rPr lang="en-GB" sz="2000">
                <a:hlinkClick r:id="rId2"/>
              </a:rPr>
              <a:t>multimedia resources </a:t>
            </a:r>
            <a:r>
              <a:rPr lang="en-GB" sz="2000"/>
              <a:t> </a:t>
            </a:r>
            <a:r>
              <a:rPr lang="en-GB" sz="2000">
                <a:solidFill>
                  <a:srgbClr val="000046"/>
                </a:solidFill>
              </a:rPr>
              <a:t>and discover about</a:t>
            </a:r>
            <a:r>
              <a:rPr lang="en-GB" sz="2000"/>
              <a:t>  </a:t>
            </a:r>
            <a:r>
              <a:rPr lang="en-GB" sz="2000">
                <a:hlinkClick r:id="rId3"/>
              </a:rPr>
              <a:t>Yellowstone National Park</a:t>
            </a:r>
            <a:endParaRPr lang="en-GB" sz="2000"/>
          </a:p>
          <a:p>
            <a:pPr marL="0" indent="0">
              <a:buFontTx/>
              <a:buNone/>
            </a:pPr>
            <a:r>
              <a:rPr lang="en-GB" sz="2000">
                <a:hlinkClick r:id="rId4"/>
              </a:rPr>
              <a:t>Virtual Visit for kids</a:t>
            </a:r>
            <a:endParaRPr lang="en-GB" sz="2000"/>
          </a:p>
          <a:p>
            <a:pPr marL="0" indent="0">
              <a:buFontTx/>
              <a:buNone/>
            </a:pPr>
            <a:endParaRPr lang="it-IT"/>
          </a:p>
        </p:txBody>
      </p:sp>
      <p:pic>
        <p:nvPicPr>
          <p:cNvPr id="289796" name="Picture 4" descr="800px-Map_of_USA_showing_state_na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6192838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7" name="Line 5"/>
          <p:cNvSpPr>
            <a:spLocks noChangeShapeType="1"/>
          </p:cNvSpPr>
          <p:nvPr/>
        </p:nvSpPr>
        <p:spPr bwMode="auto">
          <a:xfrm flipH="1">
            <a:off x="4500563" y="2205038"/>
            <a:ext cx="863600" cy="18002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 flipH="1">
            <a:off x="4140200" y="2205038"/>
            <a:ext cx="647700" cy="11525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r>
              <a:rPr lang="en-GB" sz="3200">
                <a:solidFill>
                  <a:srgbClr val="FF3300"/>
                </a:solidFill>
              </a:rPr>
              <a:t>You can see …</a:t>
            </a:r>
            <a:endParaRPr lang="it-IT" sz="3200">
              <a:solidFill>
                <a:srgbClr val="FF3300"/>
              </a:solidFill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18487" cy="5256213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ACTIVITY VI  Learning about</a:t>
            </a:r>
          </a:p>
          <a:p>
            <a:pPr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Geysers and hotsprings</a:t>
            </a:r>
            <a:r>
              <a:rPr lang="it-IT" sz="2000">
                <a:solidFill>
                  <a:srgbClr val="000046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A </a:t>
            </a:r>
            <a:r>
              <a:rPr lang="it-IT" sz="2000">
                <a:solidFill>
                  <a:srgbClr val="000046"/>
                </a:solidFill>
                <a:hlinkClick r:id="rId2"/>
              </a:rPr>
              <a:t>geyser</a:t>
            </a:r>
            <a:r>
              <a:rPr lang="it-IT" sz="2000">
                <a:solidFill>
                  <a:srgbClr val="000046"/>
                </a:solidFill>
              </a:rPr>
              <a:t> is</a:t>
            </a:r>
            <a:r>
              <a:rPr lang="it-IT">
                <a:solidFill>
                  <a:srgbClr val="000046"/>
                </a:solidFill>
              </a:rPr>
              <a:t> </a:t>
            </a:r>
            <a:r>
              <a:rPr lang="it-IT" sz="2000">
                <a:solidFill>
                  <a:srgbClr val="000046"/>
                </a:solidFill>
              </a:rPr>
              <a:t>a </a:t>
            </a:r>
            <a:r>
              <a:rPr lang="it-IT" sz="2000" b="1">
                <a:solidFill>
                  <a:srgbClr val="FF3300"/>
                </a:solidFill>
              </a:rPr>
              <a:t>natural hot spring</a:t>
            </a:r>
            <a:r>
              <a:rPr lang="it-IT" sz="2000">
                <a:solidFill>
                  <a:srgbClr val="000046"/>
                </a:solidFill>
              </a:rPr>
              <a:t> that 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intermittently ejects a </a:t>
            </a:r>
          </a:p>
          <a:p>
            <a:pPr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column of water and steam into the air</a:t>
            </a:r>
            <a:r>
              <a:rPr lang="it-IT" sz="2000">
                <a:solidFill>
                  <a:srgbClr val="000046"/>
                </a:solidFill>
              </a:rPr>
              <a:t>.</a:t>
            </a:r>
          </a:p>
        </p:txBody>
      </p:sp>
      <p:pic>
        <p:nvPicPr>
          <p:cNvPr id="290820" name="Picture 4" descr="Splendid_geyser_yellowstone_national_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12875"/>
            <a:ext cx="3154363" cy="4935538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1" name="Picture 5" descr="grand_prismat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3024188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1763713" y="58769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  <a:hlinkClick r:id="rId6"/>
              </a:rPr>
              <a:t>Watch</a:t>
            </a:r>
            <a:endParaRPr lang="it-IT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Grand Canyon at Yellowstone Park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62950" cy="532923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Grand  </a:t>
            </a:r>
            <a:r>
              <a:rPr lang="it-IT" sz="2400">
                <a:solidFill>
                  <a:srgbClr val="000046"/>
                </a:solidFill>
                <a:hlinkClick r:id="rId2"/>
              </a:rPr>
              <a:t>Canyon</a:t>
            </a:r>
            <a:endParaRPr lang="it-IT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Teacher shows children </a:t>
            </a:r>
            <a:r>
              <a:rPr lang="it-IT" sz="2000">
                <a:solidFill>
                  <a:srgbClr val="000046"/>
                </a:solidFill>
                <a:hlinkClick r:id="rId3"/>
              </a:rPr>
              <a:t>pictures</a:t>
            </a:r>
            <a:r>
              <a:rPr lang="it-IT" sz="2000">
                <a:solidFill>
                  <a:srgbClr val="000046"/>
                </a:solidFill>
              </a:rPr>
              <a:t> about the canyon. Children get familiar</a:t>
            </a:r>
          </a:p>
          <a:p>
            <a:pPr marL="0" indent="0">
              <a:buFontTx/>
              <a:buNone/>
            </a:pP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/>
          </a:p>
          <a:p>
            <a:pPr marL="0" indent="0">
              <a:buFontTx/>
              <a:buNone/>
            </a:pPr>
            <a:r>
              <a:rPr lang="it-IT"/>
              <a:t> </a:t>
            </a:r>
          </a:p>
          <a:p>
            <a:pPr marL="0" indent="0">
              <a:buFontTx/>
              <a:buNone/>
            </a:pPr>
            <a:endParaRPr lang="it-IT"/>
          </a:p>
        </p:txBody>
      </p:sp>
      <p:pic>
        <p:nvPicPr>
          <p:cNvPr id="299012" name="Picture 4" descr="File:Grand canyon of Yellowstone and Yellowstone f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2166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188913"/>
            <a:ext cx="8435975" cy="706437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</a:rPr>
              <a:t>WILDLIFE</a:t>
            </a:r>
            <a:r>
              <a:rPr lang="it-IT" sz="4000"/>
              <a:t> 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FF3300"/>
                </a:solidFill>
              </a:rPr>
              <a:t>ACTIVITY VII</a:t>
            </a:r>
            <a:r>
              <a:rPr lang="en-GB" sz="1800">
                <a:solidFill>
                  <a:srgbClr val="FF3300"/>
                </a:solidFill>
              </a:rPr>
              <a:t> –</a:t>
            </a:r>
          </a:p>
          <a:p>
            <a:pPr marL="266700" indent="-266700">
              <a:lnSpc>
                <a:spcPct val="80000"/>
              </a:lnSpc>
              <a:buFontTx/>
              <a:buNone/>
            </a:pPr>
            <a:r>
              <a:rPr lang="en-GB" sz="1600">
                <a:solidFill>
                  <a:srgbClr val="FF3300"/>
                </a:solidFill>
              </a:rPr>
              <a:t>Teacher draws the children’s attention on </a:t>
            </a:r>
            <a:r>
              <a:rPr lang="en-GB" sz="1600" b="1">
                <a:solidFill>
                  <a:srgbClr val="FF3300"/>
                </a:solidFill>
              </a:rPr>
              <a:t>wildlife at at Yellowstone Park</a:t>
            </a:r>
          </a:p>
          <a:p>
            <a:pPr marL="266700" indent="-266700">
              <a:lnSpc>
                <a:spcPct val="80000"/>
              </a:lnSpc>
              <a:buFontTx/>
              <a:buNone/>
            </a:pPr>
            <a:endParaRPr lang="en-GB" sz="1600" b="1">
              <a:solidFill>
                <a:srgbClr val="FF3300"/>
              </a:solidFill>
            </a:endParaRPr>
          </a:p>
          <a:p>
            <a:pPr marL="266700" indent="-26670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What animals can you see at Yellowstone Park?</a:t>
            </a:r>
            <a:r>
              <a:rPr lang="en-GB" sz="1800">
                <a:solidFill>
                  <a:srgbClr val="000046"/>
                </a:solidFill>
              </a:rPr>
              <a:t> </a:t>
            </a:r>
          </a:p>
          <a:p>
            <a:pPr marL="266700" indent="-266700"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You can see a large variety of wildlife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grizzly bears,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</a:t>
            </a:r>
            <a:r>
              <a:rPr lang="en-GB" sz="1800">
                <a:solidFill>
                  <a:srgbClr val="000046"/>
                </a:solidFill>
                <a:hlinkClick r:id="rId2"/>
              </a:rPr>
              <a:t>wolves</a:t>
            </a:r>
            <a:r>
              <a:rPr lang="en-GB" sz="1800">
                <a:solidFill>
                  <a:srgbClr val="000046"/>
                </a:solidFill>
              </a:rPr>
              <a:t>,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bison,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coyotes,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jackrabbits,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flying squirrels,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river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otters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rattlesnake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solidFill>
                  <a:srgbClr val="000046"/>
                </a:solidFill>
              </a:rPr>
              <a:t> elk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GB" sz="1800">
              <a:solidFill>
                <a:srgbClr val="000046"/>
              </a:solidFill>
            </a:endParaRP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GB" sz="1800">
                <a:solidFill>
                  <a:srgbClr val="000046"/>
                </a:solidFill>
              </a:rPr>
              <a:t>a. Children </a:t>
            </a:r>
            <a:r>
              <a:rPr lang="en-GB" sz="1800" b="1">
                <a:solidFill>
                  <a:srgbClr val="FF6600"/>
                </a:solidFill>
              </a:rPr>
              <a:t>watch, listen and repeat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GB" sz="1800">
                <a:solidFill>
                  <a:srgbClr val="000046"/>
                </a:solidFill>
              </a:rPr>
              <a:t>b. </a:t>
            </a:r>
            <a:r>
              <a:rPr lang="en-GB" sz="1800" b="1">
                <a:solidFill>
                  <a:srgbClr val="FF6600"/>
                </a:solidFill>
              </a:rPr>
              <a:t>Guessing game</a:t>
            </a:r>
            <a:r>
              <a:rPr lang="en-GB" sz="1800">
                <a:solidFill>
                  <a:srgbClr val="000046"/>
                </a:solidFill>
              </a:rPr>
              <a:t> - teacher shows pictures and children answer after two mistakes you are out of the game</a:t>
            </a:r>
          </a:p>
          <a:p>
            <a:pPr marL="266700" indent="-266700">
              <a:lnSpc>
                <a:spcPct val="80000"/>
              </a:lnSpc>
            </a:pPr>
            <a:endParaRPr lang="it-IT" sz="1800">
              <a:solidFill>
                <a:srgbClr val="000046"/>
              </a:solidFill>
            </a:endParaRPr>
          </a:p>
        </p:txBody>
      </p:sp>
      <p:pic>
        <p:nvPicPr>
          <p:cNvPr id="300036" name="Picture 4" descr="WOLF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17335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37" name="Picture 5" descr="COYOT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13100"/>
            <a:ext cx="11525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7308850" y="4149725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46"/>
                </a:solidFill>
              </a:rPr>
              <a:t>coyote</a:t>
            </a:r>
            <a:endParaRPr lang="it-IT" sz="1400">
              <a:solidFill>
                <a:srgbClr val="000046"/>
              </a:solidFill>
            </a:endParaRP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6011863" y="40052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</a:t>
            </a:r>
            <a:r>
              <a:rPr lang="en-GB" sz="1400">
                <a:solidFill>
                  <a:srgbClr val="000046"/>
                </a:solidFill>
              </a:rPr>
              <a:t>bison</a:t>
            </a:r>
            <a:endParaRPr lang="it-IT" sz="1400">
              <a:solidFill>
                <a:srgbClr val="000046"/>
              </a:solidFill>
            </a:endParaRP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6084888" y="2133600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46"/>
                </a:solidFill>
              </a:rPr>
              <a:t>wolf</a:t>
            </a:r>
            <a:endParaRPr lang="it-IT" sz="1400">
              <a:solidFill>
                <a:srgbClr val="000046"/>
              </a:solidFill>
            </a:endParaRPr>
          </a:p>
        </p:txBody>
      </p:sp>
      <p:pic>
        <p:nvPicPr>
          <p:cNvPr id="300041" name="Picture 9" descr="BISNCAL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14398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2" name="Picture 10" descr="GRIZZL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14033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3" name="Text Box 11"/>
          <p:cNvSpPr txBox="1">
            <a:spLocks noChangeArrowheads="1"/>
          </p:cNvSpPr>
          <p:nvPr/>
        </p:nvSpPr>
        <p:spPr bwMode="auto">
          <a:xfrm>
            <a:off x="2555875" y="3573463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46"/>
                </a:solidFill>
              </a:rPr>
              <a:t>grizzly bears</a:t>
            </a:r>
            <a:endParaRPr lang="it-IT" sz="1400">
              <a:solidFill>
                <a:srgbClr val="000046"/>
              </a:solidFill>
            </a:endParaRPr>
          </a:p>
        </p:txBody>
      </p:sp>
      <p:pic>
        <p:nvPicPr>
          <p:cNvPr id="300044" name="Picture 12" descr="JACKRABT2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151288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4572000" y="3500438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46"/>
                </a:solidFill>
              </a:rPr>
              <a:t>jackrabbit</a:t>
            </a:r>
            <a:endParaRPr lang="it-IT" sz="1400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06437"/>
          </a:xfrm>
        </p:spPr>
        <p:txBody>
          <a:bodyPr/>
          <a:lstStyle/>
          <a:p>
            <a:r>
              <a:rPr lang="it-IT" sz="3200">
                <a:solidFill>
                  <a:srgbClr val="FF3300"/>
                </a:solidFill>
              </a:rPr>
              <a:t>Matching to learn</a:t>
            </a:r>
            <a:r>
              <a:rPr lang="it-IT" sz="4000"/>
              <a:t> </a:t>
            </a:r>
          </a:p>
        </p:txBody>
      </p:sp>
      <p:pic>
        <p:nvPicPr>
          <p:cNvPr id="301059" name="Picture 3" descr="RATLSNAK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149725"/>
            <a:ext cx="1500187" cy="2089150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692275" y="5949950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rgbClr val="000046"/>
                </a:solidFill>
              </a:rPr>
              <a:t>rattlesnake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 rot="10800000" flipV="1">
            <a:off x="2554288" y="3500438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rgbClr val="000046"/>
                </a:solidFill>
              </a:rPr>
              <a:t>river otter</a:t>
            </a:r>
          </a:p>
        </p:txBody>
      </p:sp>
      <p:pic>
        <p:nvPicPr>
          <p:cNvPr id="301062" name="Picture 6" descr="FLYSQU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2233613" cy="15001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5292725" y="3789363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rgbClr val="000046"/>
                </a:solidFill>
              </a:rPr>
              <a:t>flying squirrel</a:t>
            </a:r>
          </a:p>
        </p:txBody>
      </p:sp>
      <p:pic>
        <p:nvPicPr>
          <p:cNvPr id="301064" name="Picture 8" descr="ELK3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365625"/>
            <a:ext cx="1701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5" name="Text Box 9"/>
          <p:cNvSpPr txBox="1">
            <a:spLocks noChangeArrowheads="1"/>
          </p:cNvSpPr>
          <p:nvPr/>
        </p:nvSpPr>
        <p:spPr bwMode="auto">
          <a:xfrm rot="10817201" flipV="1">
            <a:off x="6516688" y="5949950"/>
            <a:ext cx="230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46"/>
                </a:solidFill>
              </a:rPr>
              <a:t>Male elk are called bulls</a:t>
            </a:r>
            <a:r>
              <a:rPr lang="en-GB" sz="1400"/>
              <a:t>. </a:t>
            </a:r>
            <a:endParaRPr lang="it-IT" sz="1400"/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83534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0046"/>
                </a:solidFill>
              </a:rPr>
              <a:t>Teacher asks children to match the picture with the suitable animal name</a:t>
            </a:r>
          </a:p>
          <a:p>
            <a:pPr>
              <a:spcBef>
                <a:spcPct val="50000"/>
              </a:spcBef>
            </a:pPr>
            <a:endParaRPr lang="it-IT">
              <a:solidFill>
                <a:srgbClr val="000046"/>
              </a:solidFill>
            </a:endParaRPr>
          </a:p>
        </p:txBody>
      </p:sp>
      <p:pic>
        <p:nvPicPr>
          <p:cNvPr id="301067" name="Picture 11" descr="OTT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2233612" cy="14303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PUBLIC PARKS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000046"/>
                </a:solidFill>
              </a:rPr>
              <a:t>Central Park is a large</a:t>
            </a:r>
            <a:r>
              <a:rPr lang="it-IT" sz="2000" b="1"/>
              <a:t> </a:t>
            </a:r>
            <a:r>
              <a:rPr lang="it-IT" sz="2000" b="1">
                <a:solidFill>
                  <a:srgbClr val="FF3300"/>
                </a:solidFill>
              </a:rPr>
              <a:t>public urban park</a:t>
            </a:r>
            <a:r>
              <a:rPr lang="it-IT" sz="2000" b="1"/>
              <a:t> </a:t>
            </a:r>
            <a:r>
              <a:rPr lang="it-IT" sz="2000" b="1">
                <a:solidFill>
                  <a:srgbClr val="000046"/>
                </a:solidFill>
              </a:rPr>
              <a:t>in New York city</a:t>
            </a:r>
          </a:p>
        </p:txBody>
      </p:sp>
      <p:pic>
        <p:nvPicPr>
          <p:cNvPr id="302084" name="Picture 4" descr="720px-Central_Park_Su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652963"/>
            <a:ext cx="4392612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85" name="Picture 5" descr="22101_new_york_sculp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288131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86" name="Picture 6" descr="central-pa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41052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87" name="Picture 7" descr="centr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28813"/>
            <a:ext cx="3335337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r>
              <a:rPr lang="it-IT" sz="3200">
                <a:solidFill>
                  <a:srgbClr val="FF3300"/>
                </a:solidFill>
              </a:rPr>
              <a:t>Parks and life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688013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Teachers shows you can do a lot of activities in public parks</a:t>
            </a:r>
          </a:p>
          <a:p>
            <a:pPr marL="0" indent="0">
              <a:buFontTx/>
              <a:buNone/>
            </a:pPr>
            <a:r>
              <a:rPr lang="it-IT" sz="1800">
                <a:solidFill>
                  <a:srgbClr val="000046"/>
                </a:solidFill>
              </a:rPr>
              <a:t>Going by horse carrige, doing sports, having fun, climbing., relaxing, practicing children’s activities</a:t>
            </a:r>
          </a:p>
          <a:p>
            <a:pPr marL="0" indent="0"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Children wtach, listen and reapeat</a:t>
            </a:r>
            <a:r>
              <a:rPr lang="it-IT" sz="1800">
                <a:solidFill>
                  <a:srgbClr val="FF3300"/>
                </a:solidFill>
              </a:rPr>
              <a:t>. </a:t>
            </a:r>
            <a:r>
              <a:rPr lang="it-IT" sz="1800">
                <a:solidFill>
                  <a:srgbClr val="000046"/>
                </a:solidFill>
              </a:rPr>
              <a:t>After that, they </a:t>
            </a:r>
            <a:r>
              <a:rPr lang="it-IT" sz="1800" b="1">
                <a:solidFill>
                  <a:srgbClr val="FF3300"/>
                </a:solidFill>
              </a:rPr>
              <a:t>mime</a:t>
            </a:r>
            <a:r>
              <a:rPr lang="it-IT" sz="1800">
                <a:solidFill>
                  <a:srgbClr val="FF3300"/>
                </a:solidFill>
              </a:rPr>
              <a:t> </a:t>
            </a:r>
            <a:r>
              <a:rPr lang="it-IT" sz="1800">
                <a:solidFill>
                  <a:srgbClr val="000046"/>
                </a:solidFill>
              </a:rPr>
              <a:t>some sports, or entertainment, climbing, listening to an open-air concert</a:t>
            </a:r>
          </a:p>
        </p:txBody>
      </p:sp>
      <p:pic>
        <p:nvPicPr>
          <p:cNvPr id="303108" name="Picture 4" descr="180px-Central_Park_Carri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8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09" name="Picture 5" descr="sports_central_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2520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0" name="Picture 6" descr="250px-SS_Venue_and_Crow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92375"/>
            <a:ext cx="3171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1" name="Picture 7" descr="250px-Rat_rock_2_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27338"/>
            <a:ext cx="25923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2" name="Picture 8" descr="centralpark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52963"/>
            <a:ext cx="2951163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3" name="Picture 9" descr="children-watch-sea-lions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54538"/>
            <a:ext cx="26638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850900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</a:rPr>
              <a:t>STUDY SKILLS</a:t>
            </a:r>
            <a:br>
              <a:rPr lang="it-IT" sz="2800" b="1">
                <a:solidFill>
                  <a:srgbClr val="FF3300"/>
                </a:solidFill>
              </a:rPr>
            </a:br>
            <a:r>
              <a:rPr lang="it-IT" sz="2800" b="1">
                <a:solidFill>
                  <a:srgbClr val="FF3300"/>
                </a:solidFill>
              </a:rPr>
              <a:t>SIMULATING ROLES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ACTIVITY VII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Children listen and repeat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This is a geyser. It is a hot spring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You can see it at Yellowstone Park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…….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A CLASS PICTURE GALLERY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Children are provided pictures about parks in the USA.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They cut images and </a:t>
            </a:r>
            <a:r>
              <a:rPr lang="it-IT" sz="1600" b="1">
                <a:solidFill>
                  <a:srgbClr val="000046"/>
                </a:solidFill>
              </a:rPr>
              <a:t>create class posters about parks in the USA</a:t>
            </a:r>
            <a:r>
              <a:rPr lang="it-IT" sz="1600">
                <a:solidFill>
                  <a:srgbClr val="000046"/>
                </a:solidFill>
              </a:rPr>
              <a:t> and eventual activities or tours there. They are expected to </a:t>
            </a:r>
            <a:r>
              <a:rPr lang="it-IT" sz="1600">
                <a:solidFill>
                  <a:srgbClr val="FF3300"/>
                </a:solidFill>
              </a:rPr>
              <a:t>ask the teacher or their peers for pictures to glue on posters in English,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they simulate a picture gallery and play the role of guides and visitors in turns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6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They learn to ask and answer about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r>
              <a:rPr lang="it-IT" sz="1600">
                <a:solidFill>
                  <a:srgbClr val="000046"/>
                </a:solidFill>
              </a:rPr>
              <a:t> Natural parks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r>
              <a:rPr lang="it-IT" sz="1600">
                <a:solidFill>
                  <a:srgbClr val="000046"/>
                </a:solidFill>
              </a:rPr>
              <a:t> Yellowstone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r>
              <a:rPr lang="it-IT" sz="1600">
                <a:solidFill>
                  <a:srgbClr val="000046"/>
                </a:solidFill>
              </a:rPr>
              <a:t> Geysers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r>
              <a:rPr lang="it-IT" sz="1600">
                <a:solidFill>
                  <a:srgbClr val="000046"/>
                </a:solidFill>
              </a:rPr>
              <a:t> Wildlife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r>
              <a:rPr lang="it-IT" sz="1600">
                <a:solidFill>
                  <a:srgbClr val="000046"/>
                </a:solidFill>
              </a:rPr>
              <a:t> Activities in public parks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it-IT" sz="16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6"/>
                </a:solidFill>
              </a:rPr>
              <a:t>After some </a:t>
            </a:r>
            <a:r>
              <a:rPr lang="it-IT" sz="1600" b="1">
                <a:solidFill>
                  <a:srgbClr val="000046"/>
                </a:solidFill>
              </a:rPr>
              <a:t>re·hears·ing they take the floor I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000046"/>
                </a:solidFill>
              </a:rPr>
              <a:t>n front of the other classes of the school</a:t>
            </a:r>
            <a:r>
              <a:rPr lang="it-IT" sz="1600">
                <a:solidFill>
                  <a:srgbClr val="000046"/>
                </a:solidFill>
              </a:rPr>
              <a:t> </a:t>
            </a:r>
          </a:p>
        </p:txBody>
      </p:sp>
      <p:pic>
        <p:nvPicPr>
          <p:cNvPr id="304132" name="Picture 4" descr="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328771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CREDITS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24862" cy="5472113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80000"/>
              </a:lnSpc>
              <a:buFontTx/>
              <a:buNone/>
            </a:pPr>
            <a:endParaRPr lang="it-IT" sz="4000">
              <a:solidFill>
                <a:srgbClr val="000042"/>
              </a:solidFill>
            </a:endParaRP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2"/>
                </a:solidFill>
              </a:rPr>
              <a:t>BELTRAMINI Marilena 			</a:t>
            </a:r>
            <a:endParaRPr lang="it-IT" sz="2400">
              <a:solidFill>
                <a:srgbClr val="FF3300"/>
              </a:solidFill>
            </a:endParaRP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BARBATO Teresa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CARLESSO Nicoletta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CASTELLANI CRISTINA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COVASSO Mara 		             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DRIUSSI Francesca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MISCIALI Francesca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MULLONI Anna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RACCARDO Stefania			</a:t>
            </a:r>
          </a:p>
          <a:p>
            <a:pPr marL="266700" indent="-26670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2400">
                <a:solidFill>
                  <a:srgbClr val="000046"/>
                </a:solidFill>
              </a:rPr>
              <a:t>TREVISANI Lorena</a:t>
            </a:r>
            <a:r>
              <a:rPr lang="it-IT" sz="2800"/>
              <a:t>		</a:t>
            </a:r>
            <a:endParaRPr lang="it-IT" sz="2800">
              <a:solidFill>
                <a:srgbClr val="FF3300"/>
              </a:solidFill>
            </a:endParaRPr>
          </a:p>
          <a:p>
            <a:pPr marL="266700" indent="-266700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</a:pPr>
            <a:endParaRPr lang="it-IT" sz="2800">
              <a:solidFill>
                <a:srgbClr val="FF3300"/>
              </a:solidFill>
            </a:endParaRPr>
          </a:p>
          <a:p>
            <a:pPr marL="266700" indent="-266700">
              <a:lnSpc>
                <a:spcPct val="80000"/>
              </a:lnSpc>
              <a:buFontTx/>
              <a:buNone/>
            </a:pPr>
            <a:r>
              <a:rPr lang="it-IT" sz="4400">
                <a:solidFill>
                  <a:srgbClr val="000066"/>
                </a:solidFill>
              </a:rPr>
              <a:t> </a:t>
            </a:r>
          </a:p>
          <a:p>
            <a:pPr marL="266700" indent="-266700">
              <a:lnSpc>
                <a:spcPct val="80000"/>
              </a:lnSpc>
              <a:buFontTx/>
              <a:buNone/>
            </a:pPr>
            <a:endParaRPr lang="it-IT" sz="4400" b="1">
              <a:solidFill>
                <a:srgbClr val="000042"/>
              </a:solidFill>
              <a:latin typeface="Verdana" pitchFamily="34" charset="0"/>
            </a:endParaRPr>
          </a:p>
          <a:p>
            <a:pPr marL="266700" indent="-266700">
              <a:lnSpc>
                <a:spcPct val="80000"/>
              </a:lnSpc>
            </a:pPr>
            <a:endParaRPr lang="it-IT" sz="4400">
              <a:solidFill>
                <a:srgbClr val="000066"/>
              </a:solidFill>
            </a:endParaRPr>
          </a:p>
          <a:p>
            <a:pPr marL="266700" indent="-266700">
              <a:lnSpc>
                <a:spcPct val="80000"/>
              </a:lnSpc>
              <a:buFontTx/>
              <a:buNone/>
            </a:pPr>
            <a:endParaRPr lang="it-IT" sz="4400">
              <a:solidFill>
                <a:srgbClr val="000066"/>
              </a:solidFill>
            </a:endParaRPr>
          </a:p>
        </p:txBody>
      </p:sp>
      <p:pic>
        <p:nvPicPr>
          <p:cNvPr id="305156" name="Picture 4" descr="credi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382712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7" name="Picture 5" descr="credi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8500"/>
            <a:ext cx="1382712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8" name="Picture 6" descr="credi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1382712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CONTINENTS</a:t>
            </a:r>
            <a:r>
              <a:rPr lang="it-IT" sz="3200" b="1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07412" cy="5111750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Let’s put them in alphabetic order:</a:t>
            </a:r>
          </a:p>
          <a:p>
            <a:pPr marL="609600" indent="-609600">
              <a:buFontTx/>
              <a:buAutoNum type="arabicPeriod"/>
            </a:pPr>
            <a:r>
              <a:rPr lang="en-GB" sz="2400">
                <a:solidFill>
                  <a:srgbClr val="000046"/>
                </a:solidFill>
              </a:rPr>
              <a:t>one </a:t>
            </a:r>
            <a:r>
              <a:rPr lang="en-GB" sz="2400" b="1">
                <a:solidFill>
                  <a:srgbClr val="FF3300"/>
                </a:solidFill>
              </a:rPr>
              <a:t>Africa</a:t>
            </a:r>
            <a:r>
              <a:rPr lang="en-GB" sz="2400">
                <a:solidFill>
                  <a:srgbClr val="000046"/>
                </a:solidFill>
              </a:rPr>
              <a:t>			  </a:t>
            </a:r>
            <a:r>
              <a:rPr lang="it-IT" sz="2400">
                <a:solidFill>
                  <a:srgbClr val="000046"/>
                </a:solidFill>
              </a:rPr>
              <a:t>3. three </a:t>
            </a:r>
            <a:r>
              <a:rPr lang="en-GB" sz="2400" b="1">
                <a:solidFill>
                  <a:srgbClr val="FF3300"/>
                </a:solidFill>
              </a:rPr>
              <a:t>Australia</a:t>
            </a:r>
            <a:r>
              <a:rPr lang="it-IT" sz="2400">
                <a:solidFill>
                  <a:srgbClr val="000046"/>
                </a:solidFill>
              </a:rPr>
              <a:t> </a:t>
            </a:r>
          </a:p>
          <a:p>
            <a:pPr marL="609600" indent="-609600">
              <a:buFontTx/>
              <a:buNone/>
            </a:pPr>
            <a:endParaRPr lang="en-GB" sz="2400">
              <a:solidFill>
                <a:srgbClr val="000046"/>
              </a:solidFill>
            </a:endParaRPr>
          </a:p>
          <a:p>
            <a:pPr marL="609600" indent="-60960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  <a:p>
            <a:pPr marL="609600" indent="-609600">
              <a:buFontTx/>
              <a:buNone/>
            </a:pPr>
            <a:endParaRPr lang="en-GB" sz="2400">
              <a:solidFill>
                <a:srgbClr val="000046"/>
              </a:solidFill>
            </a:endParaRPr>
          </a:p>
          <a:p>
            <a:pPr marL="609600" indent="-609600">
              <a:buFontTx/>
              <a:buNone/>
            </a:pPr>
            <a:endParaRPr lang="en-GB" sz="2400">
              <a:solidFill>
                <a:srgbClr val="000046"/>
              </a:solidFill>
            </a:endParaRPr>
          </a:p>
          <a:p>
            <a:pPr marL="609600" indent="-609600"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2. two </a:t>
            </a:r>
            <a:r>
              <a:rPr lang="en-GB" sz="2400" b="1">
                <a:solidFill>
                  <a:srgbClr val="FF3300"/>
                </a:solidFill>
              </a:rPr>
              <a:t>Asia</a:t>
            </a:r>
            <a:r>
              <a:rPr lang="en-GB" sz="2400" b="1">
                <a:solidFill>
                  <a:srgbClr val="000046"/>
                </a:solidFill>
              </a:rPr>
              <a:t>	</a:t>
            </a:r>
            <a:r>
              <a:rPr lang="en-GB" sz="2400">
                <a:solidFill>
                  <a:srgbClr val="000046"/>
                </a:solidFill>
              </a:rPr>
              <a:t>			  4. four</a:t>
            </a:r>
            <a:r>
              <a:rPr lang="en-GB" sz="2400" b="1">
                <a:solidFill>
                  <a:srgbClr val="000046"/>
                </a:solidFill>
              </a:rPr>
              <a:t> </a:t>
            </a:r>
            <a:r>
              <a:rPr lang="en-GB" sz="2400">
                <a:solidFill>
                  <a:srgbClr val="FF3300"/>
                </a:solidFill>
              </a:rPr>
              <a:t>Antartica</a:t>
            </a:r>
            <a:endParaRPr lang="it-IT" sz="2400">
              <a:solidFill>
                <a:srgbClr val="FF3300"/>
              </a:solidFill>
            </a:endParaRPr>
          </a:p>
          <a:p>
            <a:pPr marL="609600" indent="-60960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  <a:p>
            <a:pPr marL="609600" indent="-60960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  <a:p>
            <a:pPr marL="609600" indent="-60960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  <a:p>
            <a:pPr marL="609600" indent="-60960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</p:txBody>
      </p:sp>
      <p:pic>
        <p:nvPicPr>
          <p:cNvPr id="14342" name="Picture 6" descr="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1152525" cy="11906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1238250" cy="11239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92375"/>
            <a:ext cx="1584325" cy="1276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antart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97425"/>
            <a:ext cx="1257300" cy="1181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CONTINENTS 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924425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5. five</a:t>
            </a:r>
            <a:r>
              <a:rPr lang="en-GB" sz="2400" b="1">
                <a:solidFill>
                  <a:srgbClr val="FF3300"/>
                </a:solidFill>
              </a:rPr>
              <a:t> Europe</a:t>
            </a:r>
            <a:r>
              <a:rPr lang="it-IT" sz="2400"/>
              <a:t> 			</a:t>
            </a:r>
            <a:r>
              <a:rPr lang="it-IT" sz="2400">
                <a:solidFill>
                  <a:srgbClr val="000046"/>
                </a:solidFill>
              </a:rPr>
              <a:t>6. six </a:t>
            </a:r>
            <a:r>
              <a:rPr lang="en-GB" sz="2400" b="1">
                <a:solidFill>
                  <a:srgbClr val="FF3300"/>
                </a:solidFill>
              </a:rPr>
              <a:t>North America</a:t>
            </a:r>
            <a:r>
              <a:rPr lang="it-IT"/>
              <a:t> </a:t>
            </a:r>
            <a:endParaRPr lang="en-GB" sz="2400">
              <a:solidFill>
                <a:srgbClr val="000046"/>
              </a:solidFill>
            </a:endParaRPr>
          </a:p>
          <a:p>
            <a:pPr algn="ctr">
              <a:buFontTx/>
              <a:buNone/>
            </a:pPr>
            <a:endParaRPr lang="it-IT">
              <a:solidFill>
                <a:srgbClr val="000042"/>
              </a:solidFill>
            </a:endParaRPr>
          </a:p>
        </p:txBody>
      </p:sp>
      <p:pic>
        <p:nvPicPr>
          <p:cNvPr id="13316" name="Picture 4" descr="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1347788" cy="1512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north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65400"/>
            <a:ext cx="1354137" cy="14398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24075" y="4221163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46"/>
                </a:solidFill>
              </a:rPr>
              <a:t>7. seven</a:t>
            </a:r>
            <a:r>
              <a:rPr lang="en-GB" sz="2400"/>
              <a:t> </a:t>
            </a:r>
            <a:r>
              <a:rPr lang="en-GB" sz="2400" b="1">
                <a:solidFill>
                  <a:srgbClr val="FF3300"/>
                </a:solidFill>
              </a:rPr>
              <a:t>South America</a:t>
            </a:r>
            <a:r>
              <a:rPr lang="it-IT" sz="2400" b="1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3319" name="Picture 7" descr="south 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84763"/>
            <a:ext cx="1584325" cy="11858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/>
          <a:lstStyle/>
          <a:p>
            <a:r>
              <a:rPr lang="it-IT" b="1">
                <a:solidFill>
                  <a:srgbClr val="FF3300"/>
                </a:solidFill>
              </a:rPr>
              <a:t>Ordering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435975" cy="4857750"/>
          </a:xfrm>
          <a:ln cap="flat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Activity four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Teacher writes on the blackboard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Children repeat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1st - </a:t>
            </a:r>
            <a:r>
              <a:rPr lang="en-GB" sz="2400">
                <a:solidFill>
                  <a:srgbClr val="FF3300"/>
                </a:solidFill>
              </a:rPr>
              <a:t>the first </a:t>
            </a:r>
            <a:r>
              <a:rPr lang="en-GB" sz="2400">
                <a:solidFill>
                  <a:srgbClr val="000046"/>
                </a:solidFill>
              </a:rPr>
              <a:t>is Europe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2nd - </a:t>
            </a:r>
            <a:r>
              <a:rPr lang="en-GB" sz="2400">
                <a:solidFill>
                  <a:srgbClr val="FF3300"/>
                </a:solidFill>
              </a:rPr>
              <a:t>the second</a:t>
            </a:r>
            <a:r>
              <a:rPr lang="en-GB" sz="2400">
                <a:solidFill>
                  <a:srgbClr val="000046"/>
                </a:solidFill>
              </a:rPr>
              <a:t> is Asia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3rd - </a:t>
            </a:r>
            <a:r>
              <a:rPr lang="en-GB" sz="2400">
                <a:solidFill>
                  <a:srgbClr val="FF3300"/>
                </a:solidFill>
              </a:rPr>
              <a:t>the third</a:t>
            </a:r>
            <a:r>
              <a:rPr lang="en-GB" sz="2400">
                <a:solidFill>
                  <a:srgbClr val="000046"/>
                </a:solidFill>
              </a:rPr>
              <a:t> is …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4th - </a:t>
            </a:r>
            <a:r>
              <a:rPr lang="en-GB" sz="2400">
                <a:solidFill>
                  <a:srgbClr val="FF3300"/>
                </a:solidFill>
              </a:rPr>
              <a:t>the fourth</a:t>
            </a:r>
            <a:r>
              <a:rPr lang="en-GB" sz="2400">
                <a:solidFill>
                  <a:srgbClr val="000046"/>
                </a:solidFill>
              </a:rPr>
              <a:t> is …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5th - </a:t>
            </a:r>
            <a:r>
              <a:rPr lang="en-GB" sz="2400">
                <a:solidFill>
                  <a:srgbClr val="FF3300"/>
                </a:solidFill>
              </a:rPr>
              <a:t>the fifth</a:t>
            </a:r>
            <a:r>
              <a:rPr lang="en-GB" sz="2400">
                <a:solidFill>
                  <a:srgbClr val="000046"/>
                </a:solidFill>
              </a:rPr>
              <a:t> is …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6th - </a:t>
            </a:r>
            <a:r>
              <a:rPr lang="en-GB" sz="2400">
                <a:solidFill>
                  <a:srgbClr val="FF3300"/>
                </a:solidFill>
              </a:rPr>
              <a:t>the sixth</a:t>
            </a:r>
            <a:r>
              <a:rPr lang="en-GB" sz="2400">
                <a:solidFill>
                  <a:srgbClr val="000046"/>
                </a:solidFill>
              </a:rPr>
              <a:t> is …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7th - </a:t>
            </a:r>
            <a:r>
              <a:rPr lang="en-GB" sz="2400">
                <a:solidFill>
                  <a:srgbClr val="FF3300"/>
                </a:solidFill>
              </a:rPr>
              <a:t>the seventh</a:t>
            </a:r>
            <a:r>
              <a:rPr lang="en-GB" sz="2400">
                <a:solidFill>
                  <a:srgbClr val="000046"/>
                </a:solidFill>
              </a:rPr>
              <a:t> is …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6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000" b="1">
                <a:solidFill>
                  <a:srgbClr val="000042"/>
                </a:solidFill>
              </a:rPr>
              <a:t/>
            </a:r>
            <a:br>
              <a:rPr lang="it-IT" sz="1000" b="1">
                <a:solidFill>
                  <a:srgbClr val="000042"/>
                </a:solidFill>
              </a:rPr>
            </a:br>
            <a:endParaRPr lang="it-IT" sz="2800" b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 b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 b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800">
              <a:solidFill>
                <a:srgbClr val="000042"/>
              </a:solidFill>
            </a:endParaRPr>
          </a:p>
        </p:txBody>
      </p:sp>
      <p:pic>
        <p:nvPicPr>
          <p:cNvPr id="66572" name="Picture 12" descr="lesson%207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4103687" cy="19478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905000" cy="1371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Interacting</a:t>
            </a:r>
            <a:r>
              <a:rPr lang="it-IT" sz="3200" b="1"/>
              <a:t>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  <a:ln cap="flat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Children are invited to interact in a </a:t>
            </a:r>
            <a:r>
              <a:rPr lang="it-IT" sz="2400" b="1">
                <a:solidFill>
                  <a:srgbClr val="FF3300"/>
                </a:solidFill>
              </a:rPr>
              <a:t>manipulative activity</a:t>
            </a:r>
            <a:r>
              <a:rPr lang="it-IT" sz="2400">
                <a:solidFill>
                  <a:srgbClr val="000046"/>
                </a:solidFill>
              </a:rPr>
              <a:t> resorting to the Web</a:t>
            </a:r>
          </a:p>
          <a:p>
            <a:pPr marL="0" indent="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it-IT" sz="2400">
                <a:solidFill>
                  <a:srgbClr val="000046"/>
                </a:solidFill>
                <a:hlinkClick r:id="rId2"/>
              </a:rPr>
              <a:t>Watch and play</a:t>
            </a:r>
            <a:endParaRPr lang="it-IT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it-IT" sz="2400">
                <a:solidFill>
                  <a:srgbClr val="000046"/>
                </a:solidFill>
                <a:hlinkClick r:id="rId3"/>
              </a:rPr>
              <a:t>Play Continent’s Game</a:t>
            </a:r>
            <a:endParaRPr lang="it-IT" sz="2400">
              <a:solidFill>
                <a:srgbClr val="000046"/>
              </a:solidFill>
            </a:endParaRPr>
          </a:p>
        </p:txBody>
      </p:sp>
      <p:pic>
        <p:nvPicPr>
          <p:cNvPr id="159753" name="Picture 9" descr="32759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3529013" cy="2647950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301038" cy="360362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Connecting Continent with Country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51837" cy="5256213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Activity three</a:t>
            </a:r>
            <a:endParaRPr lang="it-IT" sz="20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Teacher asks children: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FF3300"/>
                </a:solidFill>
              </a:rPr>
              <a:t>What is our continent?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8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Children and teacher together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 </a:t>
            </a:r>
            <a:r>
              <a:rPr lang="en-GB" sz="1800" b="1">
                <a:solidFill>
                  <a:srgbClr val="FF3300"/>
                </a:solidFill>
              </a:rPr>
              <a:t>It’s Europe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8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Teacher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“</a:t>
            </a:r>
            <a:r>
              <a:rPr lang="en-GB" sz="1800" b="1">
                <a:solidFill>
                  <a:srgbClr val="FF3300"/>
                </a:solidFill>
              </a:rPr>
              <a:t>We live in Europe</a:t>
            </a:r>
            <a:r>
              <a:rPr lang="en-GB" sz="1800">
                <a:solidFill>
                  <a:srgbClr val="000046"/>
                </a:solidFill>
              </a:rPr>
              <a:t>” teacher invites children to repeat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8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PLENARY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Children: “</a:t>
            </a:r>
            <a:r>
              <a:rPr lang="en-GB" sz="1800" b="1">
                <a:solidFill>
                  <a:srgbClr val="FF3300"/>
                </a:solidFill>
              </a:rPr>
              <a:t>We live in Europe”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8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Teacher </a:t>
            </a:r>
            <a:r>
              <a:rPr lang="en-GB" sz="2000" b="1">
                <a:solidFill>
                  <a:srgbClr val="FF3300"/>
                </a:solidFill>
              </a:rPr>
              <a:t>We live in Europe. Italy is in Europe</a:t>
            </a:r>
            <a:r>
              <a:rPr lang="it-IT" sz="1200" b="1">
                <a:solidFill>
                  <a:srgbClr val="000046"/>
                </a:solidFill>
              </a:rPr>
              <a:t/>
            </a:r>
            <a:br>
              <a:rPr lang="it-IT" sz="1200" b="1">
                <a:solidFill>
                  <a:srgbClr val="000046"/>
                </a:solidFill>
              </a:rPr>
            </a:br>
            <a:endParaRPr lang="it-IT" sz="1200" b="1">
              <a:solidFill>
                <a:srgbClr val="000046"/>
              </a:solidFill>
            </a:endParaRPr>
          </a:p>
        </p:txBody>
      </p:sp>
      <p:sp>
        <p:nvSpPr>
          <p:cNvPr id="47140" name="AutoShape 36"/>
          <p:cNvSpPr>
            <a:spLocks noChangeArrowheads="1"/>
          </p:cNvSpPr>
          <p:nvPr/>
        </p:nvSpPr>
        <p:spPr bwMode="auto">
          <a:xfrm>
            <a:off x="5435600" y="5516563"/>
            <a:ext cx="1152525" cy="576262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it-IT">
              <a:solidFill>
                <a:srgbClr val="000066"/>
              </a:solidFill>
            </a:endParaRPr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it-IT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0" y="2843213"/>
            <a:ext cx="18637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000">
                <a:latin typeface="Times New Roman" pitchFamily="18" charset="0"/>
                <a:cs typeface="Times New Roman" pitchFamily="18" charset="0"/>
              </a:rPr>
            </a:br>
            <a:endParaRPr lang="it-IT" sz="100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it-IT"/>
          </a:p>
        </p:txBody>
      </p:sp>
      <p:pic>
        <p:nvPicPr>
          <p:cNvPr id="47190" name="Picture 86" descr="ita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1906588" cy="215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91" name="AutoShape 87"/>
          <p:cNvSpPr>
            <a:spLocks noChangeArrowheads="1"/>
          </p:cNvSpPr>
          <p:nvPr/>
        </p:nvSpPr>
        <p:spPr bwMode="auto">
          <a:xfrm>
            <a:off x="4211638" y="1628775"/>
            <a:ext cx="1152525" cy="576263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it-IT">
              <a:solidFill>
                <a:srgbClr val="000066"/>
              </a:solidFill>
            </a:endParaRPr>
          </a:p>
        </p:txBody>
      </p:sp>
      <p:pic>
        <p:nvPicPr>
          <p:cNvPr id="47193" name="Picture 89" descr="europe-languages-continan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305050" cy="19462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Matching pictures with names </a:t>
            </a:r>
            <a:br>
              <a:rPr lang="en-GB" sz="3200" b="1">
                <a:solidFill>
                  <a:srgbClr val="FF3300"/>
                </a:solidFill>
              </a:rPr>
            </a:br>
            <a:endParaRPr lang="it-IT" sz="3200">
              <a:solidFill>
                <a:srgbClr val="00004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640763" cy="540067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800" b="1">
                <a:solidFill>
                  <a:srgbClr val="FF3300"/>
                </a:solidFill>
              </a:rPr>
              <a:t>Game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Teacher uses some pictures and invites children to </a:t>
            </a:r>
            <a:r>
              <a:rPr lang="en-GB" sz="2400" b="1">
                <a:solidFill>
                  <a:srgbClr val="FF3300"/>
                </a:solidFill>
              </a:rPr>
              <a:t>match the pictures with the corresponding continent</a:t>
            </a:r>
            <a:r>
              <a:rPr lang="en-GB" sz="2400" b="1">
                <a:solidFill>
                  <a:srgbClr val="000046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Memory strategy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8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800" b="1">
                <a:solidFill>
                  <a:srgbClr val="000046"/>
                </a:solidFill>
              </a:rPr>
              <a:t>Rationale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Children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get familiar with new sounds and names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learn about the continent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revise numbers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recognize different continents in a game-like activity.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GB" sz="2000">
                <a:solidFill>
                  <a:srgbClr val="000046"/>
                </a:solidFill>
              </a:rPr>
              <a:t>Activities as forms of discovery learning</a:t>
            </a:r>
            <a:endParaRPr lang="it-IT" sz="2000">
              <a:solidFill>
                <a:srgbClr val="000046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20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3200"/>
          </a:p>
        </p:txBody>
      </p:sp>
      <p:pic>
        <p:nvPicPr>
          <p:cNvPr id="15383" name="Picture 23" descr="globes---the-continents-of-the-worl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1584325" cy="158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globes---the-continents-of-the-worl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1584325" cy="158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5" name="Picture 25" descr="globes---the-continents-of-the-worl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65625"/>
            <a:ext cx="1584325" cy="158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The United States of America</a:t>
            </a:r>
          </a:p>
        </p:txBody>
      </p:sp>
      <p:pic>
        <p:nvPicPr>
          <p:cNvPr id="141317" name="Picture 5" descr="maps_of_world_usa_states_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7200900" cy="5335587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7812088" y="1484313"/>
            <a:ext cx="1152525" cy="434975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000046"/>
                </a:solidFill>
              </a:rPr>
              <a:t>Children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rgbClr val="000046"/>
                </a:solidFill>
              </a:rPr>
              <a:t>are invited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rgbClr val="000046"/>
                </a:solidFill>
              </a:rPr>
              <a:t> to watch 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rgbClr val="000046"/>
                </a:solidFill>
              </a:rPr>
              <a:t>the map</a:t>
            </a:r>
          </a:p>
          <a:p>
            <a:pPr>
              <a:spcBef>
                <a:spcPct val="50000"/>
              </a:spcBef>
            </a:pPr>
            <a:endParaRPr lang="it-IT" sz="1600">
              <a:solidFill>
                <a:srgbClr val="000046"/>
              </a:solidFill>
            </a:endParaRPr>
          </a:p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000046"/>
                </a:solidFill>
              </a:rPr>
              <a:t>Teacher</a:t>
            </a:r>
            <a:r>
              <a:rPr lang="it-IT" sz="1600">
                <a:solidFill>
                  <a:srgbClr val="00004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rgbClr val="000046"/>
                </a:solidFill>
              </a:rPr>
              <a:t>points to 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rgbClr val="000046"/>
                </a:solidFill>
              </a:rPr>
              <a:t>some of 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rgbClr val="000046"/>
                </a:solidFill>
              </a:rPr>
              <a:t>the most important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rgbClr val="000046"/>
                </a:solidFill>
              </a:rPr>
              <a:t>States</a:t>
            </a:r>
            <a:r>
              <a:rPr lang="it-IT"/>
              <a:t> </a:t>
            </a:r>
          </a:p>
          <a:p>
            <a:pPr algn="l">
              <a:spcBef>
                <a:spcPct val="50000"/>
              </a:spcBef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35975" cy="93662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SINGING TOGETHER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0400" cy="5473700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Activity five</a:t>
            </a:r>
          </a:p>
          <a:p>
            <a:pPr marL="0" indent="0"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Teacher invites children to </a:t>
            </a:r>
            <a:r>
              <a:rPr lang="en-GB" sz="2400">
                <a:solidFill>
                  <a:srgbClr val="FF3300"/>
                </a:solidFill>
              </a:rPr>
              <a:t>watch </a:t>
            </a:r>
            <a:r>
              <a:rPr lang="en-GB" sz="2400">
                <a:solidFill>
                  <a:srgbClr val="FF3300"/>
                </a:solidFill>
                <a:hlinkClick r:id="rId2"/>
              </a:rPr>
              <a:t>the video </a:t>
            </a:r>
            <a:endParaRPr lang="en-GB" sz="2400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Teacher </a:t>
            </a:r>
            <a:r>
              <a:rPr lang="en-GB" sz="2400">
                <a:solidFill>
                  <a:srgbClr val="FF3300"/>
                </a:solidFill>
              </a:rPr>
              <a:t>teaches children</a:t>
            </a:r>
            <a:r>
              <a:rPr lang="en-GB" sz="2400">
                <a:solidFill>
                  <a:srgbClr val="000046"/>
                </a:solidFill>
              </a:rPr>
              <a:t> </a:t>
            </a:r>
            <a:r>
              <a:rPr lang="en-GB" sz="2400">
                <a:solidFill>
                  <a:srgbClr val="000046"/>
                </a:solidFill>
                <a:hlinkClick r:id="rId3"/>
              </a:rPr>
              <a:t>the song</a:t>
            </a:r>
            <a:endParaRPr lang="en-GB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Rationale</a:t>
            </a:r>
          </a:p>
          <a:p>
            <a:pPr marL="0" indent="0"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Children get familiar with</a:t>
            </a:r>
            <a:r>
              <a:rPr lang="en-GB" sz="2400" b="1">
                <a:solidFill>
                  <a:srgbClr val="000046"/>
                </a:solidFill>
              </a:rPr>
              <a:t> </a:t>
            </a:r>
            <a:r>
              <a:rPr lang="en-GB" sz="2400" b="1">
                <a:solidFill>
                  <a:srgbClr val="FF3300"/>
                </a:solidFill>
              </a:rPr>
              <a:t>the sound and names of the member states of America</a:t>
            </a:r>
          </a:p>
          <a:p>
            <a:pPr marL="0" indent="0"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Teacher </a:t>
            </a:r>
            <a:r>
              <a:rPr lang="en-GB" sz="2400" b="1">
                <a:solidFill>
                  <a:srgbClr val="000046"/>
                </a:solidFill>
              </a:rPr>
              <a:t>shows the map of the USA and points to the different States</a:t>
            </a:r>
          </a:p>
          <a:p>
            <a:pPr marL="0" indent="0"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She tells the children about America</a:t>
            </a:r>
          </a:p>
          <a:p>
            <a:pPr marL="0" indent="0">
              <a:buFontTx/>
              <a:buNone/>
            </a:pPr>
            <a:r>
              <a:rPr lang="en-GB">
                <a:solidFill>
                  <a:srgbClr val="FF3300"/>
                </a:solidFill>
              </a:rPr>
              <a:t>“</a:t>
            </a:r>
            <a:r>
              <a:rPr lang="en-GB" sz="2400" b="1">
                <a:solidFill>
                  <a:srgbClr val="FF3300"/>
                </a:solidFill>
              </a:rPr>
              <a:t>In America there are many States: California, Texas</a:t>
            </a:r>
            <a:r>
              <a:rPr lang="en-GB">
                <a:solidFill>
                  <a:srgbClr val="FF3300"/>
                </a:solidFill>
              </a:rPr>
              <a:t>, …”</a:t>
            </a:r>
            <a:endParaRPr lang="it-IT">
              <a:solidFill>
                <a:srgbClr val="FF3300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466850" y="2841625"/>
            <a:ext cx="1552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466850" y="2841625"/>
            <a:ext cx="1552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000">
                <a:latin typeface="Times New Roman" pitchFamily="18" charset="0"/>
                <a:cs typeface="Times New Roman" pitchFamily="18" charset="0"/>
              </a:rPr>
            </a:br>
            <a:endParaRPr lang="it-IT" sz="100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it-IT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466850" y="2841625"/>
            <a:ext cx="1552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466850" y="2841625"/>
            <a:ext cx="1552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auto">
          <a:xfrm>
            <a:off x="5940425" y="4581525"/>
            <a:ext cx="2160588" cy="431800"/>
          </a:xfrm>
          <a:prstGeom prst="curvedDownArrow">
            <a:avLst>
              <a:gd name="adj1" fmla="val 100074"/>
              <a:gd name="adj2" fmla="val 200147"/>
              <a:gd name="adj3" fmla="val 33333"/>
            </a:avLst>
          </a:pr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0" y="28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0" y="28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it-IT"/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0" y="2892425"/>
            <a:ext cx="18621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000">
                <a:latin typeface="Times New Roman" pitchFamily="18" charset="0"/>
                <a:cs typeface="Times New Roman" pitchFamily="18" charset="0"/>
              </a:rPr>
            </a:br>
            <a:endParaRPr lang="it-IT" sz="100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it-IT"/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0" y="2892425"/>
            <a:ext cx="18637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48203" name="Picture 75" descr="toast_s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50975"/>
            <a:ext cx="1582738" cy="154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135938" cy="5619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  <a:sym typeface="Wingdings" pitchFamily="2" charset="2"/>
              </a:rPr>
              <a:t/>
            </a:r>
            <a:br>
              <a:rPr lang="it-IT" sz="3200" b="1">
                <a:solidFill>
                  <a:srgbClr val="FF3300"/>
                </a:solidFill>
                <a:sym typeface="Wingdings" pitchFamily="2" charset="2"/>
              </a:rPr>
            </a:br>
            <a:r>
              <a:rPr lang="it-IT" sz="3200" b="1">
                <a:solidFill>
                  <a:srgbClr val="FF3300"/>
                </a:solidFill>
                <a:sym typeface="Wingdings" pitchFamily="2" charset="2"/>
              </a:rPr>
              <a:t/>
            </a:r>
            <a:br>
              <a:rPr lang="it-IT" sz="3200" b="1">
                <a:solidFill>
                  <a:srgbClr val="FF3300"/>
                </a:solidFill>
                <a:sym typeface="Wingdings" pitchFamily="2" charset="2"/>
              </a:rPr>
            </a:br>
            <a:endParaRPr lang="it-IT" sz="3200" b="1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66087" cy="518477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 b="1">
                <a:solidFill>
                  <a:srgbClr val="000042"/>
                </a:solidFill>
              </a:rPr>
              <a:t>Verso una</a:t>
            </a:r>
            <a:r>
              <a:rPr lang="it-IT" sz="2000" b="1">
                <a:solidFill>
                  <a:srgbClr val="00FF00"/>
                </a:solidFill>
              </a:rPr>
              <a:t> progettazione trasversale </a:t>
            </a:r>
            <a:r>
              <a:rPr lang="it-IT" sz="2000" b="1">
                <a:solidFill>
                  <a:srgbClr val="FF3300"/>
                </a:solidFill>
              </a:rPr>
              <a:t>condivisa  e negoziata</a:t>
            </a:r>
            <a:r>
              <a:rPr lang="it-IT" sz="2000" b="1">
                <a:solidFill>
                  <a:srgbClr val="FF3399"/>
                </a:solidFill>
              </a:rPr>
              <a:t> …</a:t>
            </a:r>
            <a:endParaRPr lang="it-IT" sz="2000" b="1">
              <a:solidFill>
                <a:srgbClr val="FF3300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FF3300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it-IT" sz="2000" b="1">
                <a:solidFill>
                  <a:srgbClr val="000042"/>
                </a:solidFill>
                <a:sym typeface="Wingdings" pitchFamily="2" charset="2"/>
              </a:rPr>
              <a:t>Educazione </a:t>
            </a:r>
            <a:r>
              <a:rPr lang="it-IT" sz="2000" b="1">
                <a:solidFill>
                  <a:srgbClr val="00FF00"/>
                </a:solidFill>
                <a:sym typeface="Wingdings" pitchFamily="2" charset="2"/>
              </a:rPr>
              <a:t>= Linguistica</a:t>
            </a:r>
            <a:endParaRPr lang="it-IT" sz="2000" b="1">
              <a:solidFill>
                <a:srgbClr val="000042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it-IT" sz="2000" b="1">
                <a:solidFill>
                  <a:srgbClr val="000042"/>
                </a:solidFill>
                <a:sym typeface="Wingdings" pitchFamily="2" charset="2"/>
              </a:rPr>
              <a:t>Competenze chiave </a:t>
            </a:r>
            <a:r>
              <a:rPr lang="it-IT" sz="2000" b="1">
                <a:solidFill>
                  <a:srgbClr val="00FF00"/>
                </a:solidFill>
                <a:sym typeface="Wingdings" pitchFamily="2" charset="2"/>
              </a:rPr>
              <a:t> =</a:t>
            </a:r>
            <a:r>
              <a:rPr lang="it-IT" sz="2000" b="1">
                <a:solidFill>
                  <a:srgbClr val="000042"/>
                </a:solidFill>
                <a:sym typeface="Wingdings" pitchFamily="2" charset="2"/>
              </a:rPr>
              <a:t> Asse dei Linguaggi</a:t>
            </a:r>
            <a:endParaRPr lang="it-IT" sz="2000" b="1"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>
                <a:solidFill>
                  <a:srgbClr val="FF3300"/>
                </a:solidFill>
                <a:sym typeface="Wingdings" pitchFamily="2" charset="2"/>
              </a:rPr>
              <a:t>Competenza privilegiata = Imparare a imparare</a:t>
            </a: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it-IT" sz="2000" b="1">
                <a:solidFill>
                  <a:srgbClr val="000042"/>
                </a:solidFill>
                <a:sym typeface="Wingdings" pitchFamily="2" charset="2"/>
              </a:rPr>
              <a:t>Tema </a:t>
            </a:r>
            <a:r>
              <a:rPr lang="it-IT" sz="2000" b="1">
                <a:solidFill>
                  <a:srgbClr val="00FF00"/>
                </a:solidFill>
                <a:sym typeface="Wingdings" pitchFamily="2" charset="2"/>
              </a:rPr>
              <a:t>= </a:t>
            </a:r>
            <a:r>
              <a:rPr lang="it-IT" sz="2400" b="1">
                <a:solidFill>
                  <a:srgbClr val="00FF00"/>
                </a:solidFill>
                <a:sym typeface="Wingdings" pitchFamily="2" charset="2"/>
              </a:rPr>
              <a:t>Learning about America Across the Curriculum</a:t>
            </a: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it-IT" sz="2000" b="1">
                <a:solidFill>
                  <a:srgbClr val="000046"/>
                </a:solidFill>
                <a:sym typeface="Wingdings" pitchFamily="2" charset="2"/>
              </a:rPr>
              <a:t>Lingua comunitaria = Inglese</a:t>
            </a:r>
            <a:endParaRPr lang="it-IT" sz="2000" b="1">
              <a:solidFill>
                <a:srgbClr val="FF3300"/>
              </a:solidFill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it-IT" sz="2000" b="1">
                <a:solidFill>
                  <a:srgbClr val="000042"/>
                </a:solidFill>
                <a:sym typeface="Wingdings" pitchFamily="2" charset="2"/>
              </a:rPr>
              <a:t>Apprendimento </a:t>
            </a:r>
            <a:r>
              <a:rPr lang="it-IT" sz="2000" b="1">
                <a:solidFill>
                  <a:srgbClr val="00FF00"/>
                </a:solidFill>
                <a:sym typeface="Wingdings" pitchFamily="2" charset="2"/>
              </a:rPr>
              <a:t>=</a:t>
            </a:r>
            <a:r>
              <a:rPr lang="it-IT" sz="2000" b="1">
                <a:solidFill>
                  <a:srgbClr val="000042"/>
                </a:solidFill>
                <a:sym typeface="Wingdings" pitchFamily="2" charset="2"/>
              </a:rPr>
              <a:t> Trasversale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000">
              <a:solidFill>
                <a:srgbClr val="000042"/>
              </a:solidFill>
            </a:endParaRPr>
          </a:p>
        </p:txBody>
      </p:sp>
      <p:sp>
        <p:nvSpPr>
          <p:cNvPr id="1065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6502" name="Picture 6" descr="le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989138"/>
            <a:ext cx="212883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79200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3200" b="1">
                <a:solidFill>
                  <a:srgbClr val="FF3300"/>
                </a:solidFill>
                <a:sym typeface="Wingdings" pitchFamily="2" charset="2"/>
              </a:rPr>
              <a:t>CLIL - Language</a:t>
            </a:r>
            <a:r>
              <a:rPr lang="it-IT" sz="3200" b="1">
                <a:solidFill>
                  <a:srgbClr val="000046"/>
                </a:solidFill>
                <a:sym typeface="Wingdings" pitchFamily="2" charset="2"/>
              </a:rPr>
              <a:t> Across </a:t>
            </a:r>
            <a:r>
              <a:rPr lang="it-IT" sz="3200" b="1">
                <a:solidFill>
                  <a:srgbClr val="FF3300"/>
                </a:solidFill>
                <a:sym typeface="Wingdings" pitchFamily="2" charset="2"/>
              </a:rPr>
              <a:t>the Curriculum </a:t>
            </a:r>
            <a:br>
              <a:rPr lang="it-IT" sz="3200" b="1">
                <a:solidFill>
                  <a:srgbClr val="FF3300"/>
                </a:solidFill>
                <a:sym typeface="Wingdings" pitchFamily="2" charset="2"/>
              </a:rPr>
            </a:br>
            <a:endParaRPr lang="it-IT" sz="3200" b="1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advTm="89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CARDINAL DIRECTIONS/POINTS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713288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GB" sz="2800" b="1"/>
          </a:p>
          <a:p>
            <a:pPr>
              <a:buFontTx/>
              <a:buNone/>
            </a:pPr>
            <a:endParaRPr lang="en-GB" sz="2800" b="1"/>
          </a:p>
          <a:p>
            <a:pPr>
              <a:buFontTx/>
              <a:buNone/>
            </a:pPr>
            <a:endParaRPr lang="en-GB" sz="2800" b="1"/>
          </a:p>
          <a:p>
            <a:pPr>
              <a:buFontTx/>
              <a:buNone/>
            </a:pPr>
            <a:endParaRPr lang="en-GB" sz="2800" b="1"/>
          </a:p>
          <a:p>
            <a:pPr>
              <a:buFontTx/>
              <a:buNone/>
            </a:pPr>
            <a:endParaRPr lang="en-GB" sz="2800" b="1"/>
          </a:p>
          <a:p>
            <a:pPr>
              <a:buFontTx/>
              <a:buNone/>
            </a:pPr>
            <a:endParaRPr lang="en-GB" sz="2800" b="1"/>
          </a:p>
          <a:p>
            <a:pPr algn="ctr">
              <a:buFontTx/>
              <a:buNone/>
            </a:pPr>
            <a:endParaRPr lang="en-GB" sz="2800" b="1">
              <a:solidFill>
                <a:srgbClr val="000046"/>
              </a:solidFill>
            </a:endParaRPr>
          </a:p>
          <a:p>
            <a:pPr algn="ctr">
              <a:buFontTx/>
              <a:buNone/>
            </a:pPr>
            <a:r>
              <a:rPr lang="en-GB" sz="2800" b="1">
                <a:solidFill>
                  <a:srgbClr val="000046"/>
                </a:solidFill>
              </a:rPr>
              <a:t>N </a:t>
            </a:r>
            <a:r>
              <a:rPr lang="en-GB" sz="2800" b="1">
                <a:solidFill>
                  <a:srgbClr val="FF3300"/>
                </a:solidFill>
              </a:rPr>
              <a:t>North</a:t>
            </a:r>
            <a:r>
              <a:rPr lang="en-GB" sz="2800" b="1">
                <a:solidFill>
                  <a:srgbClr val="000046"/>
                </a:solidFill>
              </a:rPr>
              <a:t> – S </a:t>
            </a:r>
            <a:r>
              <a:rPr lang="en-GB" sz="2800" b="1">
                <a:solidFill>
                  <a:srgbClr val="FF3300"/>
                </a:solidFill>
              </a:rPr>
              <a:t>South</a:t>
            </a:r>
            <a:r>
              <a:rPr lang="en-GB" sz="2800" b="1">
                <a:solidFill>
                  <a:srgbClr val="000046"/>
                </a:solidFill>
              </a:rPr>
              <a:t> – E </a:t>
            </a:r>
            <a:r>
              <a:rPr lang="en-GB" sz="2800" b="1">
                <a:solidFill>
                  <a:srgbClr val="FF3300"/>
                </a:solidFill>
              </a:rPr>
              <a:t>East</a:t>
            </a:r>
            <a:r>
              <a:rPr lang="en-GB" sz="2800" b="1">
                <a:solidFill>
                  <a:srgbClr val="000046"/>
                </a:solidFill>
              </a:rPr>
              <a:t> – W </a:t>
            </a:r>
            <a:r>
              <a:rPr lang="en-GB" sz="2800" b="1">
                <a:solidFill>
                  <a:srgbClr val="FF3300"/>
                </a:solidFill>
              </a:rPr>
              <a:t>West</a:t>
            </a:r>
            <a:endParaRPr lang="it-IT" sz="2800" b="1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it-IT" sz="2800" b="1">
                <a:solidFill>
                  <a:srgbClr val="000046"/>
                </a:solidFill>
              </a:rPr>
              <a:t>ANTARTICA IS</a:t>
            </a:r>
            <a:r>
              <a:rPr lang="it-IT" sz="2800" b="1"/>
              <a:t> </a:t>
            </a:r>
            <a:r>
              <a:rPr lang="it-IT" sz="2800" b="1">
                <a:solidFill>
                  <a:srgbClr val="FF3300"/>
                </a:solidFill>
              </a:rPr>
              <a:t>IN THE SOUTH</a:t>
            </a:r>
          </a:p>
        </p:txBody>
      </p:sp>
      <p:pic>
        <p:nvPicPr>
          <p:cNvPr id="146437" name="Picture 5" descr="co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3362325" cy="3009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5619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FINDING DIRECTIONS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35975" cy="5472112"/>
          </a:xfrm>
          <a:ln cap="flat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b="1">
                <a:solidFill>
                  <a:srgbClr val="FF3300"/>
                </a:solidFill>
              </a:rPr>
              <a:t>The Compass</a:t>
            </a:r>
          </a:p>
          <a:p>
            <a:pPr algn="ctr">
              <a:buFontTx/>
              <a:buNone/>
            </a:pPr>
            <a:r>
              <a:rPr lang="it-IT" sz="2400" b="1">
                <a:solidFill>
                  <a:srgbClr val="000046"/>
                </a:solidFill>
              </a:rPr>
              <a:t>Children experiment finding direction</a:t>
            </a:r>
            <a:r>
              <a:rPr lang="it-IT" sz="2400">
                <a:solidFill>
                  <a:srgbClr val="000046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400" b="1">
                <a:solidFill>
                  <a:srgbClr val="000046"/>
                </a:solidFill>
              </a:rPr>
              <a:t>Teacher tells children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3300"/>
                </a:solidFill>
              </a:rPr>
              <a:t>Find …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The South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The North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The East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The West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What’s in the North?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What’s in the North East?</a:t>
            </a:r>
          </a:p>
          <a:p>
            <a:pPr>
              <a:buFontTx/>
              <a:buNone/>
            </a:pPr>
            <a:endParaRPr lang="it-IT" sz="2400">
              <a:solidFill>
                <a:srgbClr val="000046"/>
              </a:solidFill>
            </a:endParaRPr>
          </a:p>
        </p:txBody>
      </p:sp>
      <p:pic>
        <p:nvPicPr>
          <p:cNvPr id="152580" name="Picture 4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52738"/>
            <a:ext cx="4679950" cy="3408362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America and Cardinal Numbers</a:t>
            </a:r>
          </a:p>
        </p:txBody>
      </p:sp>
      <p:pic>
        <p:nvPicPr>
          <p:cNvPr id="142340" name="Picture 4" descr="Map_of_USA_showing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914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Locating States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91512" cy="56165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Pupils refer to </a:t>
            </a:r>
            <a:r>
              <a:rPr lang="it-IT" sz="2000">
                <a:solidFill>
                  <a:srgbClr val="000046"/>
                </a:solidFill>
                <a:hlinkClick r:id="rId2" action="ppaction://hlinksldjump"/>
              </a:rPr>
              <a:t>the map</a:t>
            </a:r>
            <a:r>
              <a:rPr lang="it-IT" sz="2000">
                <a:solidFill>
                  <a:srgbClr val="000046"/>
                </a:solidFill>
              </a:rPr>
              <a:t> of America 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Say the names of the member states aloud</a:t>
            </a:r>
            <a:r>
              <a:rPr lang="it-IT" sz="280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sz="18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>
                <a:solidFill>
                  <a:srgbClr val="000046"/>
                </a:solidFill>
              </a:rPr>
              <a:t>Ex: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The State of Washington is in the West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Texas is in the South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Pennsylvania is in the northeast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……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……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1800" b="1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b="1">
                <a:solidFill>
                  <a:srgbClr val="FF3300"/>
                </a:solidFill>
              </a:rPr>
              <a:t>Game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After previous practice children will take pert to a game.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Teacher will ask: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Is Washington in the south of America?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Children have two options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- </a:t>
            </a:r>
            <a:r>
              <a:rPr lang="it-IT" sz="1800" b="1">
                <a:solidFill>
                  <a:srgbClr val="FF3300"/>
                </a:solidFill>
              </a:rPr>
              <a:t>No, it’isn’t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- </a:t>
            </a:r>
            <a:r>
              <a:rPr lang="it-IT" sz="1800" b="1">
                <a:solidFill>
                  <a:srgbClr val="FF3300"/>
                </a:solidFill>
              </a:rPr>
              <a:t>Yes, it is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1800" b="1">
              <a:solidFill>
                <a:srgbClr val="FF3300"/>
              </a:solidFill>
            </a:endParaRPr>
          </a:p>
        </p:txBody>
      </p:sp>
      <p:pic>
        <p:nvPicPr>
          <p:cNvPr id="176133" name="Picture 5" descr="mukilt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447925" cy="32194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CLIL for Nursery School Children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b="1">
                <a:solidFill>
                  <a:srgbClr val="FF3300"/>
                </a:solidFill>
              </a:rPr>
              <a:t>Content</a:t>
            </a:r>
            <a:r>
              <a:rPr lang="it-IT" sz="1200">
                <a:solidFill>
                  <a:srgbClr val="000046"/>
                </a:solidFill>
              </a:rPr>
              <a:t>  -- </a:t>
            </a:r>
            <a:r>
              <a:rPr lang="it-IT" sz="1200" b="1">
                <a:solidFill>
                  <a:srgbClr val="FF3300"/>
                </a:solidFill>
              </a:rPr>
              <a:t> </a:t>
            </a:r>
            <a:r>
              <a:rPr lang="it-IT" sz="2000" b="1">
                <a:solidFill>
                  <a:srgbClr val="FF3300"/>
                </a:solidFill>
              </a:rPr>
              <a:t>HISTORY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2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000" b="1">
                <a:solidFill>
                  <a:srgbClr val="FF3300"/>
                </a:solidFill>
              </a:rPr>
              <a:t>Topics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800">
                <a:solidFill>
                  <a:srgbClr val="000046"/>
                </a:solidFill>
              </a:rPr>
              <a:t>The Mayflower and the Thirteen Colonies of America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800">
                <a:solidFill>
                  <a:srgbClr val="000046"/>
                </a:solidFill>
              </a:rPr>
              <a:t>Thanksgiving Day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800">
                <a:solidFill>
                  <a:srgbClr val="000046"/>
                </a:solidFill>
              </a:rPr>
              <a:t>This is My Land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18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>
                <a:solidFill>
                  <a:srgbClr val="FF3300"/>
                </a:solidFill>
              </a:rPr>
              <a:t>Approach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000">
                <a:solidFill>
                  <a:srgbClr val="000046"/>
                </a:solidFill>
              </a:rPr>
              <a:t>Humanistic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>
                <a:solidFill>
                  <a:srgbClr val="FF3300"/>
                </a:solidFill>
              </a:rPr>
              <a:t>Roles 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600" b="1">
                <a:solidFill>
                  <a:srgbClr val="000046"/>
                </a:solidFill>
              </a:rPr>
              <a:t>Children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600" b="1">
                <a:solidFill>
                  <a:srgbClr val="000046"/>
                </a:solidFill>
              </a:rPr>
              <a:t>Active and collaborative 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1000" b="1">
              <a:solidFill>
                <a:srgbClr val="000046"/>
              </a:solidFill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600" b="1">
                <a:solidFill>
                  <a:srgbClr val="000046"/>
                </a:solidFill>
              </a:rPr>
              <a:t>Teacher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600" b="1">
                <a:solidFill>
                  <a:srgbClr val="000046"/>
                </a:solidFill>
              </a:rPr>
              <a:t>- Mediator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600" b="1">
                <a:solidFill>
                  <a:srgbClr val="000046"/>
                </a:solidFill>
              </a:rPr>
              <a:t>- Encourager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600" b="1">
                <a:solidFill>
                  <a:srgbClr val="000046"/>
                </a:solidFill>
              </a:rPr>
              <a:t>- Supporter</a:t>
            </a:r>
          </a:p>
        </p:txBody>
      </p:sp>
      <p:pic>
        <p:nvPicPr>
          <p:cNvPr id="150533" name="Picture 5" descr="NurseryC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3673475" cy="3648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CLIL at nursery school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TARGET 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Children </a:t>
            </a:r>
            <a:r>
              <a:rPr lang="en-GB" sz="2000">
                <a:solidFill>
                  <a:srgbClr val="FF3300"/>
                </a:solidFill>
              </a:rPr>
              <a:t>from  five to six years</a:t>
            </a:r>
            <a:r>
              <a:rPr lang="en-GB" sz="2000">
                <a:solidFill>
                  <a:srgbClr val="000046"/>
                </a:solidFill>
              </a:rPr>
              <a:t> of age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Content: “</a:t>
            </a:r>
            <a:r>
              <a:rPr lang="en-GB" sz="2000" b="1">
                <a:solidFill>
                  <a:srgbClr val="FF3300"/>
                </a:solidFill>
              </a:rPr>
              <a:t>The Thirteen Colonies of America</a:t>
            </a:r>
            <a:r>
              <a:rPr lang="en-GB" sz="2000">
                <a:solidFill>
                  <a:srgbClr val="000046"/>
                </a:solidFill>
              </a:rPr>
              <a:t>”</a:t>
            </a: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Step 1</a:t>
            </a: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Warm up</a:t>
            </a:r>
          </a:p>
          <a:p>
            <a:pPr marL="0" indent="0">
              <a:buFontTx/>
              <a:buNone/>
            </a:pPr>
            <a:endParaRPr lang="en-GB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 teacher uses </a:t>
            </a:r>
            <a:r>
              <a:rPr lang="en-GB" sz="2000" b="1">
                <a:solidFill>
                  <a:srgbClr val="000046"/>
                </a:solidFill>
              </a:rPr>
              <a:t>a puppet to introduce the subject</a:t>
            </a:r>
            <a:r>
              <a:rPr lang="en-GB" sz="2000">
                <a:solidFill>
                  <a:srgbClr val="000046"/>
                </a:solidFill>
              </a:rPr>
              <a:t>.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Mousy is carrying his baggage and says:” Bye bye children, I’m going to America! I have still a long journey, </a:t>
            </a:r>
            <a:r>
              <a:rPr lang="en-GB" sz="2000" b="1">
                <a:solidFill>
                  <a:srgbClr val="FF3300"/>
                </a:solidFill>
              </a:rPr>
              <a:t>America is so far</a:t>
            </a:r>
            <a:r>
              <a:rPr lang="en-GB" sz="2000">
                <a:solidFill>
                  <a:srgbClr val="000046"/>
                </a:solidFill>
              </a:rPr>
              <a:t>!!”</a:t>
            </a: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154629" name="Picture 5" descr="http://civicshahs.wikispaces.com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136842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1" name="Picture 7" descr="gen_56_time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33600"/>
            <a:ext cx="12890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</a:t>
            </a:r>
            <a:r>
              <a:rPr lang="it-IT" sz="3600" b="1">
                <a:solidFill>
                  <a:srgbClr val="FF3300"/>
                </a:solidFill>
              </a:rPr>
              <a:t>GOING TO AMERICA </a:t>
            </a:r>
            <a:r>
              <a:rPr lang="it-IT" sz="3600" b="1">
                <a:solidFill>
                  <a:srgbClr val="000046"/>
                </a:solidFill>
              </a:rPr>
              <a:t>BY…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The teacher asks children: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“</a:t>
            </a:r>
            <a:r>
              <a:rPr lang="en-GB" sz="2400"/>
              <a:t> </a:t>
            </a:r>
            <a:r>
              <a:rPr lang="en-GB" sz="2400" b="1">
                <a:solidFill>
                  <a:srgbClr val="FF3300"/>
                </a:solidFill>
              </a:rPr>
              <a:t>Is Mousy going to America BY … </a:t>
            </a:r>
            <a:r>
              <a:rPr lang="en-GB" sz="2400">
                <a:solidFill>
                  <a:srgbClr val="FF3300"/>
                </a:solidFill>
              </a:rPr>
              <a:t>?”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3600"/>
          </a:p>
          <a:p>
            <a:pPr>
              <a:lnSpc>
                <a:spcPct val="90000"/>
              </a:lnSpc>
              <a:buFontTx/>
              <a:buNone/>
            </a:pPr>
            <a:endParaRPr lang="en-GB" sz="3600"/>
          </a:p>
          <a:p>
            <a:pPr>
              <a:lnSpc>
                <a:spcPct val="90000"/>
              </a:lnSpc>
            </a:pPr>
            <a:endParaRPr lang="en-GB" sz="3600"/>
          </a:p>
          <a:p>
            <a:pPr>
              <a:lnSpc>
                <a:spcPct val="90000"/>
              </a:lnSpc>
            </a:pPr>
            <a:endParaRPr lang="en-GB" sz="2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FF3300"/>
                </a:solidFill>
              </a:rPr>
              <a:t>“Which do you prefer?”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	I am going  to America</a:t>
            </a:r>
            <a:r>
              <a:rPr lang="en-GB" sz="2000">
                <a:solidFill>
                  <a:srgbClr val="FF3300"/>
                </a:solidFill>
              </a:rPr>
              <a:t> by  … 		PLANE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I am going to America</a:t>
            </a:r>
            <a:r>
              <a:rPr lang="en-GB" sz="2000">
                <a:solidFill>
                  <a:srgbClr val="FF3300"/>
                </a:solidFill>
              </a:rPr>
              <a:t> by …                 	 SHIP</a:t>
            </a:r>
            <a:endParaRPr lang="it-IT" sz="2000">
              <a:solidFill>
                <a:srgbClr val="FF3300"/>
              </a:solidFill>
            </a:endParaRPr>
          </a:p>
        </p:txBody>
      </p:sp>
      <p:pic>
        <p:nvPicPr>
          <p:cNvPr id="155656" name="Picture 8" descr="Disney-Cars-Lui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76513"/>
            <a:ext cx="1152525" cy="10953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7235825" y="4076700"/>
            <a:ext cx="1060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>
                <a:solidFill>
                  <a:srgbClr val="000046"/>
                </a:solidFill>
              </a:rPr>
              <a:t>by train?</a:t>
            </a: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3059113" y="4076700"/>
            <a:ext cx="933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>
                <a:solidFill>
                  <a:srgbClr val="000046"/>
                </a:solidFill>
              </a:rPr>
              <a:t>by car?</a:t>
            </a:r>
          </a:p>
        </p:txBody>
      </p:sp>
      <p:pic>
        <p:nvPicPr>
          <p:cNvPr id="155661" name="Picture 13" descr="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62238"/>
            <a:ext cx="1244600" cy="10223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900113" y="4149725"/>
            <a:ext cx="1098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>
                <a:solidFill>
                  <a:srgbClr val="000046"/>
                </a:solidFill>
              </a:rPr>
              <a:t>by  ship?</a:t>
            </a:r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5219700" y="4076700"/>
            <a:ext cx="1174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>
                <a:solidFill>
                  <a:srgbClr val="000046"/>
                </a:solidFill>
              </a:rPr>
              <a:t>by plane?</a:t>
            </a:r>
          </a:p>
        </p:txBody>
      </p:sp>
      <p:pic>
        <p:nvPicPr>
          <p:cNvPr id="155665" name="Picture 17" descr="amtral-celebrates-national-train-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81300"/>
            <a:ext cx="1582738" cy="10255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66" name="Picture 18" descr="airplane-takeoff%25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1512887" cy="10826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What  do you know of America?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 cap="flat">
            <a:solidFill>
              <a:srgbClr val="FF3300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b="1">
                <a:solidFill>
                  <a:srgbClr val="000046"/>
                </a:solidFill>
              </a:rPr>
              <a:t>Step 2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/>
          </a:p>
          <a:p>
            <a:pPr marL="0" indent="0">
              <a:lnSpc>
                <a:spcPct val="90000"/>
              </a:lnSpc>
              <a:buFontTx/>
              <a:buNone/>
            </a:pPr>
            <a:endParaRPr lang="en-GB"/>
          </a:p>
          <a:p>
            <a:pPr marL="0" indent="0">
              <a:lnSpc>
                <a:spcPct val="90000"/>
              </a:lnSpc>
              <a:buFontTx/>
              <a:buNone/>
            </a:pPr>
            <a:endParaRPr lang="en-GB"/>
          </a:p>
          <a:p>
            <a:pPr marL="0" indent="0">
              <a:lnSpc>
                <a:spcPct val="90000"/>
              </a:lnSpc>
              <a:buFontTx/>
              <a:buNone/>
            </a:pPr>
            <a:endParaRPr lang="en-GB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GB">
              <a:solidFill>
                <a:srgbClr val="000046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GB">
                <a:solidFill>
                  <a:srgbClr val="000046"/>
                </a:solidFill>
              </a:rPr>
              <a:t>Everybody says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GB" b="1">
                <a:solidFill>
                  <a:srgbClr val="FF3300"/>
                </a:solidFill>
              </a:rPr>
              <a:t>what he/she knows of</a:t>
            </a:r>
            <a:r>
              <a:rPr lang="en-GB">
                <a:solidFill>
                  <a:srgbClr val="000046"/>
                </a:solidFill>
              </a:rPr>
              <a:t> </a:t>
            </a:r>
            <a:r>
              <a:rPr lang="en-GB" b="1">
                <a:solidFill>
                  <a:srgbClr val="FF3300"/>
                </a:solidFill>
              </a:rPr>
              <a:t>America.</a:t>
            </a:r>
            <a:endParaRPr lang="it-IT" b="1">
              <a:solidFill>
                <a:srgbClr val="FF3300"/>
              </a:solidFill>
            </a:endParaRPr>
          </a:p>
        </p:txBody>
      </p:sp>
      <p:pic>
        <p:nvPicPr>
          <p:cNvPr id="156676" name="Picture 4" descr="66387964_0c18daa7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57563"/>
            <a:ext cx="1238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5" descr="Vai all immagine a grandezza natur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147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6" descr="Vai all immagine a grandezza natur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44675"/>
            <a:ext cx="1028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7" descr="oba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0" name="Picture 8" descr="New%2520York%2520C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29000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2" name="Picture 10" descr="Twin%2520Towers%2520Sunris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44675"/>
            <a:ext cx="9144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4" name="Picture 12" descr="disneylan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1333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6" name="Picture 14" descr="Disneyland_snow_white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1368425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8" name="Picture 16" descr="ape-mcdonald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12096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90" name="Picture 18" descr="Hot%2520Dog%2520ecopy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1511300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76263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Numbers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362950" cy="5616575"/>
          </a:xfrm>
          <a:ln cap="flat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Step 3</a:t>
            </a:r>
            <a:endParaRPr lang="en-GB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Numbers</a:t>
            </a: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Activity 1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Let’s count </a:t>
            </a:r>
            <a:r>
              <a:rPr lang="en-GB" sz="2000" b="1">
                <a:solidFill>
                  <a:srgbClr val="FF3300"/>
                </a:solidFill>
              </a:rPr>
              <a:t>from one to thirteen</a:t>
            </a:r>
            <a:r>
              <a:rPr lang="en-GB" sz="2000">
                <a:solidFill>
                  <a:srgbClr val="FF3300"/>
                </a:solidFill>
              </a:rPr>
              <a:t> or more</a:t>
            </a:r>
            <a:r>
              <a:rPr lang="en-GB" sz="2000">
                <a:solidFill>
                  <a:srgbClr val="000046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Activity 2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Teacher shows one number to the children and </a:t>
            </a:r>
            <a:r>
              <a:rPr lang="en-GB" sz="2000" b="1">
                <a:solidFill>
                  <a:srgbClr val="FF3300"/>
                </a:solidFill>
              </a:rPr>
              <a:t>they say the number aloud</a:t>
            </a:r>
            <a:r>
              <a:rPr lang="en-GB" b="1">
                <a:solidFill>
                  <a:srgbClr val="FF33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Playing BINGO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Children can play a simplified Bingo to practice numbers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b="1">
              <a:solidFill>
                <a:srgbClr val="FF3300"/>
              </a:solidFill>
            </a:endParaRPr>
          </a:p>
        </p:txBody>
      </p:sp>
      <p:pic>
        <p:nvPicPr>
          <p:cNvPr id="160774" name="Picture 6" descr="CB%2520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03825"/>
            <a:ext cx="1655762" cy="12033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6" name="Picture 8" descr="numbers_300x3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1728787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CB%2520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229225"/>
            <a:ext cx="1655763" cy="12033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CB%2520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229225"/>
            <a:ext cx="1655763" cy="12033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CB%2520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229225"/>
            <a:ext cx="1655763" cy="12033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Manipulating Numbers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b="1">
                <a:solidFill>
                  <a:srgbClr val="000046"/>
                </a:solidFill>
              </a:rPr>
              <a:t>Skills</a:t>
            </a:r>
            <a:endParaRPr lang="en-GB">
              <a:solidFill>
                <a:srgbClr val="000046"/>
              </a:solidFill>
            </a:endParaRPr>
          </a:p>
          <a:p>
            <a:pPr>
              <a:buFontTx/>
              <a:buNone/>
            </a:pPr>
            <a:r>
              <a:rPr lang="en-GB">
                <a:solidFill>
                  <a:srgbClr val="FF3300"/>
                </a:solidFill>
              </a:rPr>
              <a:t>Recognizing – Familiarizing - Playing</a:t>
            </a:r>
          </a:p>
          <a:p>
            <a:pPr>
              <a:buFontTx/>
              <a:buNone/>
            </a:pPr>
            <a:r>
              <a:rPr lang="en-GB">
                <a:solidFill>
                  <a:srgbClr val="000046"/>
                </a:solidFill>
              </a:rPr>
              <a:t>Children draw numbers</a:t>
            </a:r>
          </a:p>
          <a:p>
            <a:pPr>
              <a:buFontTx/>
              <a:buNone/>
            </a:pPr>
            <a:endParaRPr lang="en-GB">
              <a:solidFill>
                <a:srgbClr val="000046"/>
              </a:solidFill>
            </a:endParaRPr>
          </a:p>
          <a:p>
            <a:pPr>
              <a:buFontTx/>
              <a:buNone/>
            </a:pPr>
            <a:r>
              <a:rPr lang="en-GB">
                <a:solidFill>
                  <a:srgbClr val="FF3300"/>
                </a:solidFill>
              </a:rPr>
              <a:t>- ONE</a:t>
            </a:r>
            <a:r>
              <a:rPr lang="en-GB">
                <a:solidFill>
                  <a:srgbClr val="000046"/>
                </a:solidFill>
              </a:rPr>
              <a:t> 							</a:t>
            </a:r>
          </a:p>
          <a:p>
            <a:pPr>
              <a:buFontTx/>
              <a:buChar char="-"/>
            </a:pPr>
            <a:r>
              <a:rPr lang="en-GB">
                <a:solidFill>
                  <a:srgbClr val="FF3300"/>
                </a:solidFill>
              </a:rPr>
              <a:t>TWO</a:t>
            </a:r>
          </a:p>
          <a:p>
            <a:pPr>
              <a:buFontTx/>
              <a:buChar char="-"/>
            </a:pPr>
            <a:r>
              <a:rPr lang="it-IT">
                <a:solidFill>
                  <a:srgbClr val="FF3300"/>
                </a:solidFill>
              </a:rPr>
              <a:t>THREE</a:t>
            </a:r>
          </a:p>
        </p:txBody>
      </p:sp>
      <p:pic>
        <p:nvPicPr>
          <p:cNvPr id="161796" name="Picture 4" descr="T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68638"/>
            <a:ext cx="1352550" cy="1847850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7" name="Picture 5" descr="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1314450" cy="1819275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9" name="Picture 7" descr="number3bn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437063"/>
            <a:ext cx="1428750" cy="1428750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Proposta di un percorso  CLIL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5113337" cy="5545137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177800" indent="-177800" algn="ctr">
              <a:lnSpc>
                <a:spcPct val="80000"/>
              </a:lnSpc>
              <a:buClr>
                <a:srgbClr val="006666"/>
              </a:buClr>
              <a:buFontTx/>
              <a:buNone/>
            </a:pPr>
            <a:r>
              <a:rPr lang="it-IT" sz="2000" b="1">
                <a:solidFill>
                  <a:srgbClr val="00FF00"/>
                </a:solidFill>
              </a:rPr>
              <a:t>Learning about America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it-IT" sz="1000" b="1">
              <a:solidFill>
                <a:srgbClr val="FF3300"/>
              </a:solidFill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200" b="1">
                <a:solidFill>
                  <a:srgbClr val="FF3300"/>
                </a:solidFill>
              </a:rPr>
              <a:t>Cicli scolastici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2"/>
                </a:solidFill>
              </a:rPr>
              <a:t>- Infanzia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2"/>
                </a:solidFill>
              </a:rPr>
              <a:t>- Primaria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600">
                <a:solidFill>
                  <a:srgbClr val="000042"/>
                </a:solidFill>
              </a:rPr>
              <a:t>- Secondaria I grado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it-IT" sz="1600">
              <a:solidFill>
                <a:srgbClr val="000042"/>
              </a:solidFill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400" b="1">
                <a:solidFill>
                  <a:srgbClr val="FF3300"/>
                </a:solidFill>
              </a:rPr>
              <a:t>Assi</a:t>
            </a:r>
          </a:p>
          <a:p>
            <a:pPr marL="177800" indent="-177800">
              <a:lnSpc>
                <a:spcPct val="80000"/>
              </a:lnSpc>
              <a:buFontTx/>
              <a:buChar char="-"/>
            </a:pPr>
            <a:r>
              <a:rPr lang="it-IT" sz="1600">
                <a:solidFill>
                  <a:srgbClr val="000042"/>
                </a:solidFill>
              </a:rPr>
              <a:t> Asse dei linguaggi</a:t>
            </a:r>
          </a:p>
          <a:p>
            <a:pPr marL="177800" indent="-177800">
              <a:lnSpc>
                <a:spcPct val="80000"/>
              </a:lnSpc>
              <a:buFontTx/>
              <a:buChar char="-"/>
            </a:pPr>
            <a:r>
              <a:rPr lang="it-IT" sz="1600">
                <a:solidFill>
                  <a:srgbClr val="000042"/>
                </a:solidFill>
              </a:rPr>
              <a:t> Asse storico-antropologico</a:t>
            </a:r>
          </a:p>
          <a:p>
            <a:pPr marL="177800" indent="-177800">
              <a:lnSpc>
                <a:spcPct val="80000"/>
              </a:lnSpc>
              <a:buFontTx/>
              <a:buChar char="-"/>
            </a:pPr>
            <a:r>
              <a:rPr lang="it-IT" sz="1600">
                <a:solidFill>
                  <a:srgbClr val="000042"/>
                </a:solidFill>
              </a:rPr>
              <a:t> Educazione alla cittadinanza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it-IT" sz="1600">
              <a:solidFill>
                <a:srgbClr val="000042"/>
              </a:solidFill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200" b="1">
                <a:solidFill>
                  <a:srgbClr val="FF3300"/>
                </a:solidFill>
              </a:rPr>
              <a:t>Condivisione esigenze reciproche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200" b="1">
                <a:solidFill>
                  <a:srgbClr val="FF3300"/>
                </a:solidFill>
              </a:rPr>
              <a:t>Presa di decisioni condivise rispetto a: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it-IT" sz="1200" b="1">
              <a:solidFill>
                <a:srgbClr val="FF3300"/>
              </a:solidFill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400">
                <a:solidFill>
                  <a:srgbClr val="000042"/>
                </a:solidFill>
              </a:rPr>
              <a:t>-  Mangement (individuale, coppie, gruppo) </a:t>
            </a:r>
          </a:p>
          <a:p>
            <a:pPr marL="177800" indent="-177800">
              <a:lnSpc>
                <a:spcPct val="80000"/>
              </a:lnSpc>
              <a:buFontTx/>
              <a:buChar char="-"/>
            </a:pPr>
            <a:r>
              <a:rPr lang="it-IT" sz="1400">
                <a:solidFill>
                  <a:srgbClr val="000042"/>
                </a:solidFill>
              </a:rPr>
              <a:t>Metodologia 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400">
                <a:solidFill>
                  <a:srgbClr val="000042"/>
                </a:solidFill>
              </a:rPr>
              <a:t>-  Uso TIC</a:t>
            </a:r>
          </a:p>
          <a:p>
            <a:pPr marL="177800" indent="-177800">
              <a:lnSpc>
                <a:spcPct val="80000"/>
              </a:lnSpc>
              <a:buFontTx/>
              <a:buChar char="-"/>
            </a:pPr>
            <a:r>
              <a:rPr lang="it-IT" sz="1400">
                <a:solidFill>
                  <a:srgbClr val="000042"/>
                </a:solidFill>
              </a:rPr>
              <a:t>Costituzione gruppo/i di riflessione (brainstorming, input , language grading, spiral approach )</a:t>
            </a:r>
          </a:p>
          <a:p>
            <a:pPr marL="177800" indent="-177800">
              <a:lnSpc>
                <a:spcPct val="80000"/>
              </a:lnSpc>
              <a:buFontTx/>
              <a:buChar char="-"/>
            </a:pPr>
            <a:r>
              <a:rPr lang="it-IT" sz="1400">
                <a:solidFill>
                  <a:srgbClr val="000042"/>
                </a:solidFill>
              </a:rPr>
              <a:t> Alto grado flessibilità nell’implementazione dei percorsi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it-IT" sz="1400">
              <a:solidFill>
                <a:srgbClr val="000042"/>
              </a:solidFill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N.B.</a:t>
            </a:r>
            <a:r>
              <a:rPr lang="it-IT" sz="1400">
                <a:solidFill>
                  <a:srgbClr val="000042"/>
                </a:solidFill>
              </a:rPr>
              <a:t> 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it-IT" sz="1400" b="1">
                <a:solidFill>
                  <a:srgbClr val="000042"/>
                </a:solidFill>
              </a:rPr>
              <a:t>I percorsi potranno essere usati in tutti i cicli scolastici previ debiti adattamenti</a:t>
            </a:r>
          </a:p>
        </p:txBody>
      </p:sp>
      <p:pic>
        <p:nvPicPr>
          <p:cNvPr id="28680" name="Picture 8" descr="nuovii_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25538"/>
            <a:ext cx="2627312" cy="2627312"/>
          </a:xfrm>
          <a:prstGeom prst="rect">
            <a:avLst/>
          </a:prstGeom>
          <a:noFill/>
          <a:ln w="9525">
            <a:solidFill>
              <a:srgbClr val="FF33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nuovii_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627312" cy="2627313"/>
          </a:xfrm>
          <a:prstGeom prst="rect">
            <a:avLst/>
          </a:prstGeom>
          <a:noFill/>
          <a:ln w="9525">
            <a:solidFill>
              <a:srgbClr val="FF33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4175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A story about America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435975" cy="576103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Step 4</a:t>
            </a:r>
            <a:endParaRPr lang="en-GB" sz="20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rgbClr val="FF3300"/>
                </a:solidFill>
              </a:rPr>
              <a:t>The teacher tells the story to the children: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20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>
                <a:solidFill>
                  <a:srgbClr val="000046"/>
                </a:solidFill>
              </a:rPr>
              <a:t>“Once upon a time there were people, called </a:t>
            </a:r>
            <a:r>
              <a:rPr lang="en-GB" sz="1600" b="1">
                <a:solidFill>
                  <a:srgbClr val="000046"/>
                </a:solidFill>
              </a:rPr>
              <a:t>Pilgrims</a:t>
            </a:r>
            <a:r>
              <a:rPr lang="en-GB" sz="1600">
                <a:solidFill>
                  <a:srgbClr val="000046"/>
                </a:solidFill>
              </a:rPr>
              <a:t>, in Europe.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>
                <a:solidFill>
                  <a:srgbClr val="000046"/>
                </a:solidFill>
              </a:rPr>
              <a:t>Someone lived in</a:t>
            </a:r>
            <a:r>
              <a:rPr lang="en-GB" sz="1600" b="1">
                <a:solidFill>
                  <a:srgbClr val="000046"/>
                </a:solidFill>
              </a:rPr>
              <a:t> England</a:t>
            </a:r>
            <a:r>
              <a:rPr lang="en-GB" sz="1600">
                <a:solidFill>
                  <a:srgbClr val="000046"/>
                </a:solidFill>
              </a:rPr>
              <a:t>, someone in Germany, someone in Spain, someone in France and in other countries. The Pilgrims had different religions so their king said: ”You, can’t stay here, go away!”</a:t>
            </a:r>
          </a:p>
          <a:p>
            <a:pPr marL="0" indent="0">
              <a:buFontTx/>
              <a:buNone/>
            </a:pPr>
            <a:r>
              <a:rPr lang="en-GB" sz="1600">
                <a:solidFill>
                  <a:srgbClr val="000046"/>
                </a:solidFill>
              </a:rPr>
              <a:t>The Pilgrims were very poor and sad, but they heard that many years ago </a:t>
            </a:r>
            <a:r>
              <a:rPr lang="en-GB" sz="1600" b="1">
                <a:solidFill>
                  <a:srgbClr val="000046"/>
                </a:solidFill>
              </a:rPr>
              <a:t>Christopher Columbus</a:t>
            </a:r>
            <a:r>
              <a:rPr lang="en-GB" sz="1600">
                <a:solidFill>
                  <a:srgbClr val="000046"/>
                </a:solidFill>
              </a:rPr>
              <a:t> had gone to </a:t>
            </a:r>
            <a:r>
              <a:rPr lang="en-GB" sz="1600" b="1">
                <a:solidFill>
                  <a:srgbClr val="000046"/>
                </a:solidFill>
              </a:rPr>
              <a:t>America,</a:t>
            </a:r>
            <a:r>
              <a:rPr lang="en-GB" sz="1600">
                <a:solidFill>
                  <a:srgbClr val="000046"/>
                </a:solidFill>
              </a:rPr>
              <a:t> so they said: </a:t>
            </a:r>
            <a:r>
              <a:rPr lang="en-GB" sz="1600" b="1">
                <a:solidFill>
                  <a:srgbClr val="000046"/>
                </a:solidFill>
              </a:rPr>
              <a:t>“Let’s go to America!</a:t>
            </a:r>
            <a:r>
              <a:rPr lang="en-GB" sz="1600">
                <a:solidFill>
                  <a:srgbClr val="000046"/>
                </a:solidFill>
              </a:rPr>
              <a:t> When we are  there, we  will produce </a:t>
            </a:r>
            <a:r>
              <a:rPr lang="en-GB" sz="1600" b="1">
                <a:solidFill>
                  <a:srgbClr val="000046"/>
                </a:solidFill>
              </a:rPr>
              <a:t>tobacco</a:t>
            </a:r>
            <a:r>
              <a:rPr lang="en-GB" sz="1600">
                <a:solidFill>
                  <a:srgbClr val="000046"/>
                </a:solidFill>
              </a:rPr>
              <a:t>, </a:t>
            </a:r>
            <a:r>
              <a:rPr lang="en-GB" sz="1600" b="1">
                <a:solidFill>
                  <a:srgbClr val="000046"/>
                </a:solidFill>
              </a:rPr>
              <a:t>cotton</a:t>
            </a:r>
            <a:r>
              <a:rPr lang="en-GB" sz="1600">
                <a:solidFill>
                  <a:srgbClr val="000046"/>
                </a:solidFill>
              </a:rPr>
              <a:t> and </a:t>
            </a:r>
            <a:r>
              <a:rPr lang="en-GB" sz="1600" b="1">
                <a:solidFill>
                  <a:srgbClr val="000046"/>
                </a:solidFill>
              </a:rPr>
              <a:t>sugar</a:t>
            </a:r>
            <a:r>
              <a:rPr lang="en-GB" sz="1600">
                <a:solidFill>
                  <a:srgbClr val="000046"/>
                </a:solidFill>
              </a:rPr>
              <a:t>”. They made a </a:t>
            </a:r>
            <a:r>
              <a:rPr lang="en-GB" sz="1600" b="1">
                <a:solidFill>
                  <a:srgbClr val="000046"/>
                </a:solidFill>
              </a:rPr>
              <a:t>big ship</a:t>
            </a:r>
            <a:r>
              <a:rPr lang="en-GB" sz="1600">
                <a:solidFill>
                  <a:srgbClr val="000046"/>
                </a:solidFill>
              </a:rPr>
              <a:t> and called it “</a:t>
            </a:r>
            <a:r>
              <a:rPr lang="en-GB" sz="1600" b="1">
                <a:solidFill>
                  <a:srgbClr val="000046"/>
                </a:solidFill>
              </a:rPr>
              <a:t>Mayflowe</a:t>
            </a:r>
            <a:r>
              <a:rPr lang="en-GB" sz="1600">
                <a:solidFill>
                  <a:srgbClr val="000046"/>
                </a:solidFill>
              </a:rPr>
              <a:t>r”.</a:t>
            </a:r>
          </a:p>
          <a:p>
            <a:pPr marL="0" indent="0">
              <a:buFontTx/>
              <a:buNone/>
            </a:pPr>
            <a:r>
              <a:rPr lang="en-GB" sz="1600">
                <a:solidFill>
                  <a:srgbClr val="000046"/>
                </a:solidFill>
              </a:rPr>
              <a:t>“Let’s start our voyage!” they said. But it was a hard long voyage. There were storms in the sea and the “Mayflower” was often in danger  Finally </a:t>
            </a:r>
            <a:r>
              <a:rPr lang="en-GB" sz="1600" b="1">
                <a:solidFill>
                  <a:srgbClr val="000046"/>
                </a:solidFill>
              </a:rPr>
              <a:t>the pilgrims arrived in America</a:t>
            </a:r>
            <a:r>
              <a:rPr lang="en-GB" sz="1600">
                <a:solidFill>
                  <a:srgbClr val="000046"/>
                </a:solidFill>
              </a:rPr>
              <a:t>. The first pilgrim said:  “</a:t>
            </a:r>
            <a:r>
              <a:rPr lang="en-GB" sz="1600" b="1">
                <a:solidFill>
                  <a:srgbClr val="000046"/>
                </a:solidFill>
              </a:rPr>
              <a:t>This land is my land</a:t>
            </a:r>
            <a:r>
              <a:rPr lang="en-GB" sz="1600">
                <a:solidFill>
                  <a:srgbClr val="000046"/>
                </a:solidFill>
              </a:rPr>
              <a:t> ! I’ll stay here!”  </a:t>
            </a:r>
          </a:p>
          <a:p>
            <a:pPr marL="0" indent="0">
              <a:buFontTx/>
              <a:buNone/>
            </a:pPr>
            <a:r>
              <a:rPr lang="en-GB" sz="1600">
                <a:solidFill>
                  <a:srgbClr val="000046"/>
                </a:solidFill>
              </a:rPr>
              <a:t>The second said:” </a:t>
            </a:r>
            <a:r>
              <a:rPr lang="en-GB" sz="1600" b="1">
                <a:solidFill>
                  <a:srgbClr val="000046"/>
                </a:solidFill>
              </a:rPr>
              <a:t>this land is mine</a:t>
            </a:r>
            <a:r>
              <a:rPr lang="en-GB" sz="1600">
                <a:solidFill>
                  <a:srgbClr val="000046"/>
                </a:solidFill>
              </a:rPr>
              <a:t>! I’ll stay here! The same for the third, fourth and so on and so on .</a:t>
            </a:r>
          </a:p>
          <a:p>
            <a:pPr marL="0" indent="0"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The Pilgrims founded 13 colonies</a:t>
            </a:r>
            <a:r>
              <a:rPr lang="en-GB" sz="1600">
                <a:solidFill>
                  <a:srgbClr val="000046"/>
                </a:solidFill>
              </a:rPr>
              <a:t> and became </a:t>
            </a:r>
            <a:r>
              <a:rPr lang="en-GB" sz="1600" b="1">
                <a:solidFill>
                  <a:srgbClr val="000046"/>
                </a:solidFill>
              </a:rPr>
              <a:t>colonists</a:t>
            </a:r>
            <a:r>
              <a:rPr lang="en-GB" sz="1600">
                <a:solidFill>
                  <a:srgbClr val="000046"/>
                </a:solidFill>
              </a:rPr>
              <a:t>. But when they arrived, it was winter and very cold, they didn’t have houses and food. </a:t>
            </a:r>
            <a:r>
              <a:rPr lang="en-GB" sz="1600" b="1">
                <a:solidFill>
                  <a:srgbClr val="000046"/>
                </a:solidFill>
              </a:rPr>
              <a:t>There were Indians in that place</a:t>
            </a:r>
            <a:r>
              <a:rPr lang="en-GB" sz="1600">
                <a:solidFill>
                  <a:srgbClr val="000046"/>
                </a:solidFill>
              </a:rPr>
              <a:t>.  Indians helped colonists . They </a:t>
            </a:r>
            <a:r>
              <a:rPr lang="en-GB" sz="1600" b="1">
                <a:solidFill>
                  <a:srgbClr val="000046"/>
                </a:solidFill>
              </a:rPr>
              <a:t>offered them a big dinner</a:t>
            </a:r>
            <a:r>
              <a:rPr lang="en-GB" sz="1600">
                <a:solidFill>
                  <a:srgbClr val="000046"/>
                </a:solidFill>
              </a:rPr>
              <a:t> and  they became friends. </a:t>
            </a:r>
            <a:r>
              <a:rPr lang="en-GB" sz="1600" b="1">
                <a:solidFill>
                  <a:srgbClr val="000046"/>
                </a:solidFill>
              </a:rPr>
              <a:t>The colonists said thanks to Indians and invited them for a big dinner</a:t>
            </a:r>
            <a:r>
              <a:rPr lang="en-GB" sz="1600">
                <a:solidFill>
                  <a:srgbClr val="000046"/>
                </a:solidFill>
              </a:rPr>
              <a:t> and </a:t>
            </a:r>
          </a:p>
          <a:p>
            <a:pPr marL="0" indent="0" algn="ctr"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stuffed turkey was the special food</a:t>
            </a:r>
            <a:endParaRPr lang="it-IT" sz="2000" b="1">
              <a:solidFill>
                <a:srgbClr val="FF3300"/>
              </a:solidFill>
            </a:endParaRPr>
          </a:p>
        </p:txBody>
      </p:sp>
      <p:pic>
        <p:nvPicPr>
          <p:cNvPr id="162821" name="Picture 5" descr="mayflow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08050"/>
            <a:ext cx="1428750" cy="10001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 descr="http://www.foodmall.org/entry/6-reasons-why-dressed-turkey-wins-over-stuffed-turkey/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135731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3300"/>
                </a:solidFill>
              </a:rPr>
              <a:t>Thanksgiving Day</a:t>
            </a:r>
            <a:r>
              <a:rPr lang="it-IT"/>
              <a:t>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“The colonists said </a:t>
            </a:r>
            <a:r>
              <a:rPr lang="en-GB" sz="2800" b="1">
                <a:solidFill>
                  <a:srgbClr val="FF3300"/>
                </a:solidFill>
              </a:rPr>
              <a:t>thanks to</a:t>
            </a:r>
            <a:r>
              <a:rPr lang="en-GB" sz="2800">
                <a:solidFill>
                  <a:srgbClr val="000046"/>
                </a:solidFill>
              </a:rPr>
              <a:t> Indians and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 invited them for a big dinner.”</a:t>
            </a:r>
            <a:br>
              <a:rPr lang="en-GB" sz="2800">
                <a:solidFill>
                  <a:srgbClr val="000046"/>
                </a:solidFill>
              </a:rPr>
            </a:br>
            <a:endParaRPr lang="en-GB" sz="2800">
              <a:solidFill>
                <a:srgbClr val="00004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sz="28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8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/>
          </a:p>
          <a:p>
            <a:pPr algn="ctr">
              <a:lnSpc>
                <a:spcPct val="90000"/>
              </a:lnSpc>
              <a:buFontTx/>
              <a:buNone/>
            </a:pPr>
            <a:endParaRPr lang="en-GB" sz="3600">
              <a:solidFill>
                <a:srgbClr val="FF33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This was the first</a:t>
            </a:r>
            <a:r>
              <a:rPr lang="en-GB" sz="3600">
                <a:solidFill>
                  <a:srgbClr val="FF33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3600" b="1">
                <a:solidFill>
                  <a:srgbClr val="FF3300"/>
                </a:solidFill>
              </a:rPr>
              <a:t>Thanksgiving Day</a:t>
            </a:r>
            <a:endParaRPr lang="it-IT" sz="3600" b="1">
              <a:solidFill>
                <a:srgbClr val="FF3300"/>
              </a:solidFill>
            </a:endParaRPr>
          </a:p>
        </p:txBody>
      </p:sp>
      <p:pic>
        <p:nvPicPr>
          <p:cNvPr id="163844" name="Picture 4" descr="dinner_table_buffet_menu_1_for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944687" cy="15875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7" name="Picture 7" descr="thanksg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67013"/>
            <a:ext cx="2087563" cy="16605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9" name="Picture 9" descr="dinner-rolls-ck-1120287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81300"/>
            <a:ext cx="1944687" cy="16573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1" name="Picture 11" descr="thanksgivingfeast-300x2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71775"/>
            <a:ext cx="1873250" cy="16652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THE UNITED STATES CELEBRATION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>
                <a:solidFill>
                  <a:srgbClr val="000046"/>
                </a:solidFill>
              </a:rPr>
              <a:t>Even now, every year </a:t>
            </a:r>
          </a:p>
          <a:p>
            <a:pPr marL="0" indent="0" algn="ctr">
              <a:buFontTx/>
              <a:buNone/>
            </a:pPr>
            <a:r>
              <a:rPr lang="en-GB" b="1">
                <a:solidFill>
                  <a:srgbClr val="FF3300"/>
                </a:solidFill>
              </a:rPr>
              <a:t>on the 27th of November </a:t>
            </a:r>
          </a:p>
          <a:p>
            <a:pPr marL="0" indent="0" algn="ctr"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Americans </a:t>
            </a:r>
            <a:r>
              <a:rPr lang="en-GB" sz="2800" b="1">
                <a:solidFill>
                  <a:srgbClr val="FF3300"/>
                </a:solidFill>
              </a:rPr>
              <a:t>celebrate</a:t>
            </a:r>
            <a:r>
              <a:rPr lang="en-GB" sz="2800" b="1">
                <a:solidFill>
                  <a:srgbClr val="000046"/>
                </a:solidFill>
              </a:rPr>
              <a:t> Thanksgiving Day</a:t>
            </a:r>
            <a:r>
              <a:rPr lang="en-GB" sz="2800">
                <a:solidFill>
                  <a:srgbClr val="000046"/>
                </a:solidFill>
              </a:rPr>
              <a:t> </a:t>
            </a:r>
          </a:p>
          <a:p>
            <a:pPr marL="0" indent="0" algn="ctr"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with a </a:t>
            </a:r>
            <a:r>
              <a:rPr lang="en-GB" sz="2800" b="1">
                <a:solidFill>
                  <a:srgbClr val="000046"/>
                </a:solidFill>
              </a:rPr>
              <a:t>friendly big dinner</a:t>
            </a:r>
            <a:r>
              <a:rPr lang="en-GB" sz="2800">
                <a:solidFill>
                  <a:srgbClr val="000046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it-IT" sz="2800">
              <a:solidFill>
                <a:srgbClr val="000046"/>
              </a:solidFill>
            </a:endParaRPr>
          </a:p>
        </p:txBody>
      </p:sp>
      <p:pic>
        <p:nvPicPr>
          <p:cNvPr id="165892" name="Picture 4" descr="11_15_007_Thanks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3363"/>
            <a:ext cx="1800225" cy="13509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3" name="Picture 5" descr="thanksgiving_word_searchhtm_txt_turkey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2888" cy="1325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4" name="Picture 6" descr="thanksgi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1368425" cy="13684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5" name="Picture 7" descr="thanksgi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08450"/>
            <a:ext cx="1800225" cy="13477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490537"/>
          </a:xfrm>
        </p:spPr>
        <p:txBody>
          <a:bodyPr/>
          <a:lstStyle/>
          <a:p>
            <a:r>
              <a:rPr lang="it-IT" sz="4000" b="1">
                <a:solidFill>
                  <a:srgbClr val="FF3300"/>
                </a:solidFill>
              </a:rPr>
              <a:t>Typical food for Thanksgiving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374063" cy="532923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sz="2800" b="1">
                <a:solidFill>
                  <a:srgbClr val="000046"/>
                </a:solidFill>
              </a:rPr>
              <a:t>They eat delicious food</a:t>
            </a:r>
            <a:r>
              <a:rPr lang="en-GB" sz="2800" b="1">
                <a:solidFill>
                  <a:srgbClr val="FF3300"/>
                </a:solidFill>
              </a:rPr>
              <a:t> 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2400" b="1">
                <a:solidFill>
                  <a:srgbClr val="FF3300"/>
                </a:solidFill>
              </a:rPr>
              <a:t>Turkey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2400" b="1">
                <a:solidFill>
                  <a:srgbClr val="FF3300"/>
                </a:solidFill>
              </a:rPr>
              <a:t>Vegetables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2400" b="1">
                <a:solidFill>
                  <a:srgbClr val="FF3300"/>
                </a:solidFill>
              </a:rPr>
              <a:t>Pumpkin cake</a:t>
            </a:r>
            <a:endParaRPr lang="it-IT" sz="2400" b="1">
              <a:solidFill>
                <a:srgbClr val="FF3300"/>
              </a:solidFill>
            </a:endParaRPr>
          </a:p>
        </p:txBody>
      </p:sp>
      <p:pic>
        <p:nvPicPr>
          <p:cNvPr id="166919" name="Picture 7" descr="thanks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319587" cy="411321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Learning History Through Stories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800" b="1">
                <a:solidFill>
                  <a:srgbClr val="FF3300"/>
                </a:solidFill>
              </a:rPr>
              <a:t>BODY STORY TELLING</a:t>
            </a:r>
            <a:r>
              <a:rPr lang="en-GB"/>
              <a:t> </a:t>
            </a:r>
          </a:p>
          <a:p>
            <a:pPr marL="0" indent="0"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Teacher </a:t>
            </a:r>
            <a:r>
              <a:rPr lang="en-GB" sz="2800" b="1">
                <a:solidFill>
                  <a:srgbClr val="000046"/>
                </a:solidFill>
              </a:rPr>
              <a:t>tells the story</a:t>
            </a:r>
            <a:r>
              <a:rPr lang="en-GB" sz="2800">
                <a:solidFill>
                  <a:srgbClr val="000046"/>
                </a:solidFill>
              </a:rPr>
              <a:t> to her children by using </a:t>
            </a:r>
          </a:p>
          <a:p>
            <a:pPr marL="0" indent="0"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“</a:t>
            </a:r>
            <a:r>
              <a:rPr lang="en-GB" sz="2800" b="1">
                <a:solidFill>
                  <a:srgbClr val="FF3300"/>
                </a:solidFill>
              </a:rPr>
              <a:t>Total Physical Response</a:t>
            </a:r>
            <a:r>
              <a:rPr lang="en-GB" sz="2800">
                <a:solidFill>
                  <a:srgbClr val="000046"/>
                </a:solidFill>
              </a:rPr>
              <a:t>”.</a:t>
            </a:r>
          </a:p>
          <a:p>
            <a:pPr marL="0" indent="0"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After that, HE/she shows children  some </a:t>
            </a:r>
            <a:r>
              <a:rPr lang="en-GB" sz="2800" b="1">
                <a:solidFill>
                  <a:srgbClr val="FF3300"/>
                </a:solidFill>
              </a:rPr>
              <a:t>flash cards</a:t>
            </a:r>
            <a:r>
              <a:rPr lang="en-GB" sz="2800">
                <a:solidFill>
                  <a:srgbClr val="000046"/>
                </a:solidFill>
              </a:rPr>
              <a:t> with important </a:t>
            </a:r>
            <a:r>
              <a:rPr lang="en-GB" sz="2800" b="1">
                <a:solidFill>
                  <a:srgbClr val="FF3300"/>
                </a:solidFill>
              </a:rPr>
              <a:t>key words</a:t>
            </a:r>
            <a:r>
              <a:rPr lang="en-GB" sz="2800">
                <a:solidFill>
                  <a:srgbClr val="000046"/>
                </a:solidFill>
              </a:rPr>
              <a:t> as:</a:t>
            </a:r>
          </a:p>
          <a:p>
            <a:pPr marL="0" indent="0">
              <a:buFont typeface="Wingdings" pitchFamily="2" charset="2"/>
              <a:buChar char="§"/>
            </a:pPr>
            <a:r>
              <a:rPr lang="en-GB" sz="2800">
                <a:solidFill>
                  <a:srgbClr val="000046"/>
                </a:solidFill>
              </a:rPr>
              <a:t> Map of Europe</a:t>
            </a:r>
          </a:p>
          <a:p>
            <a:pPr marL="0" indent="0">
              <a:buFont typeface="Wingdings" pitchFamily="2" charset="2"/>
              <a:buChar char="§"/>
            </a:pPr>
            <a:r>
              <a:rPr lang="en-GB" sz="2800">
                <a:solidFill>
                  <a:srgbClr val="000046"/>
                </a:solidFill>
              </a:rPr>
              <a:t> Map of America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GB" sz="2800">
                <a:solidFill>
                  <a:srgbClr val="000046"/>
                </a:solidFill>
              </a:rPr>
              <a:t> Pilgrims</a:t>
            </a:r>
            <a:endParaRPr lang="it-IT" sz="2800">
              <a:solidFill>
                <a:srgbClr val="000046"/>
              </a:solidFill>
            </a:endParaRPr>
          </a:p>
        </p:txBody>
      </p:sp>
      <p:pic>
        <p:nvPicPr>
          <p:cNvPr id="167941" name="Picture 5" descr="WorldEuropeCountrie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2159000" cy="156051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 descr="map%2520north%2520amer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1800225" cy="10937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Key words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6165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Pilgrim/s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Vegetables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Ship/s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Pumpkin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Tobacco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Cotton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Sugar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Food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Turkey/ies</a:t>
            </a:r>
          </a:p>
          <a:p>
            <a:pPr marL="609600" indent="-609600">
              <a:lnSpc>
                <a:spcPct val="90000"/>
              </a:lnSpc>
              <a:buFont typeface="Arial" charset="0"/>
              <a:buChar char="-"/>
            </a:pPr>
            <a:r>
              <a:rPr lang="en-GB">
                <a:solidFill>
                  <a:srgbClr val="000046"/>
                </a:solidFill>
              </a:rPr>
              <a:t>Indian/s</a:t>
            </a:r>
            <a:endParaRPr lang="it-IT">
              <a:solidFill>
                <a:srgbClr val="000046"/>
              </a:solidFill>
            </a:endParaRPr>
          </a:p>
        </p:txBody>
      </p:sp>
      <p:pic>
        <p:nvPicPr>
          <p:cNvPr id="168964" name="Picture 4" descr="pilgrim-fathers-first-l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44750"/>
            <a:ext cx="1644650" cy="10842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68971" name="Picture 11" descr="http://tbn2.google.com/images?q=tbn:niyO_SCd3qPv7M:http://www.marvistavet.com/assets/images/tobacco_plan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1152525" cy="11525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2" name="Picture 12" descr="http://tbn2.google.com/images?q=tbn:2NUuASLIXDKJLM:http://oboerista.files.wordpress.com/2006/12/cigarette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25538"/>
            <a:ext cx="11811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3" name="Picture 13" descr="sug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5" name="Picture 15" descr="http://tbn3.google.com/images?q=tbn:GYyHlJiXqoStCM:http://www.logoi.com/pastimages/img/indians_1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952500" cy="1209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4" name="Picture 14" descr="http://tbn3.google.com/images?q=tbn:GYyHlJiXqoStCM:http://www.logoi.com/pastimages/img/indians_1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9525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168978" name="Picture 18" descr="http://tbn3.google.com/images?q=tbn:GYyHlJiXqoStCM:http://www.logoi.com/pastimages/img/indians_1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81300"/>
            <a:ext cx="952500" cy="1209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80" name="Picture 20" descr="mayflower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0438"/>
            <a:ext cx="1719263" cy="1289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82" name="Picture 22" descr="food_titl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1300"/>
            <a:ext cx="1584325" cy="12144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84" name="Picture 24" descr="Ghost_Ship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68863"/>
            <a:ext cx="1655762" cy="1247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86" name="Picture 26" descr="turkey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97425"/>
            <a:ext cx="1439862" cy="1323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88" name="Picture 28" descr="halloween-pumpkin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1309687" cy="1117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89" name="Picture 29" descr="fruits_and_vegetables2%255B1%255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229225"/>
            <a:ext cx="1512888" cy="13541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The Mayflower. A Picture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435975" cy="52562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b="1">
                <a:solidFill>
                  <a:srgbClr val="000046"/>
                </a:solidFill>
              </a:rPr>
              <a:t>Activity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b="1">
                <a:solidFill>
                  <a:srgbClr val="000046"/>
                </a:solidFill>
              </a:rPr>
              <a:t>Skills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b="1">
                <a:solidFill>
                  <a:srgbClr val="000046"/>
                </a:solidFill>
              </a:rPr>
              <a:t>Listening, Comprehension, Matching</a:t>
            </a:r>
            <a:endParaRPr lang="en-GB" sz="2800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Children choose the correct </a:t>
            </a:r>
            <a:r>
              <a:rPr lang="en-GB" sz="2800" b="1">
                <a:solidFill>
                  <a:srgbClr val="FF3300"/>
                </a:solidFill>
              </a:rPr>
              <a:t>flash cards</a:t>
            </a:r>
            <a:r>
              <a:rPr lang="en-GB" sz="2800">
                <a:solidFill>
                  <a:srgbClr val="000046"/>
                </a:solidFill>
              </a:rPr>
              <a:t> while the teachers tells the story again. Children </a:t>
            </a:r>
            <a:r>
              <a:rPr lang="en-GB" sz="2800" b="1">
                <a:solidFill>
                  <a:srgbClr val="FF3300"/>
                </a:solidFill>
              </a:rPr>
              <a:t>associate words with suitable cards</a:t>
            </a:r>
            <a:r>
              <a:rPr lang="en-GB" sz="2800">
                <a:solidFill>
                  <a:srgbClr val="000046"/>
                </a:solidFill>
              </a:rPr>
              <a:t> while listening to the story again.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>
                <a:solidFill>
                  <a:srgbClr val="000046"/>
                </a:solidFill>
              </a:rPr>
              <a:t>Children watch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>
                <a:solidFill>
                  <a:srgbClr val="000046"/>
                </a:solidFill>
                <a:hlinkClick r:id="rId2"/>
              </a:rPr>
              <a:t>Charlie Brown’sThanksgiving</a:t>
            </a:r>
            <a:endParaRPr lang="en-GB" sz="2800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>
                <a:solidFill>
                  <a:srgbClr val="000046"/>
                </a:solidFill>
                <a:hlinkClick r:id="rId3"/>
              </a:rPr>
              <a:t>Mayflower video</a:t>
            </a:r>
            <a:r>
              <a:rPr lang="en-GB" sz="2800">
                <a:solidFill>
                  <a:srgbClr val="000046"/>
                </a:solidFill>
              </a:rPr>
              <a:t> and </a:t>
            </a:r>
            <a:r>
              <a:rPr lang="en-GB" sz="2800">
                <a:solidFill>
                  <a:srgbClr val="000046"/>
                </a:solidFill>
                <a:hlinkClick r:id="rId4"/>
              </a:rPr>
              <a:t>Pilgrims’ Progress</a:t>
            </a:r>
            <a:endParaRPr lang="it-IT" sz="2800">
              <a:solidFill>
                <a:srgbClr val="000046"/>
              </a:solidFill>
            </a:endParaRPr>
          </a:p>
        </p:txBody>
      </p:sp>
      <p:pic>
        <p:nvPicPr>
          <p:cNvPr id="169989" name="Picture 5" descr="Sno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703388" cy="14017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1" name="Picture 7" descr="charliebrownthanksgiv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41438"/>
            <a:ext cx="1511300" cy="11271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7993063" cy="4905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Where is America?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792787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Europe and America. Finding location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Children look at the map and discover the big sea </a:t>
            </a:r>
            <a:r>
              <a:rPr lang="en-GB" sz="2000">
                <a:solidFill>
                  <a:srgbClr val="FF3300"/>
                </a:solidFill>
              </a:rPr>
              <a:t>between Europe and America.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The Atlantic Ocean</a:t>
            </a:r>
            <a:r>
              <a:rPr lang="en-GB" sz="20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 Atlantic Ocean is </a:t>
            </a:r>
            <a:r>
              <a:rPr lang="en-GB" sz="2000" b="1">
                <a:solidFill>
                  <a:srgbClr val="FF3300"/>
                </a:solidFill>
              </a:rPr>
              <a:t>BETWEEN</a:t>
            </a:r>
            <a:r>
              <a:rPr lang="en-GB" sz="2000">
                <a:solidFill>
                  <a:srgbClr val="000046"/>
                </a:solidFill>
              </a:rPr>
              <a:t> Europe and America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Between Europe and America there is the Atlantic Ocean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Italy is in Europe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The Unitred States are in America</a:t>
            </a:r>
          </a:p>
        </p:txBody>
      </p:sp>
      <p:pic>
        <p:nvPicPr>
          <p:cNvPr id="171013" name="Picture 5" descr="Mappa dell'oceano Atlantico">
            <a:hlinkClick r:id="rId2" tooltip="Mappa dell'oceano Atlantico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44900"/>
            <a:ext cx="2952750" cy="29352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5" name="Picture 7" descr="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15113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7" name="Picture 9" descr="http://www.33ff.com/flags/bandieremondo/bandiera_Italia.htm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44900"/>
            <a:ext cx="1439863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9" name="Picture 11" descr="http://crtpesaro.altervista.org/Cultura%20e%20Storia/Sezione%20Americana/index.ph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1655763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468313" y="4724400"/>
            <a:ext cx="49672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000" b="1">
                <a:solidFill>
                  <a:srgbClr val="FF3300"/>
                </a:solidFill>
              </a:rPr>
              <a:t>DRAWING ACTIVITY</a:t>
            </a:r>
          </a:p>
          <a:p>
            <a:pPr algn="l"/>
            <a:r>
              <a:rPr lang="en-GB" sz="2000">
                <a:solidFill>
                  <a:srgbClr val="000046"/>
                </a:solidFill>
              </a:rPr>
              <a:t>They draw the globe and the Continents.</a:t>
            </a:r>
          </a:p>
          <a:p>
            <a:pPr algn="l"/>
            <a:endParaRPr lang="en-GB" sz="2000">
              <a:solidFill>
                <a:srgbClr val="000046"/>
              </a:solidFill>
            </a:endParaRPr>
          </a:p>
          <a:p>
            <a:pPr algn="l"/>
            <a:r>
              <a:rPr lang="en-GB" sz="2000">
                <a:solidFill>
                  <a:srgbClr val="000046"/>
                </a:solidFill>
              </a:rPr>
              <a:t>They draw a line between Europe and America.</a:t>
            </a:r>
            <a:endParaRPr lang="it-IT" sz="2000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77875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ROLE PLAYING</a:t>
            </a:r>
            <a:br>
              <a:rPr lang="en-GB" sz="3200" b="1">
                <a:solidFill>
                  <a:srgbClr val="FF3300"/>
                </a:solidFill>
              </a:rPr>
            </a:br>
            <a:r>
              <a:rPr lang="en-GB" sz="3200" b="1">
                <a:solidFill>
                  <a:srgbClr val="FF3300"/>
                </a:solidFill>
              </a:rPr>
              <a:t>Living history in the class context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62950" cy="518477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Some children </a:t>
            </a:r>
            <a:r>
              <a:rPr lang="en-GB" sz="2000" b="1">
                <a:solidFill>
                  <a:srgbClr val="000046"/>
                </a:solidFill>
              </a:rPr>
              <a:t>pretend to be Pilgrims</a:t>
            </a:r>
            <a:r>
              <a:rPr lang="en-GB" sz="2000">
                <a:solidFill>
                  <a:srgbClr val="000046"/>
                </a:solidFill>
              </a:rPr>
              <a:t> from different countries Spanish, Germanic ……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They say “</a:t>
            </a:r>
            <a:r>
              <a:rPr lang="en-GB" sz="2000" b="1">
                <a:solidFill>
                  <a:srgbClr val="000046"/>
                </a:solidFill>
              </a:rPr>
              <a:t>Let’s go to America!”</a:t>
            </a:r>
            <a:r>
              <a:rPr lang="en-GB" sz="2000">
                <a:solidFill>
                  <a:srgbClr val="000046"/>
                </a:solidFill>
              </a:rPr>
              <a:t> and enter a circle in the shape of a a ship.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They </a:t>
            </a:r>
            <a:r>
              <a:rPr lang="en-GB" sz="2000" b="1">
                <a:solidFill>
                  <a:srgbClr val="000046"/>
                </a:solidFill>
              </a:rPr>
              <a:t>travel along the sea</a:t>
            </a:r>
            <a:r>
              <a:rPr lang="en-GB" sz="2000">
                <a:solidFill>
                  <a:srgbClr val="000046"/>
                </a:solidFill>
              </a:rPr>
              <a:t> (the floor). The voyage maybe dangerous because </a:t>
            </a:r>
            <a:r>
              <a:rPr lang="en-GB" sz="2000" b="1">
                <a:solidFill>
                  <a:srgbClr val="000046"/>
                </a:solidFill>
              </a:rPr>
              <a:t>sharks </a:t>
            </a:r>
            <a:r>
              <a:rPr lang="en-GB" sz="2000">
                <a:solidFill>
                  <a:srgbClr val="000046"/>
                </a:solidFill>
              </a:rPr>
              <a:t>could be in the sea and some </a:t>
            </a:r>
            <a:r>
              <a:rPr lang="en-GB" sz="2000" b="1">
                <a:solidFill>
                  <a:srgbClr val="000046"/>
                </a:solidFill>
              </a:rPr>
              <a:t>Pilgrims </a:t>
            </a:r>
            <a:r>
              <a:rPr lang="en-GB" sz="2000">
                <a:solidFill>
                  <a:srgbClr val="000046"/>
                </a:solidFill>
              </a:rPr>
              <a:t>could die.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When they arrive in America (a big place parted in 13 places) the others say : “</a:t>
            </a:r>
            <a:r>
              <a:rPr lang="en-GB" sz="2000" b="1">
                <a:solidFill>
                  <a:srgbClr val="000046"/>
                </a:solidFill>
              </a:rPr>
              <a:t>I’ll stay here, this is my land</a:t>
            </a:r>
            <a:r>
              <a:rPr lang="en-GB" sz="2000">
                <a:solidFill>
                  <a:srgbClr val="000046"/>
                </a:solidFill>
              </a:rPr>
              <a:t>”.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The Pilgrims who cannot find a land, are out of the game</a:t>
            </a:r>
            <a:r>
              <a:rPr lang="en-GB" sz="2000">
                <a:solidFill>
                  <a:srgbClr val="FF3300"/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The children who are able to catch a piece of land will be the winners.</a:t>
            </a:r>
            <a:endParaRPr lang="it-IT" sz="20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172037" name="Picture 5" descr="great20white20shark2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84763"/>
            <a:ext cx="1655763" cy="124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9" name="Picture 7" descr="mayflower-i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1439863" cy="17541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1" name="Picture 9" descr="Pilgrim-cornfiel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13325"/>
            <a:ext cx="2232025" cy="13652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3" name="Picture 11" descr="3356454772_e54cb96bc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13325"/>
            <a:ext cx="1230312" cy="13414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9223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Listening about American History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  <a:ln cap="flat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endParaRPr lang="en-GB" sz="2000" b="1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Listening Activity</a:t>
            </a: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 teacher asks children to watch </a:t>
            </a:r>
            <a:r>
              <a:rPr lang="en-GB" sz="2000">
                <a:solidFill>
                  <a:srgbClr val="000046"/>
                </a:solidFill>
                <a:hlinkClick r:id="rId2"/>
              </a:rPr>
              <a:t>the video</a:t>
            </a:r>
            <a:r>
              <a:rPr lang="en-GB" sz="2000">
                <a:solidFill>
                  <a:srgbClr val="000046"/>
                </a:solidFill>
              </a:rPr>
              <a:t>.</a:t>
            </a:r>
            <a:endParaRPr lang="it-IT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it-IT" sz="2000" b="1">
                <a:solidFill>
                  <a:srgbClr val="000046"/>
                </a:solidFill>
              </a:rPr>
              <a:t>The video provides a collection of shots </a:t>
            </a:r>
          </a:p>
          <a:p>
            <a:pPr marL="0" indent="0">
              <a:buFontTx/>
              <a:buNone/>
            </a:pPr>
            <a:r>
              <a:rPr lang="it-IT" sz="2000" b="1">
                <a:solidFill>
                  <a:srgbClr val="000046"/>
                </a:solidFill>
              </a:rPr>
              <a:t>on American different landscapes and is accompanied </a:t>
            </a:r>
          </a:p>
          <a:p>
            <a:pPr marL="0" indent="0">
              <a:buFontTx/>
              <a:buNone/>
            </a:pPr>
            <a:r>
              <a:rPr lang="it-IT" sz="2000" b="1">
                <a:solidFill>
                  <a:srgbClr val="000046"/>
                </a:solidFill>
              </a:rPr>
              <a:t>by the song </a:t>
            </a:r>
            <a:r>
              <a:rPr lang="it-IT" sz="2000" b="1">
                <a:solidFill>
                  <a:srgbClr val="FF3300"/>
                </a:solidFill>
              </a:rPr>
              <a:t>Bruce Springsteen- Live</a:t>
            </a:r>
            <a:r>
              <a:rPr lang="it-IT" sz="2000" b="1">
                <a:solidFill>
                  <a:srgbClr val="000046"/>
                </a:solidFill>
              </a:rPr>
              <a:t>, </a:t>
            </a:r>
            <a:r>
              <a:rPr lang="it-IT" sz="2000" b="1">
                <a:solidFill>
                  <a:srgbClr val="FF3300"/>
                </a:solidFill>
              </a:rPr>
              <a:t>This Land is Your Land</a:t>
            </a:r>
          </a:p>
          <a:p>
            <a:pPr marL="0" indent="0" algn="ctr">
              <a:buFontTx/>
              <a:buNone/>
            </a:pPr>
            <a:endParaRPr lang="it-IT" sz="2000" b="1">
              <a:solidFill>
                <a:srgbClr val="FF3300"/>
              </a:solidFill>
            </a:endParaRPr>
          </a:p>
          <a:p>
            <a:pPr marL="0" indent="0" algn="ctr">
              <a:buFontTx/>
              <a:buNone/>
            </a:pPr>
            <a:endParaRPr lang="it-IT" sz="2000" b="1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Rationale</a:t>
            </a:r>
          </a:p>
          <a:p>
            <a:pPr marL="0" indent="0"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The video provides children with the occasion</a:t>
            </a:r>
          </a:p>
          <a:p>
            <a:pPr marL="0" indent="0"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to visualize the different landscapes of The United States of America</a:t>
            </a:r>
          </a:p>
        </p:txBody>
      </p:sp>
      <p:pic>
        <p:nvPicPr>
          <p:cNvPr id="173061" name="Picture 5" descr="BruceSpringsteen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268413"/>
            <a:ext cx="12700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  <a:latin typeface="Verdana" pitchFamily="34" charset="0"/>
              </a:rPr>
              <a:t>Decisioni</a:t>
            </a:r>
            <a:r>
              <a:rPr lang="it-IT" sz="4000" b="1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it-IT" sz="3200" b="1">
                <a:solidFill>
                  <a:srgbClr val="FF3300"/>
                </a:solidFill>
                <a:latin typeface="Verdana" pitchFamily="34" charset="0"/>
              </a:rPr>
              <a:t>condivise 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351837" cy="5543550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Management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000" b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42"/>
                </a:solidFill>
              </a:rPr>
              <a:t>Verranno utilizzate attività 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2000">
                <a:solidFill>
                  <a:srgbClr val="000042"/>
                </a:solidFill>
              </a:rPr>
              <a:t> individuale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2000">
                <a:solidFill>
                  <a:srgbClr val="000042"/>
                </a:solidFill>
              </a:rPr>
              <a:t> a coppie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2000">
                <a:solidFill>
                  <a:srgbClr val="000042"/>
                </a:solidFill>
              </a:rPr>
              <a:t> di gruppo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2000">
                <a:solidFill>
                  <a:srgbClr val="000042"/>
                </a:solidFill>
              </a:rPr>
              <a:t> in plenaria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it-IT" sz="2000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Rationale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42"/>
                </a:solidFill>
              </a:rPr>
              <a:t>Gli allievi/e devono familiarizzare con ii nuovi input e le modalità di ascolto e interazione</a:t>
            </a:r>
            <a:endParaRPr lang="it-IT" sz="2000" b="1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0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Approccio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42"/>
                </a:solidFill>
              </a:rPr>
              <a:t>Comunicativo e Umanistico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000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Rationale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42"/>
                </a:solidFill>
              </a:rPr>
              <a:t>Mettere al centro del processo la comunicazione e la relazione abbassando il filtro affettivo.</a:t>
            </a:r>
            <a:r>
              <a:rPr lang="it-IT" sz="2000">
                <a:latin typeface="Verdana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000" b="1">
              <a:latin typeface="Verdana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400" b="1"/>
          </a:p>
        </p:txBody>
      </p:sp>
      <p:pic>
        <p:nvPicPr>
          <p:cNvPr id="35851" name="Picture 11" descr="fiori12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663825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70788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Singing about America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/>
              <a:t>Children to listen </a:t>
            </a:r>
            <a:r>
              <a:rPr lang="en-GB" sz="2400">
                <a:hlinkClick r:id="rId2"/>
              </a:rPr>
              <a:t>to the song</a:t>
            </a:r>
            <a:endParaRPr lang="en-GB" sz="2400" b="1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This Land is your land</a:t>
            </a:r>
            <a:r>
              <a:rPr lang="en-GB" sz="1400" b="1"/>
              <a:t> </a:t>
            </a:r>
            <a:br>
              <a:rPr lang="en-GB" sz="1400" b="1"/>
            </a:br>
            <a:endParaRPr lang="en-GB" sz="1400" b="1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Teacher and children sing the song together. They also invite their Music teacher to rehearse</a:t>
            </a:r>
            <a:r>
              <a:rPr lang="en-GB" sz="1400" b="1">
                <a:solidFill>
                  <a:srgbClr val="000046"/>
                </a:solidFill>
              </a:rPr>
              <a:t/>
            </a:r>
            <a:br>
              <a:rPr lang="en-GB" sz="1400" b="1">
                <a:solidFill>
                  <a:srgbClr val="000046"/>
                </a:solidFill>
              </a:rPr>
            </a:br>
            <a:endParaRPr lang="en-GB" sz="14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4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500">
                <a:solidFill>
                  <a:srgbClr val="000046"/>
                </a:solidFill>
              </a:rPr>
              <a:t>This Land is your land 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this land is my land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from California 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to the New York Island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from the redwood forest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to the gulf stream water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this land was made for you and me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5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500">
                <a:solidFill>
                  <a:srgbClr val="000046"/>
                </a:solidFill>
              </a:rPr>
              <a:t>As I went walking 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that ribbon of highway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I saw above me that endless skyway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I saw below me that golden valley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This land is made for you and me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5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500">
                <a:solidFill>
                  <a:srgbClr val="000046"/>
                </a:solidFill>
              </a:rPr>
              <a:t>I roamed and rambled 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and followed my footsteps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O'er the sparkling sands of her diamond deserts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While all around me a voice was sounding, saying</a:t>
            </a:r>
            <a:br>
              <a:rPr lang="en-GB" sz="1500">
                <a:solidFill>
                  <a:srgbClr val="000046"/>
                </a:solidFill>
              </a:rPr>
            </a:br>
            <a:r>
              <a:rPr lang="en-GB" sz="1500">
                <a:solidFill>
                  <a:srgbClr val="000046"/>
                </a:solidFill>
              </a:rPr>
              <a:t>This land was made for you and me</a:t>
            </a:r>
            <a:endParaRPr lang="it-IT" sz="1500">
              <a:solidFill>
                <a:srgbClr val="000046"/>
              </a:solidFill>
            </a:endParaRPr>
          </a:p>
        </p:txBody>
      </p:sp>
      <p:pic>
        <p:nvPicPr>
          <p:cNvPr id="174084" name="Picture 4" descr="landth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13100"/>
            <a:ext cx="3527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6" name="Picture 6" descr="landth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3527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7" name="Picture 7" descr="landth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527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From listening to production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 b="1">
                <a:solidFill>
                  <a:srgbClr val="FF3300"/>
                </a:solidFill>
              </a:rPr>
              <a:t>Listening to a personal experience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>
                <a:solidFill>
                  <a:srgbClr val="000046"/>
                </a:solidFill>
              </a:rPr>
              <a:t>The teacher tells children about her experience.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>
                <a:solidFill>
                  <a:srgbClr val="000046"/>
                </a:solidFill>
              </a:rPr>
              <a:t>She went to a Thanksgiving dinner with her friends and tells children about the food she had.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>
                <a:solidFill>
                  <a:srgbClr val="000046"/>
                </a:solidFill>
              </a:rPr>
              <a:t>She shows children photos about the dinner and </a:t>
            </a:r>
            <a:r>
              <a:rPr lang="en-GB" sz="1600">
                <a:solidFill>
                  <a:srgbClr val="000046"/>
                </a:solidFill>
                <a:hlinkClick r:id="rId2"/>
              </a:rPr>
              <a:t>a typical menu on the net </a:t>
            </a:r>
            <a:endParaRPr lang="en-GB" sz="16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endParaRPr lang="en-GB" sz="16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 b="1">
                <a:solidFill>
                  <a:srgbClr val="FF3300"/>
                </a:solidFill>
              </a:rPr>
              <a:t>Group work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>
                <a:solidFill>
                  <a:srgbClr val="000046"/>
                </a:solidFill>
              </a:rPr>
              <a:t>In small groups, children search pictures of food in magazines and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>
                <a:solidFill>
                  <a:srgbClr val="000046"/>
                </a:solidFill>
              </a:rPr>
              <a:t>cut them out</a:t>
            </a:r>
            <a:r>
              <a:rPr lang="en-GB" sz="1600"/>
              <a:t> </a:t>
            </a:r>
            <a:r>
              <a:rPr lang="en-GB" sz="1600" b="1">
                <a:solidFill>
                  <a:srgbClr val="FF3300"/>
                </a:solidFill>
              </a:rPr>
              <a:t>to create a visual menu for their Thanksgiving day dinner</a:t>
            </a:r>
            <a:r>
              <a:rPr lang="en-GB" sz="16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>
                <a:solidFill>
                  <a:srgbClr val="000046"/>
                </a:solidFill>
              </a:rPr>
              <a:t>They will paste the pictures on a card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>
                <a:solidFill>
                  <a:srgbClr val="000046"/>
                </a:solidFill>
              </a:rPr>
              <a:t>provided by the teacher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endParaRPr lang="en-GB" sz="10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600" b="1">
                <a:solidFill>
                  <a:srgbClr val="FF3300"/>
                </a:solidFill>
              </a:rPr>
              <a:t>Cooking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800">
                <a:solidFill>
                  <a:srgbClr val="000046"/>
                </a:solidFill>
              </a:rPr>
              <a:t>Teacher and</a:t>
            </a:r>
            <a:r>
              <a:rPr lang="en-GB" sz="1800"/>
              <a:t> </a:t>
            </a:r>
            <a:r>
              <a:rPr lang="en-GB" sz="1800">
                <a:solidFill>
                  <a:srgbClr val="FF3300"/>
                </a:solidFill>
                <a:hlinkClick r:id="rId3"/>
              </a:rPr>
              <a:t>children cook a simple pumpkin cake</a:t>
            </a:r>
            <a:r>
              <a:rPr lang="en-GB" sz="1800">
                <a:hlinkClick r:id="rId3"/>
              </a:rPr>
              <a:t> </a:t>
            </a:r>
            <a:endParaRPr lang="en-GB" sz="1800"/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endParaRPr lang="en-GB" sz="18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800" b="1">
                <a:solidFill>
                  <a:srgbClr val="FF3300"/>
                </a:solidFill>
              </a:rPr>
              <a:t>Drawing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800">
                <a:solidFill>
                  <a:srgbClr val="000046"/>
                </a:solidFill>
              </a:rPr>
              <a:t>Children draw an imaginary meeting between the Pilgrims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800">
                <a:solidFill>
                  <a:srgbClr val="000046"/>
                </a:solidFill>
              </a:rPr>
              <a:t>and the Indians.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901700" algn="l"/>
              </a:tabLst>
            </a:pPr>
            <a:r>
              <a:rPr lang="en-GB" sz="1800">
                <a:solidFill>
                  <a:srgbClr val="000046"/>
                </a:solidFill>
              </a:rPr>
              <a:t>Children draw the Thanksgiving dinner party of their imagination</a:t>
            </a:r>
            <a:endParaRPr lang="it-IT" sz="1800">
              <a:solidFill>
                <a:srgbClr val="000046"/>
              </a:solidFill>
            </a:endParaRPr>
          </a:p>
        </p:txBody>
      </p:sp>
      <p:pic>
        <p:nvPicPr>
          <p:cNvPr id="175113" name="Picture 9" descr="Menu-Girl-with-Fez-and-Turkey-Print-C1030632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44675"/>
            <a:ext cx="1198562" cy="17287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5" name="Picture 11" descr="cakepumpki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63675" cy="11906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490537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CLIL AT PRIMARY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91512" cy="583247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GB" sz="600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TARGET</a:t>
            </a:r>
            <a:r>
              <a:rPr lang="en-GB" sz="2400" b="1">
                <a:solidFill>
                  <a:srgbClr val="FF3300"/>
                </a:solidFill>
              </a:rPr>
              <a:t> </a:t>
            </a:r>
            <a:r>
              <a:rPr lang="en-GB" sz="2400">
                <a:solidFill>
                  <a:srgbClr val="FF3300"/>
                </a:solidFill>
              </a:rPr>
              <a:t> </a:t>
            </a:r>
            <a:r>
              <a:rPr lang="en-GB" sz="2400" b="1">
                <a:solidFill>
                  <a:srgbClr val="FF3300"/>
                </a:solidFill>
              </a:rPr>
              <a:t>Primary School  II form</a:t>
            </a:r>
            <a:endParaRPr lang="it-IT" sz="24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Intercultural Education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Content</a:t>
            </a:r>
            <a:r>
              <a:rPr lang="en-GB" sz="1800">
                <a:solidFill>
                  <a:srgbClr val="000046"/>
                </a:solidFill>
              </a:rPr>
              <a:t>: </a:t>
            </a:r>
            <a:r>
              <a:rPr lang="en-GB" sz="1800" b="1">
                <a:solidFill>
                  <a:srgbClr val="FF3300"/>
                </a:solidFill>
              </a:rPr>
              <a:t>Learn about  multiracial America and its problems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Area storico-geografico - sociale</a:t>
            </a:r>
            <a:r>
              <a:rPr lang="it-IT" sz="1800" b="1">
                <a:solidFill>
                  <a:srgbClr val="000046"/>
                </a:solidFill>
              </a:rPr>
              <a:t> (storia, geografia)</a:t>
            </a:r>
            <a:endParaRPr lang="en-GB" sz="18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endParaRPr lang="en-GB" sz="10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Assumed Knowledge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200" b="1">
                <a:solidFill>
                  <a:srgbClr val="FF3300"/>
                </a:solidFill>
              </a:rPr>
              <a:t> Colours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200" b="1">
                <a:solidFill>
                  <a:srgbClr val="FF3300"/>
                </a:solidFill>
              </a:rPr>
              <a:t> What </a:t>
            </a:r>
            <a:r>
              <a:rPr lang="en-GB" sz="1200" b="1">
                <a:solidFill>
                  <a:srgbClr val="FF3300"/>
                </a:solidFill>
                <a:sym typeface="Wingdings" pitchFamily="2" charset="2"/>
              </a:rPr>
              <a:t> What is this? What colour?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200" b="1">
                <a:solidFill>
                  <a:srgbClr val="FF3300"/>
                </a:solidFill>
              </a:rPr>
              <a:t> Where </a:t>
            </a:r>
            <a:r>
              <a:rPr lang="en-GB" sz="1200" b="1">
                <a:solidFill>
                  <a:srgbClr val="FF3300"/>
                </a:solidFill>
                <a:sym typeface="Wingdings" pitchFamily="2" charset="2"/>
              </a:rPr>
              <a:t> Where is ? Where are?</a:t>
            </a:r>
            <a:endParaRPr lang="en-GB" sz="12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FF3300"/>
                </a:solidFill>
              </a:rPr>
              <a:t> Numbers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FF3300"/>
                </a:solidFill>
              </a:rPr>
              <a:t> Microlanguage (states, continents, south , north, east, west …)</a:t>
            </a:r>
          </a:p>
          <a:p>
            <a:pPr marL="0" indent="0">
              <a:lnSpc>
                <a:spcPct val="95000"/>
              </a:lnSpc>
              <a:buFontTx/>
              <a:buNone/>
            </a:pPr>
            <a:endParaRPr lang="it-IT" sz="12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it-IT" sz="1400" b="1">
                <a:solidFill>
                  <a:srgbClr val="000046"/>
                </a:solidFill>
              </a:rPr>
              <a:t>New input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Race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Melting Pot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Multiracial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White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Hispanic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African American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American Indian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Asian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Hawaian</a:t>
            </a: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it-IT" sz="1200" b="1">
                <a:solidFill>
                  <a:srgbClr val="000046"/>
                </a:solidFill>
              </a:rPr>
              <a:t> Non-white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2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600" b="1"/>
          </a:p>
        </p:txBody>
      </p:sp>
      <p:pic>
        <p:nvPicPr>
          <p:cNvPr id="177156" name="Picture 4" descr="intbann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589588"/>
            <a:ext cx="465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 descr="2mu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29000"/>
            <a:ext cx="1931987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3300"/>
                </a:solidFill>
              </a:rPr>
              <a:t>BRAINSTORMING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728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b="1">
                <a:solidFill>
                  <a:srgbClr val="FF3300"/>
                </a:solidFill>
              </a:rPr>
              <a:t>Activity I</a:t>
            </a:r>
            <a:r>
              <a:rPr lang="it-IT" b="1">
                <a:solidFill>
                  <a:srgbClr val="000046"/>
                </a:solidFill>
              </a:rPr>
              <a:t>   </a:t>
            </a:r>
            <a:endParaRPr lang="en-US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US" sz="2400">
                <a:solidFill>
                  <a:srgbClr val="000046"/>
                </a:solidFill>
              </a:rPr>
              <a:t>Teacher invites children to look at the photo and prompts them:</a:t>
            </a:r>
          </a:p>
          <a:p>
            <a:pPr marL="0" indent="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</p:txBody>
      </p:sp>
      <p:pic>
        <p:nvPicPr>
          <p:cNvPr id="178180" name="Picture 4" descr="mu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2555875" cy="22780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2447925" cy="1427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2" name="Picture 6" descr="Domo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2808287" cy="18240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684213" y="54451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Picture1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6443663" y="48688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Picture2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419475" y="47974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</a:rPr>
              <a:t>Picture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PROMPTS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3402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sz="2400">
              <a:solidFill>
                <a:srgbClr val="000046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rgbClr val="000046"/>
                </a:solidFill>
              </a:rPr>
              <a:t>What can you see  in the pictures?  (</a:t>
            </a:r>
            <a:r>
              <a:rPr lang="en-US" sz="2400">
                <a:solidFill>
                  <a:srgbClr val="FF3300"/>
                </a:solidFill>
              </a:rPr>
              <a:t>children</a:t>
            </a:r>
            <a:r>
              <a:rPr lang="en-US" sz="2400">
                <a:solidFill>
                  <a:srgbClr val="000046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What colour is</a:t>
            </a:r>
            <a:r>
              <a:rPr lang="en-US" sz="2400">
                <a:solidFill>
                  <a:srgbClr val="000046"/>
                </a:solidFill>
              </a:rPr>
              <a:t> their </a:t>
            </a:r>
            <a:r>
              <a:rPr lang="en-US" sz="2400">
                <a:solidFill>
                  <a:srgbClr val="FF3300"/>
                </a:solidFill>
              </a:rPr>
              <a:t>skin</a:t>
            </a:r>
            <a:r>
              <a:rPr lang="en-US" sz="2400">
                <a:solidFill>
                  <a:srgbClr val="000046"/>
                </a:solidFill>
              </a:rPr>
              <a:t>? (White, Black, Yellow, Red,…) 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0046"/>
                </a:solidFill>
              </a:rPr>
              <a:t>What  do they </a:t>
            </a:r>
            <a:r>
              <a:rPr lang="en-US" sz="2400">
                <a:solidFill>
                  <a:srgbClr val="FF3300"/>
                </a:solidFill>
              </a:rPr>
              <a:t>look like</a:t>
            </a:r>
            <a:r>
              <a:rPr lang="en-US" sz="2400">
                <a:solidFill>
                  <a:srgbClr val="000046"/>
                </a:solidFill>
              </a:rPr>
              <a:t>? (...</a:t>
            </a:r>
            <a:r>
              <a:rPr lang="en-US" sz="2400">
                <a:solidFill>
                  <a:srgbClr val="FF3300"/>
                </a:solidFill>
              </a:rPr>
              <a:t>similar</a:t>
            </a:r>
            <a:r>
              <a:rPr lang="en-US" sz="2400">
                <a:solidFill>
                  <a:srgbClr val="000046"/>
                </a:solidFill>
              </a:rPr>
              <a:t>, </a:t>
            </a:r>
            <a:r>
              <a:rPr lang="en-US" sz="2400">
                <a:solidFill>
                  <a:srgbClr val="FF3300"/>
                </a:solidFill>
              </a:rPr>
              <a:t>different</a:t>
            </a:r>
            <a:r>
              <a:rPr lang="en-US" sz="2400">
                <a:solidFill>
                  <a:srgbClr val="000046"/>
                </a:solidFill>
              </a:rPr>
              <a:t> …)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0046"/>
                </a:solidFill>
              </a:rPr>
              <a:t>Do they seem </a:t>
            </a:r>
            <a:r>
              <a:rPr lang="en-US" sz="2400">
                <a:solidFill>
                  <a:srgbClr val="FF3300"/>
                </a:solidFill>
              </a:rPr>
              <a:t>happy</a:t>
            </a:r>
            <a:r>
              <a:rPr lang="en-US" sz="2400">
                <a:solidFill>
                  <a:srgbClr val="000046"/>
                </a:solidFill>
              </a:rPr>
              <a:t> to you? (</a:t>
            </a:r>
            <a:r>
              <a:rPr lang="en-US" sz="2400">
                <a:solidFill>
                  <a:srgbClr val="FF3300"/>
                </a:solidFill>
              </a:rPr>
              <a:t>Yes, they do</a:t>
            </a:r>
            <a:r>
              <a:rPr lang="en-US" sz="2400">
                <a:solidFill>
                  <a:srgbClr val="000046"/>
                </a:solidFill>
              </a:rPr>
              <a:t>; </a:t>
            </a:r>
            <a:r>
              <a:rPr lang="en-US" sz="2400">
                <a:solidFill>
                  <a:srgbClr val="FF3300"/>
                </a:solidFill>
              </a:rPr>
              <a:t>no, they don’t</a:t>
            </a:r>
            <a:r>
              <a:rPr lang="en-US" sz="2400">
                <a:solidFill>
                  <a:srgbClr val="000046"/>
                </a:solidFill>
              </a:rPr>
              <a:t> .......)</a:t>
            </a:r>
          </a:p>
          <a:p>
            <a:r>
              <a:rPr lang="en-US" sz="2400">
                <a:solidFill>
                  <a:srgbClr val="000046"/>
                </a:solidFill>
              </a:rPr>
              <a:t>Are they </a:t>
            </a:r>
            <a:r>
              <a:rPr lang="en-US" sz="2400">
                <a:solidFill>
                  <a:srgbClr val="FF3300"/>
                </a:solidFill>
              </a:rPr>
              <a:t>friends</a:t>
            </a:r>
            <a:r>
              <a:rPr lang="en-US" sz="2400">
                <a:solidFill>
                  <a:srgbClr val="000046"/>
                </a:solidFill>
              </a:rPr>
              <a:t>?  (</a:t>
            </a:r>
            <a:r>
              <a:rPr lang="en-US" sz="2400">
                <a:solidFill>
                  <a:srgbClr val="FF3300"/>
                </a:solidFill>
              </a:rPr>
              <a:t>Yes, they are</a:t>
            </a:r>
            <a:r>
              <a:rPr lang="en-US" sz="2400">
                <a:solidFill>
                  <a:srgbClr val="000046"/>
                </a:solidFill>
              </a:rPr>
              <a:t> ; </a:t>
            </a:r>
            <a:r>
              <a:rPr lang="en-US" sz="2400">
                <a:solidFill>
                  <a:srgbClr val="FF3300"/>
                </a:solidFill>
              </a:rPr>
              <a:t>No, they aren’t</a:t>
            </a:r>
            <a:r>
              <a:rPr lang="en-US" sz="2400">
                <a:solidFill>
                  <a:srgbClr val="000046"/>
                </a:solidFill>
              </a:rPr>
              <a:t>)</a:t>
            </a:r>
          </a:p>
          <a:p>
            <a:r>
              <a:rPr lang="en-US" sz="2400">
                <a:solidFill>
                  <a:srgbClr val="000046"/>
                </a:solidFill>
              </a:rPr>
              <a:t>Do you know children of </a:t>
            </a:r>
            <a:r>
              <a:rPr lang="en-US" sz="2400">
                <a:solidFill>
                  <a:srgbClr val="FF3300"/>
                </a:solidFill>
              </a:rPr>
              <a:t>different races</a:t>
            </a:r>
            <a:r>
              <a:rPr lang="en-US" sz="2400">
                <a:solidFill>
                  <a:srgbClr val="000046"/>
                </a:solidFill>
              </a:rPr>
              <a:t>?  (.........)</a:t>
            </a:r>
            <a:endParaRPr lang="it-IT" sz="2400">
              <a:solidFill>
                <a:srgbClr val="000046"/>
              </a:solidFill>
            </a:endParaRPr>
          </a:p>
        </p:txBody>
      </p:sp>
      <p:pic>
        <p:nvPicPr>
          <p:cNvPr id="179205" name="Picture 5" descr="0711ski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41438"/>
            <a:ext cx="8667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8" name="Picture 8" descr="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57788"/>
            <a:ext cx="1223963" cy="11747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0" name="Picture 10" descr="black_chil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13325"/>
            <a:ext cx="1084262" cy="1450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2" name="Picture 12" descr="434707828rGunaA_f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229225"/>
            <a:ext cx="1366838" cy="1028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4" name="Picture 14" descr="japanese-chil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157788"/>
            <a:ext cx="1296987" cy="11953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6" name="Picture 16" descr="Lakota_Childr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138738"/>
            <a:ext cx="1584325" cy="11890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561975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</a:rPr>
              <a:t>MUTIRACIAL COUNTRY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545138"/>
          </a:xfrm>
          <a:ln cap="flat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3300"/>
                </a:solidFill>
              </a:rPr>
              <a:t>Activity II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00046"/>
                </a:solidFill>
              </a:rPr>
              <a:t>Teacher focuses children’s attention on words like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>
                <a:solidFill>
                  <a:srgbClr val="000046"/>
                </a:solidFill>
              </a:rPr>
              <a:t> multiracial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>
                <a:solidFill>
                  <a:srgbClr val="000046"/>
                </a:solidFill>
              </a:rPr>
              <a:t> non-white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>
                <a:solidFill>
                  <a:srgbClr val="000046"/>
                </a:solidFill>
              </a:rPr>
              <a:t> white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>
                <a:solidFill>
                  <a:srgbClr val="000046"/>
                </a:solidFill>
              </a:rPr>
              <a:t> black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6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4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000046"/>
                </a:solidFill>
              </a:rPr>
              <a:t>Teacher invites children </a:t>
            </a:r>
            <a:r>
              <a:rPr lang="en-US" sz="1800" b="1">
                <a:solidFill>
                  <a:srgbClr val="FF3300"/>
                </a:solidFill>
              </a:rPr>
              <a:t>to watch a map of USA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000046"/>
                </a:solidFill>
              </a:rPr>
              <a:t>Showing the </a:t>
            </a:r>
            <a:r>
              <a:rPr lang="en-US" sz="1800" b="1">
                <a:solidFill>
                  <a:srgbClr val="FF3300"/>
                </a:solidFill>
              </a:rPr>
              <a:t>Different Races in America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000046"/>
                </a:solidFill>
              </a:rPr>
              <a:t>Look</a:t>
            </a:r>
            <a:r>
              <a:rPr lang="en-US" sz="1800">
                <a:solidFill>
                  <a:srgbClr val="000046"/>
                </a:solidFill>
              </a:rPr>
              <a:t>  </a:t>
            </a:r>
            <a:r>
              <a:rPr lang="en-US" sz="1800">
                <a:solidFill>
                  <a:srgbClr val="000046"/>
                </a:solidFill>
                <a:hlinkClick r:id="rId2"/>
              </a:rPr>
              <a:t>http://www.msnbc.msn.com/id/24543231</a:t>
            </a:r>
            <a:endParaRPr lang="it-IT" sz="1800">
              <a:solidFill>
                <a:srgbClr val="000046"/>
              </a:solidFill>
            </a:endParaRPr>
          </a:p>
        </p:txBody>
      </p:sp>
      <p:pic>
        <p:nvPicPr>
          <p:cNvPr id="194565" name="Picture 5" descr="2806789411_eac0747e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3984625" cy="26527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921625" cy="490537"/>
          </a:xfrm>
        </p:spPr>
        <p:txBody>
          <a:bodyPr/>
          <a:lstStyle/>
          <a:p>
            <a:r>
              <a:rPr lang="en-US" sz="3200" b="1">
                <a:solidFill>
                  <a:srgbClr val="FF3300"/>
                </a:solidFill>
              </a:rPr>
              <a:t/>
            </a:r>
            <a:br>
              <a:rPr lang="en-US" sz="3200" b="1">
                <a:solidFill>
                  <a:srgbClr val="FF3300"/>
                </a:solidFill>
              </a:rPr>
            </a:br>
            <a:r>
              <a:rPr lang="en-US" sz="3200" b="1">
                <a:solidFill>
                  <a:srgbClr val="FF3300"/>
                </a:solidFill>
              </a:rPr>
              <a:t>Learning about the Melting Pot</a:t>
            </a:r>
            <a:r>
              <a:rPr lang="en-US" sz="4000">
                <a:hlinkClick r:id="rId2"/>
              </a:rPr>
              <a:t/>
            </a:r>
            <a:br>
              <a:rPr lang="en-US" sz="4000">
                <a:hlinkClick r:id="rId2"/>
              </a:rPr>
            </a:br>
            <a:endParaRPr lang="it-IT" sz="400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05450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Activity III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Children are invited to recognize and distinguish the </a:t>
            </a:r>
            <a:r>
              <a:rPr lang="en-US" sz="2000">
                <a:solidFill>
                  <a:srgbClr val="FF3300"/>
                </a:solidFill>
              </a:rPr>
              <a:t>different races</a:t>
            </a:r>
            <a:r>
              <a:rPr lang="en-US" sz="2000">
                <a:solidFill>
                  <a:srgbClr val="000046"/>
                </a:solidFill>
              </a:rPr>
              <a:t> present in </a:t>
            </a:r>
            <a:r>
              <a:rPr lang="en-US" sz="2000">
                <a:solidFill>
                  <a:srgbClr val="FF3300"/>
                </a:solidFill>
              </a:rPr>
              <a:t>the United States of America.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Teacher shows them images and points to the </a:t>
            </a:r>
            <a:r>
              <a:rPr lang="en-US" sz="2000">
                <a:solidFill>
                  <a:srgbClr val="FF3300"/>
                </a:solidFill>
              </a:rPr>
              <a:t>different races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>
              <a:solidFill>
                <a:srgbClr val="FF33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solidFill>
                <a:srgbClr val="FF33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solidFill>
                <a:srgbClr val="FF33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33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33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33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Teacher’s Talk</a:t>
            </a:r>
          </a:p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In American you can see different races: </a:t>
            </a:r>
            <a:r>
              <a:rPr lang="en-US" sz="2000" b="1">
                <a:solidFill>
                  <a:srgbClr val="FF3300"/>
                </a:solidFill>
              </a:rPr>
              <a:t>people of different origin</a:t>
            </a:r>
            <a:r>
              <a:rPr lang="en-US" sz="2000">
                <a:solidFill>
                  <a:srgbClr val="000046"/>
                </a:solidFill>
              </a:rPr>
              <a:t>. </a:t>
            </a:r>
          </a:p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People come from </a:t>
            </a:r>
            <a:r>
              <a:rPr lang="en-US" sz="2000" b="1">
                <a:solidFill>
                  <a:srgbClr val="FF3300"/>
                </a:solidFill>
              </a:rPr>
              <a:t>different areas</a:t>
            </a:r>
            <a:r>
              <a:rPr lang="en-US" sz="2000">
                <a:solidFill>
                  <a:srgbClr val="000046"/>
                </a:solidFill>
              </a:rPr>
              <a:t>, from </a:t>
            </a:r>
            <a:r>
              <a:rPr lang="en-US" sz="2000" b="1">
                <a:solidFill>
                  <a:srgbClr val="FF3300"/>
                </a:solidFill>
              </a:rPr>
              <a:t>different continents</a:t>
            </a:r>
            <a:r>
              <a:rPr lang="en-US" b="1"/>
              <a:t> </a:t>
            </a:r>
            <a:endParaRPr lang="en-GB" b="1"/>
          </a:p>
        </p:txBody>
      </p:sp>
      <p:pic>
        <p:nvPicPr>
          <p:cNvPr id="180229" name="Picture 5" descr="melting_po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213100"/>
            <a:ext cx="1804988" cy="18002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1" name="Picture 7" descr="melting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2160587" cy="1447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116013" y="2852738"/>
            <a:ext cx="2663825" cy="1608137"/>
          </a:xfrm>
          <a:prstGeom prst="rect">
            <a:avLst/>
          </a:prstGeom>
          <a:noFill/>
          <a:ln w="9525">
            <a:solidFill>
              <a:srgbClr val="00FF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 i="1">
                <a:solidFill>
                  <a:srgbClr val="FF0000"/>
                </a:solidFill>
                <a:hlinkClick r:id="rId6"/>
              </a:rPr>
              <a:t>Melting pot</a:t>
            </a:r>
            <a:r>
              <a:rPr lang="it-IT" b="1">
                <a:solidFill>
                  <a:srgbClr val="00FF00"/>
                </a:solidFill>
                <a:hlinkClick r:id="rId6"/>
              </a:rPr>
              <a:t> </a:t>
            </a:r>
            <a:endParaRPr lang="it-IT" b="1">
              <a:solidFill>
                <a:srgbClr val="00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it-IT" sz="1400" b="1">
                <a:solidFill>
                  <a:srgbClr val="00FF00"/>
                </a:solidFill>
              </a:rPr>
              <a:t>è un nomignolo di </a:t>
            </a:r>
            <a:r>
              <a:rPr lang="it-IT" sz="1400" b="1">
                <a:solidFill>
                  <a:srgbClr val="FF0000"/>
                </a:solidFill>
              </a:rPr>
              <a:t>New York</a:t>
            </a:r>
            <a:r>
              <a:rPr lang="it-IT" sz="1400" b="1">
                <a:solidFill>
                  <a:srgbClr val="00FF00"/>
                </a:solidFill>
              </a:rPr>
              <a:t>, perchè in questa grande metropoli vivono milioni di persone di culture tra loro molto diverse</a:t>
            </a:r>
            <a:r>
              <a:rPr lang="it-IT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American Indian or Alaskan Native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852988"/>
          </a:xfrm>
          <a:ln cap="flat">
            <a:solidFill>
              <a:srgbClr val="00004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AutoNum type="arabicPeriod"/>
            </a:pPr>
            <a:r>
              <a:rPr lang="en-GB" sz="2400" b="1">
                <a:solidFill>
                  <a:srgbClr val="FF3300"/>
                </a:solidFill>
              </a:rPr>
              <a:t> American Indian or Alaskan Native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Origin Peoples of North and South America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(including Central America)</a:t>
            </a:r>
            <a:r>
              <a:rPr lang="en-GB"/>
              <a:t> </a:t>
            </a:r>
            <a:endParaRPr lang="it-IT"/>
          </a:p>
          <a:p>
            <a:pPr marL="0" indent="0"/>
            <a:endParaRPr lang="it-IT"/>
          </a:p>
        </p:txBody>
      </p:sp>
      <p:pic>
        <p:nvPicPr>
          <p:cNvPr id="181252" name="Picture 4" descr="Lakota_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4103687" cy="30829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777875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Asian</a:t>
            </a:r>
            <a:r>
              <a:rPr lang="en-GB" b="1"/>
              <a:t> </a:t>
            </a:r>
            <a:r>
              <a:rPr lang="en-GB"/>
              <a:t> </a:t>
            </a:r>
            <a:endParaRPr lang="it-IT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  <a:ln cap="flat">
            <a:solidFill>
              <a:srgbClr val="00004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it-IT" sz="2400" b="1">
                <a:solidFill>
                  <a:srgbClr val="FF3300"/>
                </a:solidFill>
              </a:rPr>
              <a:t>2.</a:t>
            </a:r>
            <a:r>
              <a:rPr lang="it-IT" sz="2400">
                <a:solidFill>
                  <a:srgbClr val="FF3300"/>
                </a:solidFill>
              </a:rPr>
              <a:t> </a:t>
            </a:r>
            <a:r>
              <a:rPr lang="en-GB" sz="2400" b="1">
                <a:solidFill>
                  <a:srgbClr val="FF3300"/>
                </a:solidFill>
              </a:rPr>
              <a:t>Asian Origin</a:t>
            </a:r>
            <a:r>
              <a:rPr lang="it-IT" sz="2400">
                <a:solidFill>
                  <a:srgbClr val="FF3300"/>
                </a:solidFill>
              </a:rPr>
              <a:t> </a:t>
            </a:r>
          </a:p>
          <a:p>
            <a:pPr marL="0" indent="0" algn="just"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Peoples of the Far East, Southeast Asia, and the Indian subcontinent including, for example, </a:t>
            </a:r>
            <a:r>
              <a:rPr lang="en-GB" sz="2000" b="1">
                <a:solidFill>
                  <a:srgbClr val="FF3300"/>
                </a:solidFill>
              </a:rPr>
              <a:t>Cambodia, China, India, Japan, Korea, Malaysia, Pakistan, the Philippine Islands, Thailand, and Vietnam</a:t>
            </a:r>
            <a:endParaRPr lang="it-IT" sz="2000" b="1">
              <a:solidFill>
                <a:srgbClr val="FF3300"/>
              </a:solidFill>
            </a:endParaRPr>
          </a:p>
        </p:txBody>
      </p:sp>
      <p:pic>
        <p:nvPicPr>
          <p:cNvPr id="182276" name="Picture 4" descr="A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4824412" cy="32051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Black or African American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  <a:ln cap="flat">
            <a:solidFill>
              <a:srgbClr val="00004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3.  Black or African American origin</a:t>
            </a:r>
            <a:r>
              <a:rPr lang="en-GB" b="1"/>
              <a:t/>
            </a:r>
            <a:br>
              <a:rPr lang="en-GB" b="1"/>
            </a:br>
            <a:r>
              <a:rPr lang="en-GB" sz="2000" b="1">
                <a:solidFill>
                  <a:srgbClr val="000046"/>
                </a:solidFill>
              </a:rPr>
              <a:t>Any of the black racial groups of Africa.</a:t>
            </a:r>
            <a:endParaRPr lang="it-IT" sz="2000" b="1">
              <a:solidFill>
                <a:srgbClr val="000046"/>
              </a:solidFill>
            </a:endParaRPr>
          </a:p>
        </p:txBody>
      </p:sp>
      <p:pic>
        <p:nvPicPr>
          <p:cNvPr id="183300" name="Picture 4" descr="afroamer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00288"/>
            <a:ext cx="5616575" cy="39131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Decisioni condivise II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sz="1400" b="1">
                <a:solidFill>
                  <a:srgbClr val="FF3300"/>
                </a:solidFill>
              </a:rPr>
              <a:t>Linguaggi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400">
                <a:solidFill>
                  <a:srgbClr val="000042"/>
                </a:solidFill>
              </a:rPr>
              <a:t>La proposta viene sviluppata nell’ambito dell’ </a:t>
            </a:r>
            <a:r>
              <a:rPr lang="it-IT" sz="1400" b="1">
                <a:solidFill>
                  <a:srgbClr val="000042"/>
                </a:solidFill>
              </a:rPr>
              <a:t>Asse culturale dei linguaggi</a:t>
            </a:r>
          </a:p>
          <a:p>
            <a:pPr marL="0" indent="0">
              <a:lnSpc>
                <a:spcPct val="80000"/>
              </a:lnSpc>
              <a:buFont typeface="Arial" charset="0"/>
              <a:buChar char="−"/>
            </a:pPr>
            <a:r>
              <a:rPr lang="it-IT" sz="1400" b="1">
                <a:solidFill>
                  <a:srgbClr val="000042"/>
                </a:solidFill>
              </a:rPr>
              <a:t> Lingua italiana</a:t>
            </a:r>
          </a:p>
          <a:p>
            <a:pPr marL="0" indent="0">
              <a:lnSpc>
                <a:spcPct val="80000"/>
              </a:lnSpc>
              <a:buFont typeface="Arial" charset="0"/>
              <a:buChar char="−"/>
            </a:pPr>
            <a:r>
              <a:rPr lang="it-IT" sz="1400" b="1">
                <a:solidFill>
                  <a:srgbClr val="FF3300"/>
                </a:solidFill>
              </a:rPr>
              <a:t> Lingua comunitarie  </a:t>
            </a:r>
          </a:p>
          <a:p>
            <a:pPr marL="0" indent="0">
              <a:lnSpc>
                <a:spcPct val="80000"/>
              </a:lnSpc>
              <a:buFont typeface="Arial" charset="0"/>
              <a:buChar char="−"/>
            </a:pPr>
            <a:r>
              <a:rPr lang="it-IT" sz="1400" b="1">
                <a:solidFill>
                  <a:srgbClr val="FF3300"/>
                </a:solidFill>
              </a:rPr>
              <a:t> Uso TIC</a:t>
            </a:r>
          </a:p>
          <a:p>
            <a:pPr marL="0" indent="0">
              <a:lnSpc>
                <a:spcPct val="80000"/>
              </a:lnSpc>
              <a:buFont typeface="Arial" charset="0"/>
              <a:buChar char="−"/>
            </a:pPr>
            <a:endParaRPr lang="it-IT" sz="14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400" b="1">
                <a:solidFill>
                  <a:srgbClr val="000042"/>
                </a:solidFill>
              </a:rPr>
              <a:t>Risultati attesi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1400" b="1">
                <a:solidFill>
                  <a:srgbClr val="000042"/>
                </a:solidFill>
              </a:rPr>
              <a:t>Costruzione di una</a:t>
            </a:r>
            <a:r>
              <a:rPr lang="it-IT" sz="1400">
                <a:solidFill>
                  <a:srgbClr val="000042"/>
                </a:solidFill>
              </a:rPr>
              <a:t> </a:t>
            </a:r>
            <a:r>
              <a:rPr lang="it-IT" sz="1400" b="1">
                <a:solidFill>
                  <a:srgbClr val="000042"/>
                </a:solidFill>
              </a:rPr>
              <a:t>proposta didattica</a:t>
            </a:r>
            <a:r>
              <a:rPr lang="it-IT" sz="1400">
                <a:solidFill>
                  <a:srgbClr val="000042"/>
                </a:solidFill>
              </a:rPr>
              <a:t> attenta al processo di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1400">
                <a:solidFill>
                  <a:srgbClr val="000042"/>
                </a:solidFill>
              </a:rPr>
              <a:t>apprendimento-insegnamento di contenuti in lingua inglese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1400">
                <a:solidFill>
                  <a:srgbClr val="000042"/>
                </a:solidFill>
              </a:rPr>
              <a:t>volto a potenziare le abilità degli allievi tenendo presenti le quattro abilità</a:t>
            </a:r>
          </a:p>
          <a:p>
            <a:pPr marL="0" indent="0">
              <a:lnSpc>
                <a:spcPct val="80000"/>
              </a:lnSpc>
              <a:buFont typeface="Arial" charset="0"/>
              <a:buChar char="−"/>
            </a:pPr>
            <a:endParaRPr lang="it-IT" sz="1400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it-IT" sz="1400">
                <a:solidFill>
                  <a:srgbClr val="FF3300"/>
                </a:solidFill>
              </a:rPr>
              <a:t> parlato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it-IT" sz="1400">
                <a:solidFill>
                  <a:srgbClr val="FF3300"/>
                </a:solidFill>
              </a:rPr>
              <a:t> ascolto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it-IT" sz="1400">
                <a:solidFill>
                  <a:srgbClr val="FF3300"/>
                </a:solidFill>
              </a:rPr>
              <a:t> lettura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it-IT" sz="1400">
                <a:solidFill>
                  <a:srgbClr val="FF3300"/>
                </a:solidFill>
              </a:rPr>
              <a:t> scrittura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Font typeface="Arial" charset="0"/>
              <a:buNone/>
            </a:pPr>
            <a:endParaRPr lang="it-IT" sz="140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FF00"/>
              </a:buClr>
              <a:buFont typeface="Arial" charset="0"/>
              <a:buNone/>
            </a:pPr>
            <a:r>
              <a:rPr lang="it-IT" sz="1400" b="1">
                <a:solidFill>
                  <a:srgbClr val="000042"/>
                </a:solidFill>
              </a:rPr>
              <a:t>Conoscenze</a:t>
            </a:r>
            <a:r>
              <a:rPr lang="it-IT" sz="1400">
                <a:solidFill>
                  <a:srgbClr val="000042"/>
                </a:solidFill>
              </a:rPr>
              <a:t> = studiare l’America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Font typeface="Arial" charset="0"/>
              <a:buNone/>
            </a:pPr>
            <a:r>
              <a:rPr lang="it-IT" sz="1400" b="1">
                <a:solidFill>
                  <a:srgbClr val="000042"/>
                </a:solidFill>
              </a:rPr>
              <a:t>Competenze</a:t>
            </a:r>
            <a:r>
              <a:rPr lang="it-IT" sz="1400">
                <a:solidFill>
                  <a:srgbClr val="000042"/>
                </a:solidFill>
              </a:rPr>
              <a:t> = comprensione e costruzione di competenze su contenuti in lingua inglese 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it-IT" sz="1400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r>
              <a:rPr lang="it-IT" sz="1400">
                <a:solidFill>
                  <a:srgbClr val="000042"/>
                </a:solidFill>
              </a:rPr>
              <a:t> </a:t>
            </a:r>
            <a:r>
              <a:rPr lang="it-IT" sz="1400" b="1">
                <a:solidFill>
                  <a:srgbClr val="000042"/>
                </a:solidFill>
              </a:rPr>
              <a:t>Costruire un segmento omogeneo</a:t>
            </a:r>
            <a:r>
              <a:rPr lang="it-IT" sz="1400">
                <a:solidFill>
                  <a:srgbClr val="000042"/>
                </a:solidFill>
              </a:rPr>
              <a:t> per 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1400" b="1">
                <a:solidFill>
                  <a:srgbClr val="000042"/>
                </a:solidFill>
              </a:rPr>
              <a:t> assunti pedagogici</a:t>
            </a:r>
            <a:r>
              <a:rPr lang="it-IT" sz="1400">
                <a:solidFill>
                  <a:srgbClr val="000042"/>
                </a:solidFill>
              </a:rPr>
              <a:t> (considerando in particolare la modalità dell’input)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1400" b="1">
                <a:solidFill>
                  <a:srgbClr val="000042"/>
                </a:solidFill>
              </a:rPr>
              <a:t> proposte educativo-didattiche</a:t>
            </a:r>
            <a:r>
              <a:rPr lang="it-IT" sz="1400">
                <a:solidFill>
                  <a:srgbClr val="000042"/>
                </a:solidFill>
              </a:rPr>
              <a:t> </a:t>
            </a:r>
            <a:r>
              <a:rPr lang="it-IT" sz="1400" b="1">
                <a:solidFill>
                  <a:srgbClr val="000042"/>
                </a:solidFill>
              </a:rPr>
              <a:t>pur nella differenza di livello del target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it-IT" sz="1400">
              <a:solidFill>
                <a:srgbClr val="000042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r>
              <a:rPr lang="it-IT" sz="1400">
                <a:solidFill>
                  <a:srgbClr val="000042"/>
                </a:solidFill>
              </a:rPr>
              <a:t> </a:t>
            </a:r>
            <a:r>
              <a:rPr lang="it-IT" sz="1400" b="1">
                <a:solidFill>
                  <a:srgbClr val="000042"/>
                </a:solidFill>
              </a:rPr>
              <a:t>Costituzione gruppo/i di riflessione in verticale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200">
              <a:solidFill>
                <a:srgbClr val="000042"/>
              </a:solidFill>
            </a:endParaRPr>
          </a:p>
        </p:txBody>
      </p:sp>
      <p:pic>
        <p:nvPicPr>
          <p:cNvPr id="36878" name="Picture 14" descr="fiori12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41888"/>
            <a:ext cx="17272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fiori12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17272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fiori12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68638"/>
            <a:ext cx="17272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06437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Hispanic or Latino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  <a:ln cap="flat">
            <a:solidFill>
              <a:srgbClr val="000046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4. Hispanic or Latino Origin</a:t>
            </a:r>
            <a:br>
              <a:rPr lang="en-GB" sz="2400" b="1">
                <a:solidFill>
                  <a:srgbClr val="FF3300"/>
                </a:solidFill>
              </a:rPr>
            </a:br>
            <a:r>
              <a:rPr lang="en-GB" sz="2000" b="1">
                <a:solidFill>
                  <a:srgbClr val="000046"/>
                </a:solidFill>
              </a:rPr>
              <a:t>A person of Cuban, Mexican, Puerto Rican, South or Central American, or other Spanish culture of origin</a:t>
            </a:r>
            <a:endParaRPr lang="it-IT" sz="2000" b="1">
              <a:solidFill>
                <a:srgbClr val="000046"/>
              </a:solidFill>
            </a:endParaRPr>
          </a:p>
        </p:txBody>
      </p:sp>
      <p:pic>
        <p:nvPicPr>
          <p:cNvPr id="184327" name="Picture 7" descr="hisp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5832475" cy="37211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633412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Hawaiian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5616575"/>
          </a:xfrm>
          <a:ln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5. Native Hawaiian or Other Pacific Islander</a:t>
            </a:r>
            <a:endParaRPr lang="it-IT" sz="2400" b="1">
              <a:solidFill>
                <a:srgbClr val="FF3300"/>
              </a:solidFill>
            </a:endParaRPr>
          </a:p>
        </p:txBody>
      </p:sp>
      <p:pic>
        <p:nvPicPr>
          <p:cNvPr id="185349" name="Picture 5" descr="14449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182937" cy="47910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0" name="Picture 6" descr="1haw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835400" cy="48593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0000"/>
                </a:solidFill>
              </a:rPr>
              <a:t>Learning and recognizing</a:t>
            </a:r>
            <a:endParaRPr lang="it-IT" sz="3200" b="1">
              <a:solidFill>
                <a:srgbClr val="FF0000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Activity III </a:t>
            </a:r>
            <a:endParaRPr lang="en-US" sz="24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teacher invites the children to </a:t>
            </a:r>
            <a:r>
              <a:rPr lang="en-US" sz="2000" b="1">
                <a:solidFill>
                  <a:srgbClr val="FF3300"/>
                </a:solidFill>
              </a:rPr>
              <a:t>repeat  the names of the most widespread human races</a:t>
            </a:r>
            <a:r>
              <a:rPr lang="en-US" sz="2000">
                <a:solidFill>
                  <a:srgbClr val="000046"/>
                </a:solidFill>
              </a:rPr>
              <a:t>. </a:t>
            </a:r>
            <a:endParaRPr lang="en-US" sz="2000" b="1">
              <a:solidFill>
                <a:srgbClr val="000046"/>
              </a:solidFill>
            </a:endParaRP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584325" cy="19240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1655763" cy="22018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2" name="Picture 6" descr="afri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132556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0" y="-42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0" y="155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-252413" y="35004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29386" name="Picture 10" descr="l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2089150" cy="2089150"/>
          </a:xfrm>
          <a:prstGeom prst="rect">
            <a:avLst/>
          </a:prstGeom>
          <a:noFill/>
          <a:ln w="9525">
            <a:solidFill>
              <a:srgbClr val="00FF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7" name="Picture 11" descr="eschime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1511300" cy="20605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8" name="Picture 12" descr="ChineseChildr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24175"/>
            <a:ext cx="2232025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9" name="Picture 13" descr="2006101514582wideyedwonderbs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15128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90" name="Picture 14" descr="IMG_268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232025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91" name="Picture 15" descr="african-children-thumb7253883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18487" cy="850900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GAME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  <a:ln cap="flat">
            <a:solidFill>
              <a:srgbClr val="000046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sz="2400">
                <a:solidFill>
                  <a:srgbClr val="000046"/>
                </a:solidFill>
              </a:rPr>
              <a:t>She uses flash cards or pictures with </a:t>
            </a:r>
            <a:r>
              <a:rPr lang="en-US" sz="2400" b="1">
                <a:solidFill>
                  <a:srgbClr val="FF3300"/>
                </a:solidFill>
              </a:rPr>
              <a:t>children from different origins</a:t>
            </a:r>
            <a:r>
              <a:rPr lang="en-US" sz="2400">
                <a:solidFill>
                  <a:srgbClr val="000046"/>
                </a:solidFill>
              </a:rPr>
              <a:t> and shows them to children.</a:t>
            </a:r>
          </a:p>
          <a:p>
            <a:pPr marL="0" indent="0">
              <a:buFontTx/>
              <a:buNone/>
            </a:pPr>
            <a:r>
              <a:rPr lang="en-US" sz="2400">
                <a:solidFill>
                  <a:srgbClr val="000046"/>
                </a:solidFill>
              </a:rPr>
              <a:t>While showing</a:t>
            </a:r>
            <a:r>
              <a:rPr lang="en-US" sz="2400">
                <a:solidFill>
                  <a:srgbClr val="FF3300"/>
                </a:solidFill>
              </a:rPr>
              <a:t> different pictures of different races  teacher prompts:</a:t>
            </a:r>
            <a:br>
              <a:rPr lang="en-US" sz="2400">
                <a:solidFill>
                  <a:srgbClr val="FF3300"/>
                </a:solidFill>
              </a:rPr>
            </a:br>
            <a:endParaRPr lang="en-US" sz="2400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r>
              <a:rPr lang="en-US" i="1">
                <a:solidFill>
                  <a:srgbClr val="FF3300"/>
                </a:solidFill>
              </a:rPr>
              <a:t>Listen and repeat </a:t>
            </a:r>
          </a:p>
          <a:p>
            <a:pPr marL="0" indent="0">
              <a:buFontTx/>
              <a:buNone/>
            </a:pPr>
            <a:r>
              <a:rPr lang="en-US" sz="2400" i="1">
                <a:solidFill>
                  <a:srgbClr val="FF3300"/>
                </a:solidFill>
              </a:rPr>
              <a:t>She is …     </a:t>
            </a:r>
            <a:r>
              <a:rPr lang="en-US" sz="2400" b="1">
                <a:solidFill>
                  <a:srgbClr val="000046"/>
                </a:solidFill>
              </a:rPr>
              <a:t>ASIAN</a:t>
            </a:r>
          </a:p>
          <a:p>
            <a:pPr marL="0" indent="0">
              <a:buFontTx/>
              <a:buNone/>
            </a:pPr>
            <a:r>
              <a:rPr lang="en-US" sz="2400" i="1">
                <a:solidFill>
                  <a:srgbClr val="FF3300"/>
                </a:solidFill>
              </a:rPr>
              <a:t>He is …</a:t>
            </a:r>
            <a:r>
              <a:rPr lang="en-US" sz="2400" b="1">
                <a:solidFill>
                  <a:srgbClr val="000046"/>
                </a:solidFill>
              </a:rPr>
              <a:t>       BLACK</a:t>
            </a:r>
          </a:p>
          <a:p>
            <a:pPr marL="0" indent="0">
              <a:buFontTx/>
              <a:buNone/>
            </a:pPr>
            <a:r>
              <a:rPr lang="en-US" sz="2400" i="1">
                <a:solidFill>
                  <a:srgbClr val="FF3300"/>
                </a:solidFill>
              </a:rPr>
              <a:t>They are … </a:t>
            </a:r>
            <a:r>
              <a:rPr lang="en-US" sz="2400" b="1">
                <a:solidFill>
                  <a:srgbClr val="000046"/>
                </a:solidFill>
              </a:rPr>
              <a:t>AMERICAN INDIAN</a:t>
            </a:r>
          </a:p>
          <a:p>
            <a:pPr marL="0" indent="0">
              <a:buFontTx/>
              <a:buNone/>
            </a:pPr>
            <a:r>
              <a:rPr lang="en-US" sz="2400" b="1">
                <a:solidFill>
                  <a:srgbClr val="000046"/>
                </a:solidFill>
              </a:rPr>
              <a:t>…</a:t>
            </a:r>
          </a:p>
          <a:p>
            <a:pPr marL="0" indent="0">
              <a:buFontTx/>
              <a:buNone/>
            </a:pPr>
            <a:r>
              <a:rPr lang="en-US" sz="2400" b="1">
                <a:solidFill>
                  <a:srgbClr val="000046"/>
                </a:solidFill>
              </a:rPr>
              <a:t>…</a:t>
            </a:r>
          </a:p>
          <a:p>
            <a:pPr marL="0" indent="0"/>
            <a:endParaRPr lang="it-IT" sz="2400" b="1">
              <a:solidFill>
                <a:srgbClr val="000046"/>
              </a:solidFill>
            </a:endParaRPr>
          </a:p>
        </p:txBody>
      </p:sp>
      <p:pic>
        <p:nvPicPr>
          <p:cNvPr id="230404" name="Picture 4" descr="car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1566862" cy="2379663"/>
          </a:xfrm>
          <a:prstGeom prst="rect">
            <a:avLst/>
          </a:prstGeom>
          <a:noFill/>
          <a:ln w="9525">
            <a:solidFill>
              <a:srgbClr val="00FF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5" name="Picture 5" descr="car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2738"/>
            <a:ext cx="1566863" cy="2379662"/>
          </a:xfrm>
          <a:prstGeom prst="rect">
            <a:avLst/>
          </a:prstGeom>
          <a:noFill/>
          <a:ln w="9525">
            <a:solidFill>
              <a:srgbClr val="00FF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6" name="Picture 6" descr="car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1420813" cy="2159000"/>
          </a:xfrm>
          <a:prstGeom prst="rect">
            <a:avLst/>
          </a:prstGeom>
          <a:noFill/>
          <a:ln w="9525">
            <a:solidFill>
              <a:srgbClr val="00FF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3200">
                <a:solidFill>
                  <a:srgbClr val="FF3300"/>
                </a:solidFill>
              </a:rPr>
              <a:t>Multiracial schools</a:t>
            </a:r>
            <a:r>
              <a:rPr lang="it-IT" sz="3200">
                <a:solidFill>
                  <a:srgbClr val="FF3300"/>
                </a:solidFill>
              </a:rPr>
              <a:t/>
            </a:r>
            <a:br>
              <a:rPr lang="it-IT" sz="3200">
                <a:solidFill>
                  <a:srgbClr val="FF3300"/>
                </a:solidFill>
              </a:rPr>
            </a:br>
            <a:endParaRPr lang="it-IT" sz="3200">
              <a:solidFill>
                <a:srgbClr val="FF3300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435975" cy="5688012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sz="2400">
                <a:solidFill>
                  <a:srgbClr val="000046"/>
                </a:solidFill>
              </a:rPr>
              <a:t>The teacher shows children pictures of </a:t>
            </a:r>
            <a:r>
              <a:rPr lang="en-US" sz="2400" b="1">
                <a:solidFill>
                  <a:srgbClr val="FF3300"/>
                </a:solidFill>
              </a:rPr>
              <a:t>multiracial schools</a:t>
            </a:r>
            <a:endParaRPr lang="it-IT" sz="2400" b="1">
              <a:solidFill>
                <a:srgbClr val="FF3300"/>
              </a:solidFill>
            </a:endParaRPr>
          </a:p>
        </p:txBody>
      </p:sp>
      <p:pic>
        <p:nvPicPr>
          <p:cNvPr id="231428" name="Picture 4" descr="bub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455987" cy="2303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9" name="Picture 5" descr="AAGT00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598862" cy="2413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0" name="Picture 6" descr="South_Africa,_Johannesburg2_448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4392612" cy="2811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4572000" y="1341438"/>
            <a:ext cx="4032250" cy="19335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American Schools</a:t>
            </a:r>
          </a:p>
          <a:p>
            <a:pPr algn="just"/>
            <a:r>
              <a:rPr lang="en-US" sz="1600" b="1">
                <a:solidFill>
                  <a:srgbClr val="0000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Children from many races live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together  </a:t>
            </a:r>
            <a:r>
              <a:rPr lang="en-US" sz="1600" b="1">
                <a:solidFill>
                  <a:srgbClr val="0000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USA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just"/>
            <a:r>
              <a:rPr lang="en-US" sz="1600" b="1">
                <a:solidFill>
                  <a:srgbClr val="0000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Today there is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friendship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>
                <a:solidFill>
                  <a:srgbClr val="0000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years ago there was slavery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>
                <a:solidFill>
                  <a:srgbClr val="0000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 Black Americans didn’t have the same rights of  White Americans.</a:t>
            </a:r>
            <a:endParaRPr lang="it-IT" sz="1600" b="1">
              <a:solidFill>
                <a:srgbClr val="00004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1282700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SLAVERY</a:t>
            </a:r>
            <a:r>
              <a:rPr lang="it-IT" sz="3200">
                <a:solidFill>
                  <a:srgbClr val="000046"/>
                </a:solidFill>
              </a:rPr>
              <a:t> </a:t>
            </a:r>
            <a:r>
              <a:rPr lang="it-IT" sz="3200" b="1">
                <a:solidFill>
                  <a:srgbClr val="000046"/>
                </a:solidFill>
              </a:rPr>
              <a:t>IN</a:t>
            </a:r>
            <a:r>
              <a:rPr lang="it-IT" sz="3200">
                <a:solidFill>
                  <a:srgbClr val="000046"/>
                </a:solidFill>
              </a:rPr>
              <a:t> </a:t>
            </a:r>
            <a:r>
              <a:rPr lang="it-IT" sz="3200" b="1">
                <a:solidFill>
                  <a:srgbClr val="FF3300"/>
                </a:solidFill>
              </a:rPr>
              <a:t>AMERICA</a:t>
            </a:r>
          </a:p>
        </p:txBody>
      </p:sp>
      <p:pic>
        <p:nvPicPr>
          <p:cNvPr id="232451" name="Picture 3" descr="slav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5429250" cy="4286250"/>
          </a:xfrm>
          <a:noFill/>
          <a:ln cap="flat">
            <a:solidFill>
              <a:srgbClr val="00FF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00788" y="692150"/>
            <a:ext cx="2376487" cy="5761038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46"/>
                </a:solidFill>
              </a:rPr>
              <a:t>The teacher shows a </a:t>
            </a:r>
            <a:r>
              <a:rPr lang="en-US" sz="2400">
                <a:solidFill>
                  <a:srgbClr val="000046"/>
                </a:solidFill>
                <a:hlinkClick r:id="rId3"/>
              </a:rPr>
              <a:t>video</a:t>
            </a:r>
            <a:r>
              <a:rPr lang="en-US" sz="2400">
                <a:solidFill>
                  <a:srgbClr val="000046"/>
                </a:solidFill>
              </a:rPr>
              <a:t> to the children and explains that </a:t>
            </a:r>
            <a:r>
              <a:rPr lang="en-US" sz="2400">
                <a:solidFill>
                  <a:srgbClr val="FF3300"/>
                </a:solidFill>
              </a:rPr>
              <a:t>slaves sang songs to communicate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46"/>
                </a:solidFill>
              </a:rPr>
              <a:t>Also children </a:t>
            </a:r>
            <a:r>
              <a:rPr lang="en-US" sz="2400">
                <a:solidFill>
                  <a:srgbClr val="000046"/>
                </a:solidFill>
                <a:hlinkClick r:id="rId4"/>
              </a:rPr>
              <a:t>watch</a:t>
            </a:r>
            <a:r>
              <a:rPr lang="en-US" sz="2400">
                <a:solidFill>
                  <a:srgbClr val="000046"/>
                </a:solidFill>
              </a:rPr>
              <a:t> and listen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46"/>
                </a:solidFill>
                <a:hlinkClick r:id="rId5"/>
              </a:rPr>
              <a:t>One more</a:t>
            </a:r>
            <a:r>
              <a:rPr lang="en-US" sz="2400">
                <a:solidFill>
                  <a:srgbClr val="000046"/>
                </a:solidFill>
              </a:rPr>
              <a:t> to introduce the poem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hlinkClick r:id="rId6" action="ppaction://hlinkfile"/>
              </a:rPr>
              <a:t> I, too</a:t>
            </a:r>
            <a:endParaRPr lang="it-IT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5619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Slavery – Racism – Human Rights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5543550"/>
          </a:xfrm>
          <a:ln cap="flat">
            <a:solidFill>
              <a:srgbClr val="000046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ACTIVITY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the teacher reads the poem and explains it also resorting to Italian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If needed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teacher draws attention on  these following  key- words 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46"/>
                </a:solidFill>
              </a:rPr>
              <a:t> darker brother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46"/>
                </a:solidFill>
              </a:rPr>
              <a:t> eat in the kitchen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46"/>
                </a:solidFill>
              </a:rPr>
              <a:t> laugh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46"/>
                </a:solidFill>
              </a:rPr>
              <a:t> eat well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46"/>
                </a:solidFill>
              </a:rPr>
              <a:t> grow strong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46"/>
                </a:solidFill>
              </a:rPr>
              <a:t> tomorrow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46"/>
                </a:solidFill>
              </a:rPr>
              <a:t> ashamed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Teacher and children learn the poem by heart: they repeat it and  rehearse it together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teacher says that nowadays </a:t>
            </a:r>
            <a:r>
              <a:rPr lang="en-US" sz="2000">
                <a:solidFill>
                  <a:srgbClr val="FF3300"/>
                </a:solidFill>
              </a:rPr>
              <a:t>discrimination</a:t>
            </a:r>
            <a:r>
              <a:rPr lang="en-US" sz="2000">
                <a:solidFill>
                  <a:srgbClr val="000046"/>
                </a:solidFill>
              </a:rPr>
              <a:t> doesn’t exist anymore.</a:t>
            </a: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233476" name="Picture 4" descr="NoRaci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24175"/>
            <a:ext cx="9715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77" name="Picture 5" descr="NoRaci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40075"/>
            <a:ext cx="9715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78" name="Picture 6" descr="NoRaci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5975"/>
            <a:ext cx="9715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79" name="Picture 7" descr="racis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9720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3300"/>
                </a:solidFill>
              </a:rPr>
              <a:t>Children Human Rights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2400" b="1">
                <a:solidFill>
                  <a:srgbClr val="000046"/>
                </a:solidFill>
              </a:rPr>
              <a:t>Children of </a:t>
            </a:r>
            <a:r>
              <a:rPr lang="it-IT" sz="2400" b="1">
                <a:solidFill>
                  <a:srgbClr val="FF3300"/>
                </a:solidFill>
              </a:rPr>
              <a:t>different races</a:t>
            </a:r>
            <a:r>
              <a:rPr lang="it-IT" sz="2400" b="1">
                <a:solidFill>
                  <a:srgbClr val="000046"/>
                </a:solidFill>
              </a:rPr>
              <a:t> have the </a:t>
            </a:r>
            <a:r>
              <a:rPr lang="it-IT" sz="2400" b="1">
                <a:solidFill>
                  <a:srgbClr val="FF3300"/>
                </a:solidFill>
              </a:rPr>
              <a:t>same rights</a:t>
            </a:r>
          </a:p>
          <a:p>
            <a:pPr algn="ctr">
              <a:buFontTx/>
              <a:buNone/>
            </a:pPr>
            <a:endParaRPr lang="it-IT" sz="2400" b="1">
              <a:solidFill>
                <a:srgbClr val="000046"/>
              </a:solidFill>
            </a:endParaRPr>
          </a:p>
        </p:txBody>
      </p:sp>
      <p:pic>
        <p:nvPicPr>
          <p:cNvPr id="234500" name="Picture 4" descr="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7848600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643813" cy="706437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CLIL AT PRIMARY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91512" cy="5689600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5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TARGET</a:t>
            </a:r>
            <a:r>
              <a:rPr lang="en-GB" sz="1600" b="1">
                <a:solidFill>
                  <a:srgbClr val="FF3300"/>
                </a:solidFill>
              </a:rPr>
              <a:t> </a:t>
            </a:r>
            <a:r>
              <a:rPr lang="en-GB" sz="1600">
                <a:solidFill>
                  <a:srgbClr val="FF3300"/>
                </a:solidFill>
              </a:rPr>
              <a:t> </a:t>
            </a:r>
            <a:r>
              <a:rPr lang="en-GB" sz="1600" b="1">
                <a:solidFill>
                  <a:srgbClr val="FF3300"/>
                </a:solidFill>
              </a:rPr>
              <a:t>Primary School  form III to V </a:t>
            </a:r>
            <a:endParaRPr lang="it-IT" sz="16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it-IT" sz="1600" b="1">
                <a:solidFill>
                  <a:srgbClr val="000046"/>
                </a:solidFill>
              </a:rPr>
              <a:t>Intercultural Education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Content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600" b="1">
                <a:solidFill>
                  <a:srgbClr val="FF3300"/>
                </a:solidFill>
              </a:rPr>
              <a:t>Learn about  multiracial America and its problems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it-IT" sz="1400" b="1">
                <a:solidFill>
                  <a:srgbClr val="FF3300"/>
                </a:solidFill>
              </a:rPr>
              <a:t>Area storico-geografico -  sociale</a:t>
            </a:r>
            <a:r>
              <a:rPr lang="it-IT" sz="1400" b="1">
                <a:solidFill>
                  <a:srgbClr val="000046"/>
                </a:solidFill>
              </a:rPr>
              <a:t> (storia, geografia)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it-IT" sz="1400" b="1">
                <a:solidFill>
                  <a:srgbClr val="FF3300"/>
                </a:solidFill>
              </a:rPr>
              <a:t>Area linguistico-espressiva</a:t>
            </a:r>
            <a:r>
              <a:rPr lang="it-IT" sz="1400" b="1">
                <a:solidFill>
                  <a:srgbClr val="000046"/>
                </a:solidFill>
              </a:rPr>
              <a:t> (musica)</a:t>
            </a:r>
            <a:endParaRPr lang="en-GB" sz="10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endParaRPr lang="en-GB" sz="10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600" b="1">
                <a:solidFill>
                  <a:srgbClr val="FF3300"/>
                </a:solidFill>
              </a:rPr>
              <a:t>CONTENTS</a:t>
            </a:r>
            <a:r>
              <a:rPr lang="en-GB" sz="1600" b="1"/>
              <a:t> 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 b="1">
                <a:solidFill>
                  <a:srgbClr val="000046"/>
                </a:solidFill>
              </a:rPr>
              <a:t>Learning about Music in America ( </a:t>
            </a:r>
            <a:r>
              <a:rPr lang="en-GB" sz="1400" b="1">
                <a:solidFill>
                  <a:srgbClr val="FF3300"/>
                </a:solidFill>
              </a:rPr>
              <a:t>SPIRITUALS</a:t>
            </a:r>
            <a:r>
              <a:rPr lang="en-GB" sz="1400" b="1">
                <a:solidFill>
                  <a:srgbClr val="000046"/>
                </a:solidFill>
              </a:rPr>
              <a:t> and </a:t>
            </a:r>
            <a:r>
              <a:rPr lang="en-GB" sz="1400" b="1">
                <a:solidFill>
                  <a:srgbClr val="FF3300"/>
                </a:solidFill>
              </a:rPr>
              <a:t>BLUES</a:t>
            </a:r>
            <a:r>
              <a:rPr lang="en-GB" sz="1400" b="1">
                <a:solidFill>
                  <a:srgbClr val="000046"/>
                </a:solidFill>
              </a:rPr>
              <a:t>)	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SzPct val="90000"/>
              <a:buFont typeface="Wingdings" pitchFamily="2" charset="2"/>
              <a:buChar char="§"/>
            </a:pPr>
            <a:r>
              <a:rPr lang="en-GB" sz="1400" b="1">
                <a:solidFill>
                  <a:srgbClr val="000046"/>
                </a:solidFill>
              </a:rPr>
              <a:t> Slaves from Africa to the States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SzPct val="90000"/>
              <a:buFont typeface="Wingdings" pitchFamily="2" charset="2"/>
              <a:buChar char="§"/>
            </a:pPr>
            <a:r>
              <a:rPr lang="en-GB" sz="1400" b="1">
                <a:solidFill>
                  <a:srgbClr val="000046"/>
                </a:solidFill>
              </a:rPr>
              <a:t> Plantation and Plantation songs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SzPct val="90000"/>
              <a:buFont typeface="Wingdings" pitchFamily="2" charset="2"/>
              <a:buChar char="§"/>
            </a:pPr>
            <a:r>
              <a:rPr lang="en-GB" sz="1400" b="1">
                <a:solidFill>
                  <a:srgbClr val="000046"/>
                </a:solidFill>
              </a:rPr>
              <a:t> The birth of spirituals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SzPct val="90000"/>
              <a:buFont typeface="Wingdings" pitchFamily="2" charset="2"/>
              <a:buChar char="§"/>
            </a:pPr>
            <a:r>
              <a:rPr lang="en-GB" sz="1400" b="1">
                <a:solidFill>
                  <a:srgbClr val="000046"/>
                </a:solidFill>
              </a:rPr>
              <a:t> The birth of blues</a:t>
            </a:r>
            <a:r>
              <a:rPr lang="en-GB" sz="1600" b="1"/>
              <a:t>			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endParaRPr lang="en-GB" sz="14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600" b="1">
                <a:solidFill>
                  <a:srgbClr val="FF3300"/>
                </a:solidFill>
              </a:rPr>
              <a:t>MICROLANGUAGE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 b="1">
                <a:solidFill>
                  <a:srgbClr val="000046"/>
                </a:solidFill>
              </a:rPr>
              <a:t>sing, singer, song, music, slave, 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 b="1">
                <a:solidFill>
                  <a:srgbClr val="000046"/>
                </a:solidFill>
              </a:rPr>
              <a:t>cotton plantation, choral song, 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1400" b="1">
                <a:solidFill>
                  <a:srgbClr val="000046"/>
                </a:solidFill>
              </a:rPr>
              <a:t>blues, blues singer, individual song, spirituals, work songs, field hollers, shouts and</a:t>
            </a:r>
            <a:r>
              <a:rPr lang="en-GB" sz="1400">
                <a:solidFill>
                  <a:srgbClr val="000046"/>
                </a:solidFill>
              </a:rPr>
              <a:t> </a:t>
            </a:r>
            <a:r>
              <a:rPr lang="en-GB" sz="1400" b="1">
                <a:solidFill>
                  <a:srgbClr val="000046"/>
                </a:solidFill>
              </a:rPr>
              <a:t>chants, and rhymed simple narrative ballads.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it-IT" sz="1400" b="1">
                <a:solidFill>
                  <a:srgbClr val="FF6600"/>
                </a:solidFill>
              </a:rPr>
              <a:t>Metalanguge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it-IT" sz="1400" b="1">
                <a:solidFill>
                  <a:srgbClr val="000046"/>
                </a:solidFill>
              </a:rPr>
              <a:t>What’s the English for …?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endParaRPr lang="en-GB" sz="1400" b="1">
              <a:solidFill>
                <a:srgbClr val="000046"/>
              </a:solidFill>
            </a:endParaRP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endParaRPr lang="it-IT" sz="14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</a:pPr>
            <a:endParaRPr lang="it-IT" sz="16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4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00" b="1"/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500"/>
          </a:p>
        </p:txBody>
      </p:sp>
      <p:pic>
        <p:nvPicPr>
          <p:cNvPr id="235524" name="Picture 4" descr="Happy D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2663825" cy="18208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5" name="Picture 5" descr="nstar.jpg image by EagleHawk_Red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68413"/>
            <a:ext cx="1655763" cy="16271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From History to Music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5578475"/>
          </a:xfrm>
          <a:ln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ACTIVITY I </a:t>
            </a:r>
          </a:p>
          <a:p>
            <a:pPr marL="0" indent="0">
              <a:buFontTx/>
              <a:buNone/>
            </a:pPr>
            <a:r>
              <a:rPr lang="it-IT" sz="1800" b="1">
                <a:solidFill>
                  <a:srgbClr val="000046"/>
                </a:solidFill>
              </a:rPr>
              <a:t>The teacher shows the children some images and explains the English for the different pictures</a:t>
            </a:r>
          </a:p>
          <a:p>
            <a:pPr marL="0" indent="0">
              <a:buFontTx/>
              <a:buNone/>
            </a:pPr>
            <a:r>
              <a:rPr lang="it-IT" sz="1800" b="1">
                <a:solidFill>
                  <a:srgbClr val="FF6600"/>
                </a:solidFill>
              </a:rPr>
              <a:t>Practicing</a:t>
            </a:r>
          </a:p>
          <a:p>
            <a:pPr marL="0" indent="0">
              <a:buFontTx/>
              <a:buNone/>
            </a:pPr>
            <a:endParaRPr lang="it-IT" sz="1800" b="1">
              <a:solidFill>
                <a:srgbClr val="FF6600"/>
              </a:solidFill>
            </a:endParaRPr>
          </a:p>
          <a:p>
            <a:pPr marL="0" indent="0"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- What’s the English for Picture 1? </a:t>
            </a:r>
            <a:r>
              <a:rPr lang="it-IT" sz="1600" b="1">
                <a:solidFill>
                  <a:srgbClr val="000046"/>
                </a:solidFill>
                <a:sym typeface="Wingdings" pitchFamily="2" charset="2"/>
              </a:rPr>
              <a:t></a:t>
            </a:r>
            <a:r>
              <a:rPr lang="it-IT" sz="1600" b="1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it-IT" sz="1600" b="1">
                <a:solidFill>
                  <a:srgbClr val="FF3300"/>
                </a:solidFill>
              </a:rPr>
              <a:t>It’s cotton</a:t>
            </a:r>
          </a:p>
          <a:p>
            <a:pPr marL="0" indent="0">
              <a:buFontTx/>
              <a:buNone/>
            </a:pPr>
            <a:r>
              <a:rPr lang="it-IT" sz="1600" b="1">
                <a:solidFill>
                  <a:srgbClr val="000046"/>
                </a:solidFill>
              </a:rPr>
              <a:t>- I can see cotton in picture 1</a:t>
            </a:r>
            <a:r>
              <a:rPr lang="it-IT" sz="1600" b="1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36548" name="Picture 4" descr="Clil, Co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879725" cy="19065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49" name="Picture 5" descr="Clil, scvia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2281237" cy="25193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0" name="Picture 6" descr="Clip, Piantagione cotone in Missisi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2879725" cy="19002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755650" y="5949950"/>
            <a:ext cx="1871663" cy="3762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46"/>
                </a:solidFill>
              </a:rPr>
              <a:t>slaves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3924300" y="3141663"/>
            <a:ext cx="1150938" cy="3762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46"/>
                </a:solidFill>
              </a:rPr>
              <a:t>cotton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5867400" y="6021388"/>
            <a:ext cx="1798638" cy="3762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46"/>
                </a:solidFill>
              </a:rPr>
              <a:t>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GEOGRAPHY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0222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57188" indent="0">
              <a:buFontTx/>
              <a:buNone/>
            </a:pPr>
            <a:r>
              <a:rPr lang="it-IT">
                <a:solidFill>
                  <a:srgbClr val="000066"/>
                </a:solidFill>
              </a:rPr>
              <a:t>Ciclo scolastico </a:t>
            </a:r>
            <a:r>
              <a:rPr lang="it-IT">
                <a:solidFill>
                  <a:srgbClr val="000066"/>
                </a:solidFill>
                <a:sym typeface="Wingdings" pitchFamily="2" charset="2"/>
              </a:rPr>
              <a:t> </a:t>
            </a:r>
            <a:r>
              <a:rPr lang="it-IT">
                <a:solidFill>
                  <a:srgbClr val="FF3300"/>
                </a:solidFill>
                <a:sym typeface="Wingdings" pitchFamily="2" charset="2"/>
              </a:rPr>
              <a:t>Scuola  </a:t>
            </a:r>
            <a:r>
              <a:rPr lang="it-IT">
                <a:solidFill>
                  <a:srgbClr val="FF3300"/>
                </a:solidFill>
              </a:rPr>
              <a:t>Primaria</a:t>
            </a:r>
          </a:p>
          <a:p>
            <a:pPr marL="357188" indent="0">
              <a:buFontTx/>
              <a:buNone/>
            </a:pPr>
            <a:endParaRPr lang="it-IT" sz="2400" b="1">
              <a:solidFill>
                <a:srgbClr val="FF3300"/>
              </a:solidFill>
            </a:endParaRPr>
          </a:p>
          <a:p>
            <a:pPr marL="357188" indent="0">
              <a:buFontTx/>
              <a:buNone/>
            </a:pPr>
            <a:endParaRPr lang="it-IT">
              <a:solidFill>
                <a:srgbClr val="000066"/>
              </a:solidFill>
            </a:endParaRPr>
          </a:p>
          <a:p>
            <a:pPr marL="357188" indent="0">
              <a:buFontTx/>
              <a:buNone/>
            </a:pPr>
            <a:endParaRPr lang="it-IT">
              <a:solidFill>
                <a:srgbClr val="000066"/>
              </a:solidFill>
            </a:endParaRPr>
          </a:p>
          <a:p>
            <a:pPr marL="357188" indent="0">
              <a:buFontTx/>
              <a:buNone/>
            </a:pPr>
            <a:r>
              <a:rPr lang="it-IT">
                <a:solidFill>
                  <a:srgbClr val="FF3300"/>
                </a:solidFill>
              </a:rPr>
              <a:t>Finalità</a:t>
            </a:r>
          </a:p>
          <a:p>
            <a:pPr marL="357188" indent="0">
              <a:buFontTx/>
              <a:buNone/>
            </a:pPr>
            <a:r>
              <a:rPr lang="it-IT">
                <a:solidFill>
                  <a:srgbClr val="000042"/>
                </a:solidFill>
              </a:rPr>
              <a:t>Presentare e far apprendere e produrre contenuti specifico in lingua inglese, utilizzando strategie adatte al target </a:t>
            </a:r>
            <a:endParaRPr lang="it-IT" sz="2400">
              <a:solidFill>
                <a:srgbClr val="000042"/>
              </a:solidFill>
            </a:endParaRPr>
          </a:p>
        </p:txBody>
      </p:sp>
      <p:pic>
        <p:nvPicPr>
          <p:cNvPr id="9220" name="Picture 4" descr="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1819275" cy="18097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</a:rPr>
              <a:t>Life at Plantations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01038" cy="58324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000046"/>
                </a:solidFill>
              </a:rPr>
              <a:t>ACTIVITY II </a:t>
            </a:r>
            <a:r>
              <a:rPr lang="it-IT" sz="2000" b="1">
                <a:solidFill>
                  <a:srgbClr val="FF3300"/>
                </a:solidFill>
              </a:rPr>
              <a:t>Looking at images as historical documents</a:t>
            </a:r>
          </a:p>
          <a:p>
            <a:pPr marL="0" indent="0">
              <a:buFontTx/>
              <a:buNone/>
            </a:pP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The teacher shows the children a picture and explains</a:t>
            </a:r>
            <a:r>
              <a:rPr lang="it-IT" sz="2000">
                <a:solidFill>
                  <a:srgbClr val="FF3300"/>
                </a:solidFill>
              </a:rPr>
              <a:t> </a:t>
            </a:r>
            <a:r>
              <a:rPr lang="it-IT" sz="2000" b="1">
                <a:solidFill>
                  <a:srgbClr val="FF3300"/>
                </a:solidFill>
              </a:rPr>
              <a:t>slaves</a:t>
            </a:r>
            <a:r>
              <a:rPr lang="it-IT" sz="2000">
                <a:solidFill>
                  <a:srgbClr val="FF3300"/>
                </a:solidFill>
              </a:rPr>
              <a:t> </a:t>
            </a:r>
            <a:r>
              <a:rPr lang="it-IT" sz="2000">
                <a:solidFill>
                  <a:srgbClr val="000046"/>
                </a:solidFill>
              </a:rPr>
              <a:t>used to</a:t>
            </a:r>
            <a:r>
              <a:rPr lang="it-IT" sz="2000">
                <a:solidFill>
                  <a:srgbClr val="FF3300"/>
                </a:solidFill>
              </a:rPr>
              <a:t> </a:t>
            </a:r>
            <a:r>
              <a:rPr lang="it-IT" sz="2000" b="1">
                <a:solidFill>
                  <a:srgbClr val="FF3300"/>
                </a:solidFill>
              </a:rPr>
              <a:t>sing</a:t>
            </a:r>
            <a:r>
              <a:rPr lang="it-IT" sz="2000">
                <a:solidFill>
                  <a:srgbClr val="FF3300"/>
                </a:solidFill>
              </a:rPr>
              <a:t> </a:t>
            </a:r>
            <a:r>
              <a:rPr lang="it-IT" sz="2000">
                <a:solidFill>
                  <a:srgbClr val="000046"/>
                </a:solidFill>
              </a:rPr>
              <a:t>while working in</a:t>
            </a:r>
            <a:r>
              <a:rPr lang="it-IT" sz="2000">
                <a:solidFill>
                  <a:srgbClr val="FF3300"/>
                </a:solidFill>
              </a:rPr>
              <a:t> </a:t>
            </a:r>
            <a:r>
              <a:rPr lang="it-IT" sz="2000" b="1">
                <a:solidFill>
                  <a:srgbClr val="FF3300"/>
                </a:solidFill>
              </a:rPr>
              <a:t>plantations</a:t>
            </a:r>
            <a:r>
              <a:rPr lang="it-IT" sz="2000">
                <a:solidFill>
                  <a:srgbClr val="FF3300"/>
                </a:solidFill>
              </a:rPr>
              <a:t> to </a:t>
            </a:r>
            <a:r>
              <a:rPr lang="it-IT" sz="2000" b="1">
                <a:solidFill>
                  <a:srgbClr val="FF3300"/>
                </a:solidFill>
              </a:rPr>
              <a:t>communicate</a:t>
            </a:r>
            <a:r>
              <a:rPr lang="it-IT" sz="2000">
                <a:solidFill>
                  <a:srgbClr val="FF3300"/>
                </a:solidFill>
              </a:rPr>
              <a:t> </a:t>
            </a:r>
            <a:r>
              <a:rPr lang="it-IT" sz="2000">
                <a:solidFill>
                  <a:srgbClr val="000046"/>
                </a:solidFill>
              </a:rPr>
              <a:t>and pass the time.</a:t>
            </a:r>
          </a:p>
          <a:p>
            <a:pPr marL="0" indent="0">
              <a:buFontTx/>
              <a:buNone/>
            </a:pPr>
            <a:endParaRPr lang="it-IT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4400">
              <a:solidFill>
                <a:srgbClr val="FF3300"/>
              </a:solidFill>
            </a:endParaRPr>
          </a:p>
        </p:txBody>
      </p:sp>
      <p:pic>
        <p:nvPicPr>
          <p:cNvPr id="237572" name="Picture 4" descr="pi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51847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5619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Plantation songs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539908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400" b="1">
                <a:solidFill>
                  <a:srgbClr val="000046"/>
                </a:solidFill>
              </a:rPr>
              <a:t>ACTIVITY III</a:t>
            </a:r>
            <a:r>
              <a:rPr lang="it-IT" sz="2400">
                <a:solidFill>
                  <a:srgbClr val="000046"/>
                </a:solidFill>
              </a:rPr>
              <a:t/>
            </a:r>
            <a:br>
              <a:rPr lang="it-IT" sz="2400">
                <a:solidFill>
                  <a:srgbClr val="000046"/>
                </a:solidFill>
              </a:rPr>
            </a:br>
            <a:r>
              <a:rPr lang="it-IT" sz="2400">
                <a:solidFill>
                  <a:srgbClr val="000046"/>
                </a:solidFill>
              </a:rPr>
              <a:t>The teacher shows children some pictures about plantation</a:t>
            </a:r>
          </a:p>
          <a:p>
            <a:pPr marL="0" indent="0"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and invites the children to watch the video and concentrate omn the audio</a:t>
            </a:r>
          </a:p>
          <a:p>
            <a:pPr marL="0" indent="0">
              <a:buFontTx/>
              <a:buNone/>
            </a:pPr>
            <a:r>
              <a:rPr lang="it-IT" sz="2400">
                <a:solidFill>
                  <a:srgbClr val="FF3300"/>
                </a:solidFill>
                <a:hlinkClick r:id="rId2"/>
              </a:rPr>
              <a:t>Video</a:t>
            </a:r>
            <a:endParaRPr lang="it-IT" sz="2400">
              <a:solidFill>
                <a:srgbClr val="FF3300"/>
              </a:solidFill>
            </a:endParaRPr>
          </a:p>
          <a:p>
            <a:pPr marL="0" indent="0"/>
            <a:endParaRPr lang="it-IT"/>
          </a:p>
        </p:txBody>
      </p:sp>
      <p:pic>
        <p:nvPicPr>
          <p:cNvPr id="238596" name="Picture 4" descr="fie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2665413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7" name="Picture 5" descr="fie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2665413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755650" y="6021388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000046"/>
                </a:solidFill>
              </a:rPr>
              <a:t>After watching the children are invited to </a:t>
            </a:r>
            <a:r>
              <a:rPr lang="it-IT" sz="2000" b="1">
                <a:solidFill>
                  <a:srgbClr val="FF3300"/>
                </a:solidFill>
              </a:rPr>
              <a:t>sing a spiritual</a:t>
            </a:r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Singing together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1200" b="1" i="1">
                <a:solidFill>
                  <a:srgbClr val="000046"/>
                </a:solidFill>
              </a:rPr>
              <a:t>Sing the song “Oh Lordly, pick a bale of cotton”                                </a:t>
            </a:r>
            <a:r>
              <a:rPr lang="it-IT" sz="1600" b="1">
                <a:solidFill>
                  <a:srgbClr val="FF3300"/>
                </a:solidFill>
                <a:hlinkClick r:id="rId2"/>
              </a:rPr>
              <a:t>Singing together</a:t>
            </a:r>
            <a:endParaRPr lang="en-GB" sz="1600" b="1" i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200" b="1" i="1">
                <a:solidFill>
                  <a:srgbClr val="000046"/>
                </a:solidFill>
              </a:rPr>
              <a:t>	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200">
                <a:solidFill>
                  <a:srgbClr val="000046"/>
                </a:solidFill>
              </a:rPr>
              <a:t>Gonna jump down, spin around,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gonna jump down, spin around, pick a bale a day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gonna jump down, spin around,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gonna jump down, spin around, pick a bale a day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/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a day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a day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/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I said me and my buddy gonna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now me and my buddy gonna pick a bale a day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I said me and my buddy gonna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now me and my buddy gonna pick a bale a day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/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a day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of cotton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a day</a:t>
            </a:r>
            <a:endParaRPr lang="it-IT" sz="12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2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200">
                <a:solidFill>
                  <a:srgbClr val="000046"/>
                </a:solidFill>
              </a:rPr>
              <a:t>Me and my wife gonna pick a bale o' cotton,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Me and my wife gonna pick a bale a day,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o' cotton,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a day,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My master say I'm gonna pick a bale o' cotton,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My master say I'm gonna pick a bale a day,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o' cotton,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a day,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Going down town, gonna pick a bale o' cotton,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Going down town, gonna pick a bale a day,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o' cotton,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Oh Lordy, pick a bale a day,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Jump down, turn around, pick a bale o' cotton,</a:t>
            </a:r>
            <a:br>
              <a:rPr lang="en-GB" sz="1200">
                <a:solidFill>
                  <a:srgbClr val="000046"/>
                </a:solidFill>
              </a:rPr>
            </a:br>
            <a:r>
              <a:rPr lang="en-GB" sz="1200">
                <a:solidFill>
                  <a:srgbClr val="000046"/>
                </a:solidFill>
              </a:rPr>
              <a:t>Jump down, turn around, pick a bale a day. </a:t>
            </a:r>
          </a:p>
        </p:txBody>
      </p:sp>
      <p:pic>
        <p:nvPicPr>
          <p:cNvPr id="239620" name="Picture 4" descr="Clic, cantant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858962" cy="2303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4211638" y="4221163"/>
            <a:ext cx="4248150" cy="20161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</a:rPr>
              <a:t>ACTIVITY IV</a:t>
            </a:r>
          </a:p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000046"/>
                </a:solidFill>
              </a:rPr>
              <a:t>The teacher practices with the children and they rehearse the song together trying to reproduce the correct rhythm to understand </a:t>
            </a:r>
            <a:r>
              <a:rPr lang="en-GB" sz="1400" b="1">
                <a:solidFill>
                  <a:srgbClr val="FF3300"/>
                </a:solidFill>
              </a:rPr>
              <a:t>the importance of rhythm .</a:t>
            </a:r>
          </a:p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000046"/>
                </a:solidFill>
              </a:rPr>
              <a:t>In order to reach the objective the teacher </a:t>
            </a:r>
            <a:r>
              <a:rPr lang="en-GB" sz="1400" b="1">
                <a:solidFill>
                  <a:srgbClr val="FF3300"/>
                </a:solidFill>
              </a:rPr>
              <a:t>mimes and uses body language to make rhythm more evident</a:t>
            </a:r>
            <a:endParaRPr lang="it-IT" sz="1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b="1">
                <a:solidFill>
                  <a:srgbClr val="FF3300"/>
                </a:solidFill>
              </a:rPr>
              <a:t>ORIGIN OF SPIRITUALS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91512" cy="518318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ACTIVITY V - Listening to learn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GB" sz="2000" b="1">
              <a:solidFill>
                <a:srgbClr val="000046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Learning about negros songs and spirituals using a podcast.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GB" sz="1600" b="1">
              <a:solidFill>
                <a:srgbClr val="000046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400" b="1">
                <a:solidFill>
                  <a:srgbClr val="000046"/>
                </a:solidFill>
              </a:rPr>
              <a:t>The teacher tells the children about the birth of spirituals in English first and later in Italian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400" b="1">
                <a:solidFill>
                  <a:srgbClr val="000046"/>
                </a:solidFill>
              </a:rPr>
              <a:t>During XVII and XVIII centuries when </a:t>
            </a:r>
            <a:r>
              <a:rPr lang="en-GB" sz="1400" b="1">
                <a:solidFill>
                  <a:srgbClr val="FF3300"/>
                </a:solidFill>
              </a:rPr>
              <a:t>Negroes </a:t>
            </a:r>
            <a:r>
              <a:rPr lang="en-GB" sz="1400" b="1">
                <a:solidFill>
                  <a:srgbClr val="000046"/>
                </a:solidFill>
              </a:rPr>
              <a:t>were taken to</a:t>
            </a:r>
            <a:r>
              <a:rPr lang="en-GB" sz="1400" b="1">
                <a:solidFill>
                  <a:srgbClr val="FF3300"/>
                </a:solidFill>
              </a:rPr>
              <a:t> America as slaves</a:t>
            </a:r>
            <a:r>
              <a:rPr lang="en-GB" sz="1400" b="1">
                <a:solidFill>
                  <a:srgbClr val="000046"/>
                </a:solidFill>
              </a:rPr>
              <a:t> </a:t>
            </a:r>
            <a:r>
              <a:rPr lang="en-GB" sz="1400" b="1">
                <a:solidFill>
                  <a:srgbClr val="FF3300"/>
                </a:solidFill>
              </a:rPr>
              <a:t>from African</a:t>
            </a:r>
            <a:r>
              <a:rPr lang="en-GB" sz="1400" b="1">
                <a:solidFill>
                  <a:srgbClr val="000046"/>
                </a:solidFill>
              </a:rPr>
              <a:t> beyond the Atlantic Ocean, they worked in the </a:t>
            </a:r>
            <a:r>
              <a:rPr lang="en-GB" sz="1400" b="1">
                <a:solidFill>
                  <a:srgbClr val="FF3300"/>
                </a:solidFill>
              </a:rPr>
              <a:t>cotton plantations of South America</a:t>
            </a:r>
            <a:r>
              <a:rPr lang="en-GB" sz="1400" b="1">
                <a:solidFill>
                  <a:srgbClr val="000046"/>
                </a:solidFill>
              </a:rPr>
              <a:t> and </a:t>
            </a:r>
            <a:r>
              <a:rPr lang="en-GB" sz="1400" b="1">
                <a:solidFill>
                  <a:srgbClr val="FF3300"/>
                </a:solidFill>
              </a:rPr>
              <a:t>music</a:t>
            </a:r>
            <a:r>
              <a:rPr lang="en-GB" sz="1400" b="1">
                <a:solidFill>
                  <a:srgbClr val="000046"/>
                </a:solidFill>
              </a:rPr>
              <a:t> helped them bear their </a:t>
            </a:r>
            <a:r>
              <a:rPr lang="en-GB" sz="1400" b="1">
                <a:solidFill>
                  <a:srgbClr val="FF3300"/>
                </a:solidFill>
              </a:rPr>
              <a:t>hard life</a:t>
            </a:r>
            <a:r>
              <a:rPr lang="en-GB" sz="1400" b="1">
                <a:solidFill>
                  <a:srgbClr val="000046"/>
                </a:solidFill>
              </a:rPr>
              <a:t>. They sang </a:t>
            </a:r>
            <a:r>
              <a:rPr lang="en-GB" sz="1400" b="1">
                <a:solidFill>
                  <a:srgbClr val="FF3300"/>
                </a:solidFill>
              </a:rPr>
              <a:t>plantation songs</a:t>
            </a:r>
            <a:r>
              <a:rPr lang="en-GB" sz="1400" b="1">
                <a:solidFill>
                  <a:srgbClr val="000046"/>
                </a:solidFill>
              </a:rPr>
              <a:t> that became </a:t>
            </a:r>
            <a:r>
              <a:rPr lang="en-GB" sz="1400" b="1">
                <a:solidFill>
                  <a:srgbClr val="FF3300"/>
                </a:solidFill>
              </a:rPr>
              <a:t>work songs</a:t>
            </a:r>
            <a:r>
              <a:rPr lang="en-GB" sz="1400" b="1">
                <a:solidFill>
                  <a:srgbClr val="000046"/>
                </a:solidFill>
              </a:rPr>
              <a:t> and </a:t>
            </a:r>
            <a:r>
              <a:rPr lang="en-GB" sz="1400" b="1">
                <a:solidFill>
                  <a:srgbClr val="FF3300"/>
                </a:solidFill>
              </a:rPr>
              <a:t>calls </a:t>
            </a:r>
            <a:r>
              <a:rPr lang="en-GB" sz="1400" b="1">
                <a:solidFill>
                  <a:srgbClr val="000046"/>
                </a:solidFill>
              </a:rPr>
              <a:t> that helped communication between workers.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400" b="1">
                <a:solidFill>
                  <a:srgbClr val="000046"/>
                </a:solidFill>
              </a:rPr>
              <a:t>While working in the </a:t>
            </a:r>
            <a:r>
              <a:rPr lang="en-GB" sz="1400" b="1">
                <a:solidFill>
                  <a:srgbClr val="FF3300"/>
                </a:solidFill>
              </a:rPr>
              <a:t>plantation of the Missisipi</a:t>
            </a:r>
            <a:r>
              <a:rPr lang="en-GB" sz="1400" b="1">
                <a:solidFill>
                  <a:srgbClr val="000046"/>
                </a:solidFill>
              </a:rPr>
              <a:t>, the Negro slaves used to sing in order to </a:t>
            </a:r>
            <a:r>
              <a:rPr lang="en-GB" sz="1400" b="1">
                <a:solidFill>
                  <a:srgbClr val="FF3300"/>
                </a:solidFill>
              </a:rPr>
              <a:t>keep in rhythm</a:t>
            </a:r>
            <a:r>
              <a:rPr lang="en-GB" sz="1400" b="1">
                <a:solidFill>
                  <a:srgbClr val="000046"/>
                </a:solidFill>
              </a:rPr>
              <a:t> with their monotonous </a:t>
            </a:r>
            <a:r>
              <a:rPr lang="en-GB" sz="1400" b="1">
                <a:solidFill>
                  <a:srgbClr val="FF3300"/>
                </a:solidFill>
              </a:rPr>
              <a:t>manual work</a:t>
            </a:r>
            <a:r>
              <a:rPr lang="en-GB" sz="1400" b="1"/>
              <a:t>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GB" sz="1400" b="1">
                <a:solidFill>
                  <a:srgbClr val="000046"/>
                </a:solidFill>
              </a:rPr>
              <a:t>Later when </a:t>
            </a:r>
            <a:r>
              <a:rPr lang="en-GB" sz="1400" b="1">
                <a:solidFill>
                  <a:srgbClr val="FF3300"/>
                </a:solidFill>
              </a:rPr>
              <a:t>Negroes converted to Christianity</a:t>
            </a:r>
            <a:r>
              <a:rPr lang="en-GB" sz="1400" b="1">
                <a:solidFill>
                  <a:srgbClr val="000046"/>
                </a:solidFill>
              </a:rPr>
              <a:t>, Negroes started to sing </a:t>
            </a:r>
            <a:r>
              <a:rPr lang="en-GB" sz="1400" b="1">
                <a:solidFill>
                  <a:srgbClr val="FF3300"/>
                </a:solidFill>
              </a:rPr>
              <a:t>religious songs </a:t>
            </a:r>
            <a:r>
              <a:rPr lang="en-GB" sz="1400" b="1">
                <a:solidFill>
                  <a:srgbClr val="000046"/>
                </a:solidFill>
              </a:rPr>
              <a:t>called</a:t>
            </a:r>
            <a:r>
              <a:rPr lang="en-GB" sz="1400" b="1">
                <a:solidFill>
                  <a:srgbClr val="FF3300"/>
                </a:solidFill>
              </a:rPr>
              <a:t> SPIRITUALS</a:t>
            </a:r>
            <a:r>
              <a:rPr lang="en-GB" sz="1400" b="1">
                <a:solidFill>
                  <a:srgbClr val="000046"/>
                </a:solidFill>
              </a:rPr>
              <a:t> that recalled English hymns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GB" sz="1400" b="1">
              <a:solidFill>
                <a:srgbClr val="000046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GB" sz="2000" b="1">
              <a:solidFill>
                <a:srgbClr val="80008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800080"/>
                </a:solidFill>
              </a:rPr>
              <a:t>SPIRITUALS were CHORAL SONGS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They were songs sung together by all workers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GB" sz="16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400" b="1">
                <a:solidFill>
                  <a:srgbClr val="000046"/>
                </a:solidFill>
              </a:rPr>
              <a:t>Teacher </a:t>
            </a:r>
            <a:r>
              <a:rPr lang="en-GB" sz="1400" b="1">
                <a:solidFill>
                  <a:srgbClr val="FF3300"/>
                </a:solidFill>
              </a:rPr>
              <a:t>checks global comprehension</a:t>
            </a:r>
            <a:r>
              <a:rPr lang="en-GB" sz="1400" b="1">
                <a:solidFill>
                  <a:srgbClr val="000046"/>
                </a:solidFill>
              </a:rPr>
              <a:t> and uses Italian in case of difficulties</a:t>
            </a:r>
            <a:br>
              <a:rPr lang="en-GB" sz="1400" b="1">
                <a:solidFill>
                  <a:srgbClr val="000046"/>
                </a:solidFill>
              </a:rPr>
            </a:br>
            <a:endParaRPr lang="en-GB" sz="14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400" b="1">
                <a:solidFill>
                  <a:srgbClr val="FF3300"/>
                </a:solidFill>
              </a:rPr>
              <a:t> True</a:t>
            </a:r>
            <a:r>
              <a:rPr lang="en-GB" sz="1400" b="1">
                <a:solidFill>
                  <a:srgbClr val="000046"/>
                </a:solidFill>
              </a:rPr>
              <a:t> </a:t>
            </a:r>
            <a:r>
              <a:rPr lang="en-GB" sz="1800" b="1">
                <a:solidFill>
                  <a:srgbClr val="000046"/>
                </a:solidFill>
              </a:rPr>
              <a:t>/ </a:t>
            </a:r>
            <a:r>
              <a:rPr lang="en-GB" sz="1400" b="1">
                <a:solidFill>
                  <a:srgbClr val="FF3300"/>
                </a:solidFill>
              </a:rPr>
              <a:t>False</a:t>
            </a:r>
          </a:p>
          <a:p>
            <a:pPr marL="0" indent="0">
              <a:lnSpc>
                <a:spcPct val="80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400" b="1">
                <a:solidFill>
                  <a:srgbClr val="FF3300"/>
                </a:solidFill>
              </a:rPr>
              <a:t> Yes </a:t>
            </a:r>
            <a:r>
              <a:rPr lang="en-GB" sz="1800" b="1">
                <a:solidFill>
                  <a:srgbClr val="000046"/>
                </a:solidFill>
              </a:rPr>
              <a:t>/</a:t>
            </a:r>
            <a:r>
              <a:rPr lang="en-GB" sz="1400" b="1">
                <a:solidFill>
                  <a:srgbClr val="FF3300"/>
                </a:solidFill>
              </a:rPr>
              <a:t> No answers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400" b="1">
              <a:solidFill>
                <a:srgbClr val="FF330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GB" sz="1400" b="1">
              <a:solidFill>
                <a:srgbClr val="000046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GB" sz="2400" b="1"/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400" b="1"/>
          </a:p>
        </p:txBody>
      </p:sp>
      <p:pic>
        <p:nvPicPr>
          <p:cNvPr id="240644" name="Picture 4" descr="Harlem-Spirituals_V3_460x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1584325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706437"/>
          </a:xfrm>
        </p:spPr>
        <p:txBody>
          <a:bodyPr/>
          <a:lstStyle/>
          <a:p>
            <a:r>
              <a:rPr lang="it-IT" sz="3200">
                <a:solidFill>
                  <a:srgbClr val="FF3300"/>
                </a:solidFill>
              </a:rPr>
              <a:t>From Spirituals to Blues</a:t>
            </a:r>
            <a:r>
              <a:rPr lang="it-IT"/>
              <a:t>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ACTIVITY VI  - Learning about blues</a:t>
            </a:r>
            <a:r>
              <a:rPr lang="en-GB" sz="2000" b="1">
                <a:solidFill>
                  <a:srgbClr val="000046"/>
                </a:solidFill>
              </a:rPr>
              <a:t> </a:t>
            </a:r>
          </a:p>
          <a:p>
            <a:pPr marL="0" indent="0" algn="just">
              <a:buFontTx/>
              <a:buNone/>
            </a:pPr>
            <a:r>
              <a:rPr lang="it-IT" sz="2000">
                <a:solidFill>
                  <a:srgbClr val="FF3300"/>
                </a:solidFill>
              </a:rPr>
              <a:t>Blues</a:t>
            </a:r>
            <a:r>
              <a:rPr lang="it-IT" sz="2000">
                <a:solidFill>
                  <a:srgbClr val="000046"/>
                </a:solidFill>
              </a:rPr>
              <a:t> emerged at the </a:t>
            </a:r>
            <a:r>
              <a:rPr lang="it-IT" sz="2000">
                <a:solidFill>
                  <a:srgbClr val="FF3300"/>
                </a:solidFill>
              </a:rPr>
              <a:t>end of the 19th century</a:t>
            </a:r>
            <a:r>
              <a:rPr lang="it-IT" sz="2000">
                <a:solidFill>
                  <a:srgbClr val="000046"/>
                </a:solidFill>
              </a:rPr>
              <a:t>. 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It was a form of </a:t>
            </a:r>
            <a:r>
              <a:rPr lang="en-GB" sz="2000">
                <a:solidFill>
                  <a:srgbClr val="FF3300"/>
                </a:solidFill>
              </a:rPr>
              <a:t>self-expression</a:t>
            </a:r>
            <a:r>
              <a:rPr lang="en-GB" sz="2000">
                <a:solidFill>
                  <a:srgbClr val="000046"/>
                </a:solidFill>
              </a:rPr>
              <a:t> in </a:t>
            </a:r>
            <a:r>
              <a:rPr lang="en-GB" sz="2000">
                <a:solidFill>
                  <a:srgbClr val="FF3300"/>
                </a:solidFill>
              </a:rPr>
              <a:t>African-American communities</a:t>
            </a:r>
            <a:r>
              <a:rPr lang="en-GB" sz="2000">
                <a:solidFill>
                  <a:srgbClr val="000046"/>
                </a:solidFill>
              </a:rPr>
              <a:t> of the United States from </a:t>
            </a:r>
            <a:r>
              <a:rPr lang="en-GB" sz="2000">
                <a:solidFill>
                  <a:srgbClr val="FF3300"/>
                </a:solidFill>
              </a:rPr>
              <a:t>spirituals</a:t>
            </a:r>
            <a:r>
              <a:rPr lang="en-GB" sz="2000">
                <a:solidFill>
                  <a:srgbClr val="000046"/>
                </a:solidFill>
              </a:rPr>
              <a:t>, </a:t>
            </a:r>
            <a:r>
              <a:rPr lang="en-GB" sz="2000">
                <a:solidFill>
                  <a:srgbClr val="FF3300"/>
                </a:solidFill>
              </a:rPr>
              <a:t>work songs</a:t>
            </a:r>
            <a:r>
              <a:rPr lang="en-GB" sz="2000">
                <a:solidFill>
                  <a:srgbClr val="000046"/>
                </a:solidFill>
              </a:rPr>
              <a:t>, </a:t>
            </a:r>
            <a:r>
              <a:rPr lang="en-GB" sz="2000">
                <a:solidFill>
                  <a:srgbClr val="FF3300"/>
                </a:solidFill>
              </a:rPr>
              <a:t>field hollers</a:t>
            </a:r>
            <a:r>
              <a:rPr lang="en-GB" sz="2000">
                <a:solidFill>
                  <a:srgbClr val="000046"/>
                </a:solidFill>
              </a:rPr>
              <a:t>, </a:t>
            </a:r>
            <a:r>
              <a:rPr lang="en-GB" sz="2000">
                <a:solidFill>
                  <a:srgbClr val="FF3300"/>
                </a:solidFill>
              </a:rPr>
              <a:t>shouts</a:t>
            </a:r>
            <a:r>
              <a:rPr lang="en-GB" sz="2000">
                <a:solidFill>
                  <a:srgbClr val="000046"/>
                </a:solidFill>
              </a:rPr>
              <a:t> and </a:t>
            </a:r>
            <a:r>
              <a:rPr lang="en-GB" sz="2000">
                <a:solidFill>
                  <a:srgbClr val="FF3300"/>
                </a:solidFill>
              </a:rPr>
              <a:t>chants</a:t>
            </a:r>
            <a:r>
              <a:rPr lang="en-GB" sz="2000">
                <a:solidFill>
                  <a:srgbClr val="000046"/>
                </a:solidFill>
              </a:rPr>
              <a:t>, and </a:t>
            </a:r>
            <a:r>
              <a:rPr lang="en-GB" sz="2000">
                <a:solidFill>
                  <a:srgbClr val="FF3300"/>
                </a:solidFill>
              </a:rPr>
              <a:t>rhymed simple narrative ballads</a:t>
            </a:r>
            <a:r>
              <a:rPr lang="en-GB" sz="2000">
                <a:solidFill>
                  <a:srgbClr val="000046"/>
                </a:solidFill>
              </a:rPr>
              <a:t>.</a:t>
            </a: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They have got a </a:t>
            </a:r>
            <a:r>
              <a:rPr lang="en-GB" sz="2000">
                <a:solidFill>
                  <a:srgbClr val="FF3300"/>
                </a:solidFill>
              </a:rPr>
              <a:t>call-and-response</a:t>
            </a:r>
            <a:r>
              <a:rPr lang="en-GB" sz="2000">
                <a:solidFill>
                  <a:srgbClr val="000046"/>
                </a:solidFill>
              </a:rPr>
              <a:t> model and show African influences. 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 </a:t>
            </a:r>
            <a:r>
              <a:rPr lang="en-GB" sz="2000">
                <a:solidFill>
                  <a:srgbClr val="FF3300"/>
                </a:solidFill>
              </a:rPr>
              <a:t>blues </a:t>
            </a:r>
            <a:r>
              <a:rPr lang="en-GB" sz="2000">
                <a:solidFill>
                  <a:srgbClr val="000046"/>
                </a:solidFill>
              </a:rPr>
              <a:t>influenced </a:t>
            </a:r>
            <a:r>
              <a:rPr lang="en-GB" sz="2000">
                <a:solidFill>
                  <a:srgbClr val="FF3300"/>
                </a:solidFill>
              </a:rPr>
              <a:t>jazz</a:t>
            </a:r>
            <a:r>
              <a:rPr lang="en-GB" sz="2000">
                <a:solidFill>
                  <a:srgbClr val="000046"/>
                </a:solidFill>
              </a:rPr>
              <a:t>, </a:t>
            </a:r>
            <a:r>
              <a:rPr lang="en-GB" sz="2000">
                <a:solidFill>
                  <a:srgbClr val="FF3300"/>
                </a:solidFill>
              </a:rPr>
              <a:t>rhythm and blues</a:t>
            </a:r>
            <a:r>
              <a:rPr lang="en-GB" sz="2000">
                <a:solidFill>
                  <a:srgbClr val="000046"/>
                </a:solidFill>
              </a:rPr>
              <a:t> and other kinds of music like </a:t>
            </a:r>
            <a:r>
              <a:rPr lang="en-GB" sz="2000">
                <a:solidFill>
                  <a:srgbClr val="FF3300"/>
                </a:solidFill>
              </a:rPr>
              <a:t>rock and roll</a:t>
            </a:r>
            <a:r>
              <a:rPr lang="en-GB" sz="2000">
                <a:solidFill>
                  <a:srgbClr val="000046"/>
                </a:solidFill>
              </a:rPr>
              <a:t>.</a:t>
            </a:r>
          </a:p>
          <a:p>
            <a:pPr marL="0" indent="0" algn="ctr">
              <a:buFontTx/>
              <a:buNone/>
            </a:pPr>
            <a:r>
              <a:rPr lang="it-IT" sz="2400" b="1">
                <a:solidFill>
                  <a:srgbClr val="800080"/>
                </a:solidFill>
              </a:rPr>
              <a:t>BLUES IS A FORM OF SELF-EXPRESSION</a:t>
            </a:r>
          </a:p>
        </p:txBody>
      </p:sp>
      <p:pic>
        <p:nvPicPr>
          <p:cNvPr id="241668" name="Picture 4" descr="blue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15001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blu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41888"/>
            <a:ext cx="13620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0" name="Picture 6" descr="true-blu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868863"/>
            <a:ext cx="9858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BluesBrother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941888"/>
            <a:ext cx="136366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74637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</a:rPr>
              <a:t>Getting familiar with spirituals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509000" cy="5903913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it-IT" sz="1800" b="1">
                <a:solidFill>
                  <a:srgbClr val="FF3300"/>
                </a:solidFill>
              </a:rPr>
              <a:t>ACTIVITY VII - Children listen and learn how to sing         </a:t>
            </a:r>
            <a:r>
              <a:rPr lang="it-IT" sz="1800">
                <a:solidFill>
                  <a:srgbClr val="000046"/>
                </a:solidFill>
                <a:hlinkClick r:id="rId2"/>
              </a:rPr>
              <a:t>Watch the video</a:t>
            </a:r>
            <a:endParaRPr lang="it-IT" sz="18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8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400" b="1">
                <a:solidFill>
                  <a:srgbClr val="000046"/>
                </a:solidFill>
              </a:rPr>
              <a:t>ACTIVITY VII - Learn lyrics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2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Lord, I want to be in that number,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in.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I will meet them all up in heaven,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in.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We will be in line for that judgment,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in.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Lord, I want to be in that number,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in.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I will meet them all up in heaven,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in.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We will be in line for that judgment,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in.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>
                <a:solidFill>
                  <a:srgbClr val="000046"/>
                </a:solidFill>
              </a:rPr>
              <a:t>oh, when the saints go marching in,</a:t>
            </a:r>
            <a:br>
              <a:rPr lang="en-GB" sz="1400">
                <a:solidFill>
                  <a:srgbClr val="000046"/>
                </a:solidFill>
              </a:rPr>
            </a:br>
            <a:r>
              <a:rPr lang="en-GB" sz="1400" b="1">
                <a:solidFill>
                  <a:srgbClr val="FF3300"/>
                </a:solidFill>
              </a:rPr>
              <a:t>Repeat refrain</a:t>
            </a:r>
            <a:endParaRPr lang="it-IT" sz="1400" b="1">
              <a:solidFill>
                <a:srgbClr val="FF3300"/>
              </a:solidFill>
            </a:endParaRPr>
          </a:p>
        </p:txBody>
      </p:sp>
      <p:pic>
        <p:nvPicPr>
          <p:cNvPr id="242692" name="Picture 4" descr="when-the-saints-go-marching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191000" cy="4572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706437"/>
          </a:xfrm>
        </p:spPr>
        <p:txBody>
          <a:bodyPr/>
          <a:lstStyle/>
          <a:p>
            <a:r>
              <a:rPr lang="it-IT" sz="3600" b="1">
                <a:solidFill>
                  <a:srgbClr val="FF3300"/>
                </a:solidFill>
              </a:rPr>
              <a:t>Blues famous singers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362950" cy="56165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Recognizing</a:t>
            </a:r>
          </a:p>
          <a:p>
            <a:pPr>
              <a:buFontTx/>
              <a:buNone/>
            </a:pPr>
            <a:endParaRPr lang="it-IT" sz="2000">
              <a:solidFill>
                <a:srgbClr val="FF3300"/>
              </a:solidFill>
            </a:endParaRPr>
          </a:p>
        </p:txBody>
      </p:sp>
      <p:pic>
        <p:nvPicPr>
          <p:cNvPr id="243716" name="Picture 4" descr="Clil, Foto Bessie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1606550" cy="2057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7" name="Picture 5" descr="Clil, Foto Luis Arms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1746250" cy="13509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8" name="Picture 6" descr="Clil, Foto big bill broon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36838"/>
            <a:ext cx="1601788" cy="17557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7235825" y="4581525"/>
            <a:ext cx="1368425" cy="588963"/>
          </a:xfrm>
          <a:prstGeom prst="rect">
            <a:avLst/>
          </a:prstGeom>
          <a:noFill/>
          <a:ln w="9525">
            <a:solidFill>
              <a:srgbClr val="00FF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Big Bill Broonzy</a:t>
            </a:r>
            <a:r>
              <a:rPr lang="it-IT"/>
              <a:t> 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7092950" y="1125538"/>
            <a:ext cx="1368425" cy="527050"/>
          </a:xfrm>
          <a:prstGeom prst="rect">
            <a:avLst/>
          </a:prstGeom>
          <a:noFill/>
          <a:ln w="9525">
            <a:solidFill>
              <a:srgbClr val="00FF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Luis Armstrong</a:t>
            </a:r>
            <a:endParaRPr lang="it-IT" sz="1400" b="1"/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2268538" y="1700213"/>
            <a:ext cx="1368425" cy="376237"/>
          </a:xfrm>
          <a:prstGeom prst="rect">
            <a:avLst/>
          </a:prstGeom>
          <a:noFill/>
          <a:ln w="9525">
            <a:solidFill>
              <a:srgbClr val="00FF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Bessie Smith</a:t>
            </a:r>
            <a:r>
              <a:rPr lang="it-IT"/>
              <a:t> </a:t>
            </a: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2484438" y="3429000"/>
            <a:ext cx="3529012" cy="2749550"/>
          </a:xfrm>
          <a:prstGeom prst="rect">
            <a:avLst/>
          </a:prstGeom>
          <a:noFill/>
          <a:ln w="9525">
            <a:solidFill>
              <a:srgbClr val="00FF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1600" b="1">
                <a:solidFill>
                  <a:srgbClr val="FF3300"/>
                </a:solidFill>
              </a:rPr>
              <a:t>ACTIVITY VIII</a:t>
            </a:r>
            <a:br>
              <a:rPr lang="en-GB" sz="1600" b="1">
                <a:solidFill>
                  <a:srgbClr val="FF3300"/>
                </a:solidFill>
              </a:rPr>
            </a:br>
            <a:r>
              <a:rPr lang="en-GB" sz="1600" b="1">
                <a:solidFill>
                  <a:srgbClr val="FF3300"/>
                </a:solidFill>
              </a:rPr>
              <a:t>Pair work: ask and answer</a:t>
            </a:r>
          </a:p>
          <a:p>
            <a:pPr algn="l"/>
            <a:endParaRPr lang="en-GB" sz="1600" b="1">
              <a:solidFill>
                <a:srgbClr val="FF3300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GB" sz="1400" b="1">
                <a:solidFill>
                  <a:srgbClr val="000046"/>
                </a:solidFill>
              </a:rPr>
              <a:t>Who is the famous American blues singer?</a:t>
            </a:r>
            <a:r>
              <a:rPr lang="en-GB" sz="1400">
                <a:solidFill>
                  <a:srgbClr val="000046"/>
                </a:solidFill>
              </a:rPr>
              <a:t>        </a:t>
            </a:r>
          </a:p>
          <a:p>
            <a:pPr algn="l">
              <a:buFont typeface="Wingdings" pitchFamily="2" charset="2"/>
              <a:buNone/>
            </a:pPr>
            <a:r>
              <a:rPr lang="en-GB" sz="1400">
                <a:solidFill>
                  <a:srgbClr val="000046"/>
                </a:solidFill>
              </a:rPr>
              <a:t> Luis Armstrong</a:t>
            </a:r>
          </a:p>
          <a:p>
            <a:pPr algn="l">
              <a:buFont typeface="Wingdings" pitchFamily="2" charset="2"/>
              <a:buNone/>
            </a:pPr>
            <a:r>
              <a:rPr lang="en-GB" sz="1400">
                <a:solidFill>
                  <a:srgbClr val="000046"/>
                </a:solidFill>
              </a:rPr>
              <a:t>.</a:t>
            </a:r>
          </a:p>
          <a:p>
            <a:pPr algn="l">
              <a:buFont typeface="Wingdings" pitchFamily="2" charset="2"/>
              <a:buChar char="§"/>
            </a:pPr>
            <a:r>
              <a:rPr lang="en-GB" sz="1400" b="1">
                <a:solidFill>
                  <a:srgbClr val="000046"/>
                </a:solidFill>
              </a:rPr>
              <a:t>Was the blues inspired by labour?</a:t>
            </a:r>
            <a:r>
              <a:rPr lang="en-GB" sz="1400">
                <a:solidFill>
                  <a:srgbClr val="000046"/>
                </a:solidFill>
              </a:rPr>
              <a:t>                       </a:t>
            </a:r>
          </a:p>
          <a:p>
            <a:pPr algn="l">
              <a:buFont typeface="Wingdings" pitchFamily="2" charset="2"/>
              <a:buNone/>
            </a:pPr>
            <a:r>
              <a:rPr lang="en-GB" sz="1400">
                <a:solidFill>
                  <a:srgbClr val="000046"/>
                </a:solidFill>
              </a:rPr>
              <a:t>No, It’s a continuation of fields songs.</a:t>
            </a:r>
          </a:p>
          <a:p>
            <a:pPr algn="l">
              <a:buFont typeface="Wingdings" pitchFamily="2" charset="2"/>
              <a:buNone/>
            </a:pPr>
            <a:r>
              <a:rPr lang="en-GB" sz="1400">
                <a:solidFill>
                  <a:srgbClr val="000046"/>
                </a:solidFill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en-GB" sz="1400" b="1">
                <a:solidFill>
                  <a:srgbClr val="000046"/>
                </a:solidFill>
              </a:rPr>
              <a:t>Was the blues a choral song?</a:t>
            </a:r>
            <a:r>
              <a:rPr lang="en-GB" sz="1400">
                <a:solidFill>
                  <a:srgbClr val="000046"/>
                </a:solidFill>
              </a:rPr>
              <a:t>                                No, It’s a personal music.</a:t>
            </a:r>
            <a:endParaRPr lang="it-IT" sz="1400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3300"/>
                </a:solidFill>
              </a:rPr>
              <a:t>ARTS and MUSEUMS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TARGET</a:t>
            </a: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Primary III Form</a:t>
            </a:r>
          </a:p>
          <a:p>
            <a:pPr marL="0" indent="0">
              <a:buFontTx/>
              <a:buNone/>
            </a:pPr>
            <a:endParaRPr lang="en-GB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CONTENT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Children are expected to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come into contact with some typical images of American culture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understand the concept of arts and distinguish them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become familiar with </a:t>
            </a:r>
            <a:r>
              <a:rPr lang="en-GB" sz="2000" b="1">
                <a:solidFill>
                  <a:srgbClr val="FF3300"/>
                </a:solidFill>
              </a:rPr>
              <a:t>American  visual arts 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visualize and learn about museums in the States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learn the basic microlanguage of visual arts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recap colours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distinguish cold and hot colours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244740" name="Picture 4" descr="alg_van-gog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582737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1" name="Picture 5" descr="sf m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933825"/>
            <a:ext cx="15414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06437"/>
          </a:xfrm>
        </p:spPr>
        <p:txBody>
          <a:bodyPr/>
          <a:lstStyle/>
          <a:p>
            <a:r>
              <a:rPr lang="en-GB" sz="4000" b="1"/>
              <a:t/>
            </a:r>
            <a:br>
              <a:rPr lang="en-GB" sz="4000" b="1"/>
            </a:br>
            <a:r>
              <a:rPr lang="en-GB" sz="3200" b="1">
                <a:solidFill>
                  <a:srgbClr val="FF3300"/>
                </a:solidFill>
              </a:rPr>
              <a:t>BRAINSTORMING</a:t>
            </a:r>
            <a:r>
              <a:rPr lang="it-IT" sz="3200">
                <a:solidFill>
                  <a:srgbClr val="FF3300"/>
                </a:solidFill>
              </a:rPr>
              <a:t/>
            </a:r>
            <a:br>
              <a:rPr lang="it-IT" sz="3200">
                <a:solidFill>
                  <a:srgbClr val="FF3300"/>
                </a:solidFill>
              </a:rPr>
            </a:br>
            <a:endParaRPr lang="it-IT" sz="3200">
              <a:solidFill>
                <a:srgbClr val="FF33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b="1">
                <a:solidFill>
                  <a:srgbClr val="FF3300"/>
                </a:solidFill>
              </a:rPr>
              <a:t>ACTIVITY I</a:t>
            </a:r>
            <a:r>
              <a:rPr lang="en-GB" b="1"/>
              <a:t>	</a:t>
            </a:r>
          </a:p>
          <a:p>
            <a:pPr marL="0" indent="0" algn="just"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The teacher tells the children that After World War II, </a:t>
            </a:r>
            <a:r>
              <a:rPr lang="it-IT" sz="2400" b="1">
                <a:solidFill>
                  <a:srgbClr val="FF3300"/>
                </a:solidFill>
              </a:rPr>
              <a:t>New York replaced Paris as the center of the art world</a:t>
            </a:r>
            <a:r>
              <a:rPr lang="it-IT" sz="2400" b="1">
                <a:solidFill>
                  <a:srgbClr val="000046"/>
                </a:solidFill>
              </a:rPr>
              <a:t>. </a:t>
            </a:r>
          </a:p>
          <a:p>
            <a:pPr marL="0" indent="0" algn="just">
              <a:buFontTx/>
              <a:buNone/>
            </a:pPr>
            <a:r>
              <a:rPr lang="it-IT" sz="2400">
                <a:solidFill>
                  <a:srgbClr val="000046"/>
                </a:solidFill>
              </a:rPr>
              <a:t>She adds that Art in the United States today covers a huge range of styles.</a:t>
            </a:r>
            <a:endParaRPr lang="en-GB" sz="24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Teacher shows the children some examples  of  </a:t>
            </a:r>
            <a:r>
              <a:rPr lang="en-GB" sz="2000" b="1">
                <a:solidFill>
                  <a:srgbClr val="FF3300"/>
                </a:solidFill>
              </a:rPr>
              <a:t>American visual arts</a:t>
            </a:r>
            <a:r>
              <a:rPr lang="en-GB" sz="2000">
                <a:solidFill>
                  <a:srgbClr val="000046"/>
                </a:solidFill>
              </a:rPr>
              <a:t> like:</a:t>
            </a: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245764" name="Picture 4" descr="606200700051900arc_p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2400300" cy="2400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4895850" cy="3762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46"/>
                </a:solidFill>
              </a:rPr>
              <a:t>New Museum of Contemporary Art 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06437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TOMATO SOUP</a:t>
            </a:r>
            <a:endParaRPr lang="it-IT" sz="3200" b="1">
              <a:solidFill>
                <a:srgbClr val="FF3300"/>
              </a:solidFill>
            </a:endParaRPr>
          </a:p>
        </p:txBody>
      </p:sp>
      <p:pic>
        <p:nvPicPr>
          <p:cNvPr id="246787" name="Picture 3" descr="File:Campbells Soup Cans MOMA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68413"/>
            <a:ext cx="6983412" cy="3971925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900113" y="5734050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solidFill>
                  <a:srgbClr val="000046"/>
                </a:solidFill>
              </a:rPr>
              <a:t>POP  ART     </a:t>
            </a:r>
            <a:r>
              <a:rPr lang="it-IT" sz="3200" b="1">
                <a:solidFill>
                  <a:srgbClr val="FF3300"/>
                </a:solidFill>
              </a:rPr>
              <a:t>Andy Wharol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Target</a:t>
            </a:r>
            <a:br>
              <a:rPr lang="en-GB" sz="3200" b="1">
                <a:solidFill>
                  <a:srgbClr val="FF3300"/>
                </a:solidFill>
              </a:rPr>
            </a:br>
            <a:r>
              <a:rPr lang="en-GB" sz="3200" b="1">
                <a:solidFill>
                  <a:srgbClr val="FF3300"/>
                </a:solidFill>
              </a:rPr>
              <a:t>From  six to seven years of age</a:t>
            </a:r>
            <a:br>
              <a:rPr lang="en-GB" sz="3200" b="1">
                <a:solidFill>
                  <a:srgbClr val="FF3300"/>
                </a:solidFill>
              </a:rPr>
            </a:b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GB" sz="16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FF3300"/>
                </a:solidFill>
              </a:rPr>
              <a:t>CONTENT AREA</a:t>
            </a:r>
            <a:r>
              <a:rPr lang="en-GB" sz="1600" b="1">
                <a:solidFill>
                  <a:srgbClr val="000046"/>
                </a:solidFill>
              </a:rPr>
              <a:t> = GEOGRAPHY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FF3300"/>
                </a:solidFill>
              </a:rPr>
              <a:t>TOPICS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CONTINENTS AND THE USA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Assumed knowledge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- what is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- colours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b="1">
                <a:solidFill>
                  <a:srgbClr val="000046"/>
                </a:solidFill>
              </a:rPr>
              <a:t>- affirmative, interrogative and negative forms of 3rd person to be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6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16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Children Revise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1600" b="1">
                <a:solidFill>
                  <a:srgbClr val="000046"/>
                </a:solidFill>
              </a:rPr>
              <a:t>Numbers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1600" b="1">
                <a:solidFill>
                  <a:srgbClr val="000046"/>
                </a:solidFill>
              </a:rPr>
              <a:t>Ordinals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it-IT" sz="1600" b="1">
                <a:solidFill>
                  <a:srgbClr val="000046"/>
                </a:solidFill>
              </a:rPr>
              <a:t>Wh questions (what, where, …)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it-IT" sz="1600" b="1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FF3300"/>
                </a:solidFill>
              </a:rPr>
              <a:t>SKILLS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000046"/>
                </a:solidFill>
              </a:rPr>
              <a:t>- listening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1600" b="1">
                <a:solidFill>
                  <a:srgbClr val="000046"/>
                </a:solidFill>
              </a:rPr>
              <a:t>- speaking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800" b="1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7701" name="Picture 5" descr="CL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37063"/>
            <a:ext cx="4752975" cy="1952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75612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MARYLIN   MONROE</a:t>
            </a:r>
          </a:p>
        </p:txBody>
      </p:sp>
      <p:pic>
        <p:nvPicPr>
          <p:cNvPr id="247811" name="Picture 3" descr="Andy%20Warhol,%20%20Marilyn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908050"/>
            <a:ext cx="4289425" cy="4310063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611188" y="5516563"/>
            <a:ext cx="7775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400" b="1">
                <a:solidFill>
                  <a:srgbClr val="000046"/>
                </a:solidFill>
              </a:rPr>
              <a:t>MASS   PRODUCTION   and   POPULAR CULTURE</a:t>
            </a:r>
          </a:p>
          <a:p>
            <a:pPr>
              <a:spcBef>
                <a:spcPct val="50000"/>
              </a:spcBef>
            </a:pPr>
            <a:r>
              <a:rPr lang="it-IT" sz="3200" b="1">
                <a:solidFill>
                  <a:srgbClr val="FF3300"/>
                </a:solidFill>
              </a:rPr>
              <a:t>Andy Wharol</a:t>
            </a:r>
            <a:endParaRPr lang="it-IT" sz="3200" b="1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150" cy="633412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COKE</a:t>
            </a:r>
            <a:endParaRPr lang="it-IT" sz="3200" b="1">
              <a:solidFill>
                <a:srgbClr val="FF3300"/>
              </a:solidFill>
            </a:endParaRPr>
          </a:p>
        </p:txBody>
      </p:sp>
      <p:pic>
        <p:nvPicPr>
          <p:cNvPr id="248835" name="Picture 3" descr="UP1114-Warhol~3-bottiglie-di-Coca-Cola-Posters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836613"/>
            <a:ext cx="2884488" cy="4249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36" name="Picture 4" descr="coke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239712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539750" y="6226175"/>
            <a:ext cx="10009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755650" y="5373688"/>
            <a:ext cx="80645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b="1">
                <a:solidFill>
                  <a:srgbClr val="000046"/>
                </a:solidFill>
              </a:rPr>
              <a:t>MASS   PRODUCTION   and   POPULAR CULTURE</a:t>
            </a:r>
          </a:p>
          <a:p>
            <a:pPr>
              <a:lnSpc>
                <a:spcPct val="80000"/>
              </a:lnSpc>
            </a:pPr>
            <a:endParaRPr lang="it-IT" sz="24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>
                <a:solidFill>
                  <a:srgbClr val="FF3300"/>
                </a:solidFill>
              </a:rPr>
              <a:t>Andy Wharol</a:t>
            </a:r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777875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DONALD DUCK</a:t>
            </a:r>
            <a:endParaRPr lang="it-IT" sz="3200" b="1">
              <a:solidFill>
                <a:srgbClr val="FF3300"/>
              </a:solidFill>
            </a:endParaRPr>
          </a:p>
        </p:txBody>
      </p:sp>
      <p:pic>
        <p:nvPicPr>
          <p:cNvPr id="249859" name="Picture 3" descr="DonaldDuck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0525" y="981075"/>
            <a:ext cx="3322638" cy="431958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042988" y="5445125"/>
            <a:ext cx="7777162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it-IT" sz="3200" b="1">
                <a:solidFill>
                  <a:srgbClr val="000046"/>
                </a:solidFill>
              </a:rPr>
              <a:t>A </a:t>
            </a:r>
            <a:r>
              <a:rPr lang="it-IT" sz="3200" b="1">
                <a:solidFill>
                  <a:srgbClr val="FF3300"/>
                </a:solidFill>
              </a:rPr>
              <a:t>cartoon</a:t>
            </a:r>
            <a:r>
              <a:rPr lang="it-IT" sz="3200" b="1">
                <a:solidFill>
                  <a:srgbClr val="000046"/>
                </a:solidFill>
              </a:rPr>
              <a:t> from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it-IT" sz="2400" b="1">
                <a:solidFill>
                  <a:srgbClr val="000046"/>
                </a:solidFill>
              </a:rPr>
              <a:t> </a:t>
            </a:r>
            <a:r>
              <a:rPr lang="it-IT" sz="3200" b="1">
                <a:solidFill>
                  <a:srgbClr val="000046"/>
                </a:solidFill>
              </a:rPr>
              <a:t>The </a:t>
            </a:r>
            <a:r>
              <a:rPr lang="it-IT" sz="3200" b="1">
                <a:solidFill>
                  <a:srgbClr val="FF3300"/>
                </a:solidFill>
              </a:rPr>
              <a:t>Walt</a:t>
            </a:r>
            <a:r>
              <a:rPr lang="it-IT" sz="3200" b="1">
                <a:solidFill>
                  <a:srgbClr val="000046"/>
                </a:solidFill>
              </a:rPr>
              <a:t> </a:t>
            </a:r>
            <a:r>
              <a:rPr lang="it-IT" sz="3200" b="1">
                <a:solidFill>
                  <a:srgbClr val="FF3300"/>
                </a:solidFill>
              </a:rPr>
              <a:t>Disney</a:t>
            </a:r>
            <a:r>
              <a:rPr lang="it-IT" sz="3200" b="1">
                <a:solidFill>
                  <a:srgbClr val="000046"/>
                </a:solidFill>
              </a:rPr>
              <a:t> Company</a:t>
            </a:r>
            <a:r>
              <a:rPr lang="it-IT" sz="3200" b="1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MICKEY MOUSE</a:t>
            </a:r>
            <a:r>
              <a:rPr lang="en-GB"/>
              <a:t> </a:t>
            </a:r>
            <a:endParaRPr lang="it-IT"/>
          </a:p>
        </p:txBody>
      </p:sp>
      <p:pic>
        <p:nvPicPr>
          <p:cNvPr id="250883" name="Picture 3" descr="mickey-mouse-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196975"/>
            <a:ext cx="3151187" cy="410368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11188" y="5516563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000046"/>
                </a:solidFill>
              </a:rPr>
              <a:t>A </a:t>
            </a:r>
            <a:r>
              <a:rPr lang="it-IT" sz="3200" b="1">
                <a:solidFill>
                  <a:srgbClr val="FF3300"/>
                </a:solidFill>
              </a:rPr>
              <a:t>cartoon</a:t>
            </a:r>
            <a:r>
              <a:rPr lang="it-IT" sz="3200" b="1">
                <a:solidFill>
                  <a:srgbClr val="000046"/>
                </a:solidFill>
              </a:rPr>
              <a:t> from</a:t>
            </a:r>
          </a:p>
          <a:p>
            <a:r>
              <a:rPr lang="it-IT" sz="3200" b="1">
                <a:solidFill>
                  <a:srgbClr val="000046"/>
                </a:solidFill>
              </a:rPr>
              <a:t> The </a:t>
            </a:r>
            <a:r>
              <a:rPr lang="it-IT" sz="3200" b="1">
                <a:solidFill>
                  <a:srgbClr val="FF3300"/>
                </a:solidFill>
              </a:rPr>
              <a:t>Walt</a:t>
            </a:r>
            <a:r>
              <a:rPr lang="it-IT" sz="3200" b="1">
                <a:solidFill>
                  <a:srgbClr val="000046"/>
                </a:solidFill>
              </a:rPr>
              <a:t> </a:t>
            </a:r>
            <a:r>
              <a:rPr lang="it-IT" sz="3200" b="1">
                <a:solidFill>
                  <a:srgbClr val="FF3300"/>
                </a:solidFill>
              </a:rPr>
              <a:t>Disney</a:t>
            </a:r>
            <a:r>
              <a:rPr lang="it-IT" sz="3200" b="1">
                <a:solidFill>
                  <a:srgbClr val="000046"/>
                </a:solidFill>
              </a:rPr>
              <a:t>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35975" cy="777875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SITTING BULL</a:t>
            </a:r>
            <a:endParaRPr lang="it-IT" sz="3200" b="1">
              <a:solidFill>
                <a:srgbClr val="FF3300"/>
              </a:solidFill>
            </a:endParaRPr>
          </a:p>
        </p:txBody>
      </p:sp>
      <p:pic>
        <p:nvPicPr>
          <p:cNvPr id="251907" name="Picture 3" descr="SittingBull-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908050"/>
            <a:ext cx="2884488" cy="3889375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684213" y="5013325"/>
            <a:ext cx="79914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46"/>
                </a:solidFill>
              </a:rPr>
              <a:t>SITTING BULL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46"/>
                </a:solidFill>
              </a:rPr>
              <a:t>(1837—1890)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</a:rPr>
              <a:t>chief of the Sioux Indian tribe</a:t>
            </a:r>
            <a:r>
              <a:rPr lang="it-IT" sz="3200">
                <a:solidFill>
                  <a:srgbClr val="FF3300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46"/>
                </a:solidFill>
              </a:rPr>
              <a:t>born in about 1837 in North Dakota.</a:t>
            </a:r>
            <a:r>
              <a:rPr lang="it-IT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51909" name="Picture 5" descr="270px-Lakota_portraits">
            <a:hlinkClick r:id="rId3" tooltip="Lakota portraits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2571750" cy="3314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r>
              <a:rPr lang="en-GB" sz="3600" b="1">
                <a:solidFill>
                  <a:srgbClr val="FF3300"/>
                </a:solidFill>
              </a:rPr>
              <a:t>Blue jeans</a:t>
            </a:r>
            <a:endParaRPr lang="it-IT" sz="3600" b="1">
              <a:solidFill>
                <a:srgbClr val="FF3300"/>
              </a:solidFill>
            </a:endParaRPr>
          </a:p>
        </p:txBody>
      </p:sp>
      <p:pic>
        <p:nvPicPr>
          <p:cNvPr id="252931" name="Picture 3" descr="lp_warhol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196975"/>
            <a:ext cx="4641850" cy="461803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633412"/>
          </a:xfrm>
        </p:spPr>
        <p:txBody>
          <a:bodyPr/>
          <a:lstStyle/>
          <a:p>
            <a:r>
              <a:rPr lang="en-GB" sz="2800" b="1">
                <a:solidFill>
                  <a:srgbClr val="FF3300"/>
                </a:solidFill>
              </a:rPr>
              <a:t>ABRAHAM  LINCOLN </a:t>
            </a:r>
            <a:r>
              <a:rPr lang="en-GB" sz="4000"/>
              <a:t> </a:t>
            </a:r>
            <a:endParaRPr lang="it-IT" sz="4000"/>
          </a:p>
        </p:txBody>
      </p:sp>
      <p:pic>
        <p:nvPicPr>
          <p:cNvPr id="253955" name="Picture 3" descr="abraham_lincoln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196975"/>
            <a:ext cx="3636962" cy="4525963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/>
          <a:lstStyle/>
          <a:p>
            <a:r>
              <a:rPr lang="it-IT" sz="3200">
                <a:solidFill>
                  <a:srgbClr val="FF3300"/>
                </a:solidFill>
              </a:rPr>
              <a:t>BRAINSTORMING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43550"/>
          </a:xfrm>
          <a:ln cap="flat">
            <a:solidFill>
              <a:srgbClr val="00004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>
                <a:solidFill>
                  <a:srgbClr val="000046"/>
                </a:solidFill>
              </a:rPr>
              <a:t>Teacher asks questions about the images resorting to children’s previous knowledge</a:t>
            </a:r>
            <a:endParaRPr lang="it-IT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400">
                <a:solidFill>
                  <a:srgbClr val="FF3300"/>
                </a:solidFill>
              </a:rPr>
              <a:t>- what is this</a:t>
            </a:r>
            <a:endParaRPr lang="it-IT" sz="2400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r>
              <a:rPr lang="en-GB" sz="2400">
                <a:solidFill>
                  <a:srgbClr val="FF3300"/>
                </a:solidFill>
              </a:rPr>
              <a:t>- who is this</a:t>
            </a:r>
            <a:endParaRPr lang="it-IT" sz="2400">
              <a:solidFill>
                <a:srgbClr val="FF3300"/>
              </a:solidFill>
            </a:endParaRPr>
          </a:p>
          <a:p>
            <a:pPr marL="0" indent="0">
              <a:buFontTx/>
              <a:buChar char="-"/>
            </a:pPr>
            <a:r>
              <a:rPr lang="en-GB" sz="2400">
                <a:solidFill>
                  <a:srgbClr val="FF3300"/>
                </a:solidFill>
              </a:rPr>
              <a:t>where can you see it</a:t>
            </a:r>
          </a:p>
          <a:p>
            <a:pPr marL="0" indent="0">
              <a:buFontTx/>
              <a:buNone/>
            </a:pPr>
            <a:endParaRPr lang="en-GB" sz="2400" b="1">
              <a:solidFill>
                <a:srgbClr val="FF3300"/>
              </a:solidFill>
            </a:endParaRPr>
          </a:p>
          <a:p>
            <a:pPr marL="0" indent="0"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Activity II – Introducing the idea of ART</a:t>
            </a:r>
            <a:r>
              <a:rPr lang="en-GB" b="1">
                <a:solidFill>
                  <a:srgbClr val="000046"/>
                </a:solidFill>
              </a:rPr>
              <a:t> </a:t>
            </a:r>
            <a:endParaRPr lang="en-GB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 sz="2400">
                <a:solidFill>
                  <a:srgbClr val="000046"/>
                </a:solidFill>
              </a:rPr>
              <a:t>The  teacher  introduces  </a:t>
            </a:r>
            <a:r>
              <a:rPr lang="en-GB" sz="2400" b="1">
                <a:solidFill>
                  <a:srgbClr val="FF3300"/>
                </a:solidFill>
              </a:rPr>
              <a:t>the concept as  ART</a:t>
            </a:r>
            <a:r>
              <a:rPr lang="en-GB" sz="2400">
                <a:solidFill>
                  <a:srgbClr val="000046"/>
                </a:solidFill>
              </a:rPr>
              <a:t> resorting to children’s knowledge of the world.</a:t>
            </a:r>
          </a:p>
        </p:txBody>
      </p:sp>
      <p:pic>
        <p:nvPicPr>
          <p:cNvPr id="254980" name="Picture 4" descr="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20938"/>
            <a:ext cx="1368425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1" name="Picture 5" descr="fine%20art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5763"/>
            <a:ext cx="1368425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2" name="Picture 6" descr="FineArts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346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3" name="Picture 7" descr="BimbiCine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57788"/>
            <a:ext cx="1871662" cy="1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19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 Literature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  <a:ln cap="flat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She shows children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a poem  </a:t>
            </a:r>
            <a:r>
              <a:rPr lang="en-GB" sz="2000">
                <a:solidFill>
                  <a:srgbClr val="000046"/>
                </a:solidFill>
                <a:sym typeface="Wingdings" pitchFamily="2" charset="2"/>
              </a:rPr>
              <a:t> </a:t>
            </a:r>
            <a:r>
              <a:rPr lang="en-GB" sz="2000">
                <a:solidFill>
                  <a:srgbClr val="000046"/>
                </a:solidFill>
              </a:rPr>
              <a:t> </a:t>
            </a:r>
            <a:r>
              <a:rPr lang="en-GB" sz="2000" b="1">
                <a:solidFill>
                  <a:srgbClr val="000046"/>
                </a:solidFill>
              </a:rPr>
              <a:t>I, too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a famous novel </a:t>
            </a:r>
            <a:r>
              <a:rPr lang="en-GB" sz="2000">
                <a:solidFill>
                  <a:srgbClr val="000046"/>
                </a:solidFill>
                <a:sym typeface="Wingdings" pitchFamily="2" charset="2"/>
              </a:rPr>
              <a:t>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000" b="1">
                <a:solidFill>
                  <a:srgbClr val="000046"/>
                </a:solidFill>
              </a:rPr>
              <a:t>The Adventures of Tom Sawyer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The teacher tells children: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”Let’s</a:t>
            </a:r>
            <a:r>
              <a:rPr lang="en-GB" sz="2000" b="1">
                <a:solidFill>
                  <a:srgbClr val="000046"/>
                </a:solidFill>
              </a:rPr>
              <a:t> </a:t>
            </a:r>
            <a:r>
              <a:rPr lang="en-GB" sz="2000" b="1">
                <a:solidFill>
                  <a:srgbClr val="FF3300"/>
                </a:solidFill>
              </a:rPr>
              <a:t>read the </a:t>
            </a:r>
            <a:r>
              <a:rPr lang="en-GB" sz="2000">
                <a:solidFill>
                  <a:srgbClr val="000046"/>
                </a:solidFill>
              </a:rPr>
              <a:t> </a:t>
            </a:r>
            <a:r>
              <a:rPr lang="en-GB" sz="2000">
                <a:solidFill>
                  <a:srgbClr val="FF3300"/>
                </a:solidFill>
              </a:rPr>
              <a:t>poem</a:t>
            </a:r>
            <a:r>
              <a:rPr lang="en-GB" sz="2000">
                <a:solidFill>
                  <a:srgbClr val="000046"/>
                </a:solidFill>
              </a:rPr>
              <a:t>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”Let’s</a:t>
            </a:r>
            <a:r>
              <a:rPr lang="en-GB" sz="2000" b="1">
                <a:solidFill>
                  <a:srgbClr val="000046"/>
                </a:solidFill>
              </a:rPr>
              <a:t> </a:t>
            </a:r>
            <a:r>
              <a:rPr lang="en-GB" sz="2000" b="1">
                <a:solidFill>
                  <a:srgbClr val="FF3300"/>
                </a:solidFill>
              </a:rPr>
              <a:t>read the novel</a:t>
            </a:r>
            <a:r>
              <a:rPr lang="en-GB" sz="2000">
                <a:solidFill>
                  <a:srgbClr val="000046"/>
                </a:solidFill>
              </a:rPr>
              <a:t>”</a:t>
            </a: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000">
              <a:solidFill>
                <a:srgbClr val="00004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it-IT" sz="2400" b="1">
              <a:solidFill>
                <a:srgbClr val="FF33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b="1">
                <a:solidFill>
                  <a:srgbClr val="FF3300"/>
                </a:solidFill>
              </a:rPr>
              <a:t>You read  literature</a:t>
            </a:r>
            <a:r>
              <a:rPr lang="it-IT" sz="2400" b="1">
                <a:solidFill>
                  <a:srgbClr val="FF3300"/>
                </a:solidFill>
              </a:rPr>
              <a:t>:  </a:t>
            </a:r>
            <a:r>
              <a:rPr lang="it-IT" sz="2400" b="1">
                <a:solidFill>
                  <a:srgbClr val="000046"/>
                </a:solidFill>
              </a:rPr>
              <a:t>A FORM OF ART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/>
          </a:p>
        </p:txBody>
      </p:sp>
      <p:pic>
        <p:nvPicPr>
          <p:cNvPr id="256004" name="Picture 4" descr="3210732405_b0a5a288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2224087" cy="29638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tomsaw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2081212" cy="32400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75612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Cinema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496300" cy="5689600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Let’s </a:t>
            </a:r>
            <a:r>
              <a:rPr lang="en-GB" sz="2000">
                <a:solidFill>
                  <a:srgbClr val="FF3300"/>
                </a:solidFill>
              </a:rPr>
              <a:t>watch and listen</a:t>
            </a:r>
            <a:r>
              <a:rPr lang="en-GB" sz="2000">
                <a:solidFill>
                  <a:srgbClr val="000046"/>
                </a:solidFill>
              </a:rPr>
              <a:t> to </a:t>
            </a:r>
            <a:r>
              <a:rPr lang="en-GB" sz="2000">
                <a:solidFill>
                  <a:srgbClr val="000046"/>
                </a:solidFill>
                <a:hlinkClick r:id="rId2"/>
              </a:rPr>
              <a:t>a video</a:t>
            </a: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Let’s watch and listen to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 Walt Disney  cartoon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 Walt Disney  video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 Walt Disney  film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GB" sz="2000">
                <a:solidFill>
                  <a:srgbClr val="000046"/>
                </a:solidFill>
                <a:hlinkClick r:id="rId3"/>
              </a:rPr>
              <a:t>My favourite film</a:t>
            </a: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400" b="1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>
                <a:solidFill>
                  <a:srgbClr val="000046"/>
                </a:solidFill>
              </a:rPr>
              <a:t>You </a:t>
            </a:r>
            <a:r>
              <a:rPr lang="it-IT" sz="2400" b="1">
                <a:solidFill>
                  <a:srgbClr val="FF3300"/>
                </a:solidFill>
              </a:rPr>
              <a:t>watch and listen</a:t>
            </a:r>
            <a:r>
              <a:rPr lang="it-IT" sz="2400" b="1">
                <a:solidFill>
                  <a:srgbClr val="000046"/>
                </a:solidFill>
              </a:rPr>
              <a:t> to films, videos, …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400" b="1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257028" name="Picture 4" descr="138880-cartoni-animati-walt-dis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4752975" cy="35607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pocahontas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2255837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1800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sz="1000" b="1">
                <a:solidFill>
                  <a:srgbClr val="000046"/>
                </a:solidFill>
              </a:rPr>
              <a:t>Pocahontas is an Indian girl who brought peace</a:t>
            </a:r>
          </a:p>
          <a:p>
            <a:pPr algn="just"/>
            <a:r>
              <a:rPr lang="en-GB" sz="1000" b="1">
                <a:solidFill>
                  <a:srgbClr val="000046"/>
                </a:solidFill>
              </a:rPr>
              <a:t> between her tribe and the Europeans looking for gold</a:t>
            </a:r>
            <a:r>
              <a:rPr lang="en-GB" sz="1000" b="1"/>
              <a:t>.</a:t>
            </a:r>
            <a:endParaRPr lang="it-IT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931150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Content and Language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50403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b="1">
                <a:solidFill>
                  <a:srgbClr val="00FF00"/>
                </a:solidFill>
              </a:rPr>
              <a:t>NEW INPUT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>
                <a:solidFill>
                  <a:srgbClr val="000046"/>
                </a:solidFill>
              </a:rPr>
              <a:t>Children Learn</a:t>
            </a:r>
          </a:p>
          <a:p>
            <a:pPr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en-GB" sz="1800" b="1">
                <a:solidFill>
                  <a:srgbClr val="FF3300"/>
                </a:solidFill>
              </a:rPr>
              <a:t>To identify , numbr and locate continents</a:t>
            </a:r>
          </a:p>
          <a:p>
            <a:pPr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en-GB" sz="1800" b="1">
                <a:solidFill>
                  <a:srgbClr val="FF3300"/>
                </a:solidFill>
              </a:rPr>
              <a:t>To identify, recognize and speak  about Cardinal Directions/Points</a:t>
            </a:r>
          </a:p>
          <a:p>
            <a:pPr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en-GB" sz="1800" b="1">
                <a:solidFill>
                  <a:srgbClr val="FF3300"/>
                </a:solidFill>
              </a:rPr>
              <a:t>Members States of America</a:t>
            </a:r>
          </a:p>
          <a:p>
            <a:pPr>
              <a:lnSpc>
                <a:spcPct val="8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en-GB" sz="1800" b="1">
                <a:solidFill>
                  <a:srgbClr val="FF3300"/>
                </a:solidFill>
              </a:rPr>
              <a:t>Microlanguage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lowland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ocean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sea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river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lakes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mountains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hills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deserts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- names of cities and capital cities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900"/>
          </a:p>
        </p:txBody>
      </p:sp>
      <p:pic>
        <p:nvPicPr>
          <p:cNvPr id="158725" name="Picture 5" descr="Rainforest%20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2665413" cy="19478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6" descr="Rainforest%20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665412" cy="19478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706437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Music</a:t>
            </a: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>
                <a:solidFill>
                  <a:srgbClr val="000046"/>
                </a:solidFill>
              </a:rPr>
              <a:t>Let’s </a:t>
            </a:r>
            <a:r>
              <a:rPr lang="en-GB">
                <a:solidFill>
                  <a:srgbClr val="FF3300"/>
                </a:solidFill>
              </a:rPr>
              <a:t>LISTEN TO</a:t>
            </a:r>
            <a:r>
              <a:rPr lang="en-GB">
                <a:solidFill>
                  <a:srgbClr val="000046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  <a:hlinkClick r:id="rId2"/>
              </a:rPr>
              <a:t>children music</a:t>
            </a: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  <a:hlinkClick r:id="rId3"/>
              </a:rPr>
              <a:t>children’s songs</a:t>
            </a: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 CD track</a:t>
            </a:r>
            <a:r>
              <a:rPr lang="en-GB">
                <a:solidFill>
                  <a:srgbClr val="000046"/>
                </a:solidFill>
              </a:rPr>
              <a:t> </a:t>
            </a: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  <a:hlinkClick r:id="rId4"/>
              </a:rPr>
              <a:t>a song</a:t>
            </a: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</a:t>
            </a:r>
            <a:r>
              <a:rPr lang="en-GB" sz="2000">
                <a:solidFill>
                  <a:srgbClr val="000046"/>
                </a:solidFill>
                <a:hlinkClick r:id="rId5" action="ppaction://hlinkfile"/>
              </a:rPr>
              <a:t>an Mp3 song</a:t>
            </a:r>
            <a:endParaRPr lang="en-GB" sz="2000">
              <a:solidFill>
                <a:srgbClr val="000046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 concert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a record</a:t>
            </a:r>
            <a:endParaRPr lang="en-GB" sz="2400" b="1">
              <a:solidFill>
                <a:srgbClr val="000046"/>
              </a:solidFill>
            </a:endParaRPr>
          </a:p>
          <a:p>
            <a:pPr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Let’s </a:t>
            </a:r>
            <a:r>
              <a:rPr lang="en-GB" sz="2400" b="1">
                <a:solidFill>
                  <a:srgbClr val="FF3300"/>
                </a:solidFill>
              </a:rPr>
              <a:t>sing </a:t>
            </a:r>
            <a:r>
              <a:rPr lang="en-GB" sz="2400" b="1">
                <a:solidFill>
                  <a:srgbClr val="000046"/>
                </a:solidFill>
              </a:rPr>
              <a:t>together</a:t>
            </a:r>
          </a:p>
          <a:p>
            <a:pPr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Let’s</a:t>
            </a:r>
            <a:r>
              <a:rPr lang="en-GB" sz="2400" b="1">
                <a:solidFill>
                  <a:srgbClr val="FF3300"/>
                </a:solidFill>
              </a:rPr>
              <a:t> play </a:t>
            </a:r>
            <a:r>
              <a:rPr lang="en-GB" sz="2400" b="1">
                <a:solidFill>
                  <a:srgbClr val="000046"/>
                </a:solidFill>
              </a:rPr>
              <a:t>our song</a:t>
            </a:r>
          </a:p>
          <a:p>
            <a:pPr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Listen to</a:t>
            </a:r>
          </a:p>
          <a:p>
            <a:pPr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Play</a:t>
            </a:r>
          </a:p>
          <a:p>
            <a:pPr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Sing</a:t>
            </a:r>
            <a:endParaRPr lang="it-IT" sz="2000" b="1">
              <a:solidFill>
                <a:srgbClr val="FF3300"/>
              </a:solidFill>
            </a:endParaRPr>
          </a:p>
        </p:txBody>
      </p:sp>
      <p:pic>
        <p:nvPicPr>
          <p:cNvPr id="258052" name="Picture 4" descr="We%20are%20the%20wor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190875" cy="32385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3" name="Picture 5" descr="caselogic_ipod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1181100" cy="11811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4" name="Picture 6" descr="c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20938"/>
            <a:ext cx="1133475" cy="11334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5" name="Picture 7" descr="Long-Playi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200150" cy="9525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6" name="Line 8"/>
          <p:cNvSpPr>
            <a:spLocks noChangeShapeType="1"/>
          </p:cNvSpPr>
          <p:nvPr/>
        </p:nvSpPr>
        <p:spPr bwMode="auto">
          <a:xfrm flipH="1" flipV="1">
            <a:off x="1692275" y="5084763"/>
            <a:ext cx="792163" cy="431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057" name="Line 9"/>
          <p:cNvSpPr>
            <a:spLocks noChangeShapeType="1"/>
          </p:cNvSpPr>
          <p:nvPr/>
        </p:nvSpPr>
        <p:spPr bwMode="auto">
          <a:xfrm flipH="1">
            <a:off x="1187450" y="5516563"/>
            <a:ext cx="1225550" cy="3603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058" name="Line 10"/>
          <p:cNvSpPr>
            <a:spLocks noChangeShapeType="1"/>
          </p:cNvSpPr>
          <p:nvPr/>
        </p:nvSpPr>
        <p:spPr bwMode="auto">
          <a:xfrm flipH="1" flipV="1">
            <a:off x="1042988" y="5373688"/>
            <a:ext cx="1441450" cy="1428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2484438" y="5373688"/>
            <a:ext cx="1871662" cy="5889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solidFill>
                  <a:srgbClr val="FF3300"/>
                </a:solidFill>
              </a:rPr>
              <a:t>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VISUAL ARTS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>
                <a:solidFill>
                  <a:srgbClr val="FF3300"/>
                </a:solidFill>
              </a:rPr>
              <a:t>Let’s see</a:t>
            </a:r>
            <a:r>
              <a:rPr lang="en-GB">
                <a:solidFill>
                  <a:srgbClr val="000046"/>
                </a:solidFill>
              </a:rPr>
              <a:t>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pictures</a:t>
            </a:r>
          </a:p>
          <a:p>
            <a:pPr marL="0" indent="0"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paintings</a:t>
            </a:r>
          </a:p>
          <a:p>
            <a:pPr marL="0" indent="0">
              <a:buFontTx/>
              <a:buNone/>
            </a:pPr>
            <a:r>
              <a:rPr lang="en-GB">
                <a:solidFill>
                  <a:srgbClr val="FF3300"/>
                </a:solidFill>
              </a:rPr>
              <a:t>Let’s visit some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</a:t>
            </a:r>
            <a:r>
              <a:rPr lang="en-GB" sz="2000">
                <a:solidFill>
                  <a:srgbClr val="000046"/>
                </a:solidFill>
                <a:hlinkClick r:id="rId2"/>
              </a:rPr>
              <a:t>famous Museums</a:t>
            </a:r>
            <a:endParaRPr lang="en-GB" sz="2000">
              <a:solidFill>
                <a:srgbClr val="000046"/>
              </a:solidFill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well known </a:t>
            </a:r>
            <a:r>
              <a:rPr lang="en-GB" sz="2000">
                <a:solidFill>
                  <a:srgbClr val="000046"/>
                </a:solidFill>
                <a:hlinkClick r:id="rId3"/>
              </a:rPr>
              <a:t>collections</a:t>
            </a:r>
            <a:endParaRPr lang="en-GB" sz="2000">
              <a:solidFill>
                <a:srgbClr val="000046"/>
              </a:solidFill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an </a:t>
            </a:r>
            <a:r>
              <a:rPr lang="en-GB" sz="2000">
                <a:solidFill>
                  <a:srgbClr val="000046"/>
                </a:solidFill>
                <a:hlinkClick r:id="rId4"/>
              </a:rPr>
              <a:t>exhibition</a:t>
            </a:r>
            <a:endParaRPr lang="en-GB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GB">
                <a:solidFill>
                  <a:srgbClr val="FF3300"/>
                </a:solidFill>
              </a:rPr>
              <a:t>Let’s take</a:t>
            </a:r>
          </a:p>
          <a:p>
            <a:pPr marL="0" indent="0"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6"/>
                </a:solidFill>
              </a:rPr>
              <a:t> </a:t>
            </a:r>
            <a:r>
              <a:rPr lang="en-GB" sz="2000">
                <a:solidFill>
                  <a:srgbClr val="000046"/>
                </a:solidFill>
                <a:hlinkClick r:id="rId5"/>
              </a:rPr>
              <a:t>a virtual journey of an American museum</a:t>
            </a:r>
            <a:r>
              <a:rPr lang="it-IT">
                <a:hlinkClick r:id="rId5"/>
              </a:rPr>
              <a:t> </a:t>
            </a:r>
            <a:endParaRPr lang="en-GB">
              <a:solidFill>
                <a:srgbClr val="000046"/>
              </a:solidFill>
            </a:endParaRPr>
          </a:p>
          <a:p>
            <a:pPr marL="0" indent="0">
              <a:buFontTx/>
              <a:buAutoNum type="arabicPeriod"/>
            </a:pPr>
            <a:endParaRPr lang="en-GB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en-GB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>
              <a:solidFill>
                <a:srgbClr val="000046"/>
              </a:solidFill>
            </a:endParaRPr>
          </a:p>
        </p:txBody>
      </p:sp>
      <p:pic>
        <p:nvPicPr>
          <p:cNvPr id="259076" name="Picture 4" descr="quadro-con-fiori-e-putt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12446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7" name="Picture 5" descr="vanloo_paint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49725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8" name="Picture 6" descr="guggenheim-n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2663825" cy="18049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706437"/>
          </a:xfrm>
        </p:spPr>
        <p:txBody>
          <a:bodyPr/>
          <a:lstStyle/>
          <a:p>
            <a:r>
              <a:rPr lang="en-GB" sz="2800" b="1">
                <a:solidFill>
                  <a:srgbClr val="FF3300"/>
                </a:solidFill>
              </a:rPr>
              <a:t>Famous Museums in New York</a:t>
            </a:r>
            <a:r>
              <a:rPr lang="en-GB" sz="4000"/>
              <a:t> </a:t>
            </a:r>
            <a:endParaRPr lang="it-IT" sz="400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545137"/>
          </a:xfrm>
          <a:ln cap="flat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Teacher invites children to visit the most famous museums in New York</a:t>
            </a:r>
            <a:r>
              <a:rPr lang="en-GB" sz="2000" b="1">
                <a:solidFill>
                  <a:srgbClr val="000046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sz="2000" b="1">
                <a:solidFill>
                  <a:srgbClr val="000046"/>
                </a:solidFill>
                <a:hlinkClick r:id="rId2"/>
              </a:rPr>
              <a:t>Smithsonian Arts Museum</a:t>
            </a:r>
            <a:endParaRPr lang="en-GB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2000" b="1"/>
          </a:p>
        </p:txBody>
      </p:sp>
      <p:pic>
        <p:nvPicPr>
          <p:cNvPr id="260100" name="Picture 4" descr="AmericanArt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76475"/>
            <a:ext cx="5545137" cy="41592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777875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American Museum of Natural History </a:t>
            </a:r>
            <a:r>
              <a:rPr lang="it-IT" sz="3200" b="1">
                <a:solidFill>
                  <a:srgbClr val="FF3300"/>
                </a:solidFill>
              </a:rPr>
              <a:t/>
            </a:r>
            <a:br>
              <a:rPr lang="it-IT" sz="3200" b="1">
                <a:solidFill>
                  <a:srgbClr val="FF3300"/>
                </a:solidFill>
              </a:rPr>
            </a:b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362950" cy="5545138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sz="2400" b="1">
                <a:solidFill>
                  <a:srgbClr val="000046"/>
                </a:solidFill>
                <a:hlinkClick r:id="rId2"/>
              </a:rPr>
              <a:t>In New York</a:t>
            </a:r>
            <a:endParaRPr lang="it-IT" sz="2400" b="1">
              <a:solidFill>
                <a:srgbClr val="000046"/>
              </a:solidFill>
            </a:endParaRPr>
          </a:p>
        </p:txBody>
      </p:sp>
      <p:pic>
        <p:nvPicPr>
          <p:cNvPr id="261124" name="Picture 4" descr="800px-american_museum_of_natural_history_new_york_c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696075" cy="446881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>
                <a:solidFill>
                  <a:srgbClr val="000046"/>
                </a:solidFill>
              </a:rPr>
              <a:t>What can you see at </a:t>
            </a:r>
            <a:br>
              <a:rPr lang="it-IT" sz="2400" b="1">
                <a:solidFill>
                  <a:srgbClr val="000046"/>
                </a:solidFill>
              </a:rPr>
            </a:br>
            <a:r>
              <a:rPr lang="en-GB" sz="2400" b="1">
                <a:solidFill>
                  <a:srgbClr val="FF3300"/>
                </a:solidFill>
              </a:rPr>
              <a:t>American Museum of Natural History</a:t>
            </a:r>
            <a:r>
              <a:rPr lang="it-IT" sz="2400"/>
              <a:t> ?</a:t>
            </a:r>
          </a:p>
        </p:txBody>
      </p:sp>
      <p:pic>
        <p:nvPicPr>
          <p:cNvPr id="262147" name="Picture 3" descr="new-york-city-top-10-sights-american-museum-of-natural-history-biodiversity-full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7148513" cy="4754563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/>
            </a:r>
            <a:br>
              <a:rPr lang="it-IT" sz="3200" b="1">
                <a:solidFill>
                  <a:srgbClr val="FF3300"/>
                </a:solidFill>
              </a:rPr>
            </a:br>
            <a:r>
              <a:rPr lang="it-IT" sz="3200" b="1">
                <a:solidFill>
                  <a:srgbClr val="FF3300"/>
                </a:solidFill>
              </a:rPr>
              <a:t>Metropolitan Museum of Art</a:t>
            </a:r>
            <a:r>
              <a:rPr lang="it-IT" sz="4000" b="1">
                <a:hlinkClick r:id="rId2"/>
              </a:rPr>
              <a:t/>
            </a:r>
            <a:br>
              <a:rPr lang="it-IT" sz="4000" b="1">
                <a:hlinkClick r:id="rId2"/>
              </a:rPr>
            </a:br>
            <a:endParaRPr lang="it-IT" sz="4000" b="1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43242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it-IT" b="1">
                <a:hlinkClick r:id="rId2"/>
              </a:rPr>
              <a:t>Metropolitan</a:t>
            </a: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buFontTx/>
              <a:buNone/>
            </a:pPr>
            <a:endParaRPr lang="it-IT" b="1"/>
          </a:p>
        </p:txBody>
      </p:sp>
      <p:pic>
        <p:nvPicPr>
          <p:cNvPr id="263172" name="Picture 4" descr="YM013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6096000" cy="40957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Museum of Modern Art</a:t>
            </a:r>
            <a:r>
              <a:rPr lang="it-IT" sz="3200" b="1">
                <a:solidFill>
                  <a:srgbClr val="FF3300"/>
                </a:solidFill>
                <a:hlinkClick r:id="rId2"/>
              </a:rPr>
              <a:t/>
            </a:r>
            <a:br>
              <a:rPr lang="it-IT" sz="3200" b="1">
                <a:solidFill>
                  <a:srgbClr val="FF3300"/>
                </a:solidFill>
                <a:hlinkClick r:id="rId2"/>
              </a:rPr>
            </a:b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435975" cy="5688013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it-IT" b="1"/>
          </a:p>
          <a:p>
            <a:pPr>
              <a:buFontTx/>
              <a:buNone/>
            </a:pPr>
            <a:r>
              <a:rPr lang="it-IT" b="1"/>
              <a:t> </a:t>
            </a:r>
            <a:r>
              <a:rPr lang="it-IT" b="1">
                <a:solidFill>
                  <a:srgbClr val="000046"/>
                </a:solidFill>
                <a:hlinkClick r:id="rId2"/>
              </a:rPr>
              <a:t>MoMa</a:t>
            </a:r>
            <a:r>
              <a:rPr lang="it-IT" b="1">
                <a:solidFill>
                  <a:srgbClr val="000046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b="1">
                <a:solidFill>
                  <a:srgbClr val="000046"/>
                </a:solidFill>
              </a:rPr>
              <a:t>in New York</a:t>
            </a:r>
          </a:p>
          <a:p>
            <a:pPr>
              <a:buFontTx/>
              <a:buNone/>
            </a:pPr>
            <a:endParaRPr lang="it-IT" b="1">
              <a:solidFill>
                <a:srgbClr val="000046"/>
              </a:solidFill>
            </a:endParaRPr>
          </a:p>
        </p:txBody>
      </p:sp>
      <p:pic>
        <p:nvPicPr>
          <p:cNvPr id="264196" name="Picture 4" descr="n6o200758044258arc_p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4011613" cy="51133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/>
            </a:r>
            <a:br>
              <a:rPr lang="it-IT" sz="3200" b="1">
                <a:solidFill>
                  <a:srgbClr val="FF3300"/>
                </a:solidFill>
              </a:rPr>
            </a:br>
            <a:r>
              <a:rPr lang="it-IT" sz="3200" b="1">
                <a:solidFill>
                  <a:srgbClr val="FF3300"/>
                </a:solidFill>
              </a:rPr>
              <a:t>Solomon R. Guggenheim Museum</a:t>
            </a:r>
            <a:r>
              <a:rPr lang="de-DE" sz="3200" b="1">
                <a:solidFill>
                  <a:srgbClr val="FF3300"/>
                </a:solidFill>
                <a:hlinkClick r:id="rId2"/>
              </a:rPr>
              <a:t/>
            </a:r>
            <a:br>
              <a:rPr lang="de-DE" sz="3200" b="1">
                <a:solidFill>
                  <a:srgbClr val="FF3300"/>
                </a:solidFill>
                <a:hlinkClick r:id="rId2"/>
              </a:rPr>
            </a:br>
            <a:endParaRPr lang="it-IT" sz="3200" b="1">
              <a:solidFill>
                <a:srgbClr val="FF3300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576887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de-DE" b="1">
                <a:hlinkClick r:id="rId2"/>
              </a:rPr>
              <a:t>Guggenheim</a:t>
            </a:r>
            <a:r>
              <a:rPr lang="de-DE">
                <a:hlinkClick r:id="rId2"/>
              </a:rPr>
              <a:t> </a:t>
            </a:r>
            <a:endParaRPr lang="it-IT"/>
          </a:p>
        </p:txBody>
      </p:sp>
      <p:pic>
        <p:nvPicPr>
          <p:cNvPr id="265220" name="Picture 4" descr="GNYcntr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6697662" cy="4462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/>
            </a:r>
            <a:br>
              <a:rPr lang="en-GB" sz="3200" b="1">
                <a:solidFill>
                  <a:srgbClr val="FF3300"/>
                </a:solidFill>
              </a:rPr>
            </a:br>
            <a:r>
              <a:rPr lang="en-GB" sz="3200" b="1">
                <a:solidFill>
                  <a:srgbClr val="FF3300"/>
                </a:solidFill>
              </a:rPr>
              <a:t>Abraham Lincoln Presidential  </a:t>
            </a:r>
            <a:br>
              <a:rPr lang="en-GB" sz="3200" b="1">
                <a:solidFill>
                  <a:srgbClr val="FF3300"/>
                </a:solidFill>
              </a:rPr>
            </a:br>
            <a:r>
              <a:rPr lang="en-GB" sz="3200" b="1">
                <a:solidFill>
                  <a:srgbClr val="FF3300"/>
                </a:solidFill>
              </a:rPr>
              <a:t>Library Museum</a:t>
            </a:r>
            <a:r>
              <a:rPr lang="en-GB" sz="3200" b="1" u="sng">
                <a:hlinkClick r:id="rId2"/>
              </a:rPr>
              <a:t/>
            </a:r>
            <a:br>
              <a:rPr lang="en-GB" sz="3200" b="1" u="sng">
                <a:hlinkClick r:id="rId2"/>
              </a:rPr>
            </a:br>
            <a:endParaRPr lang="it-IT" sz="3200" b="1" u="sng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b="1" u="sng">
                <a:hlinkClick r:id="rId2"/>
              </a:rPr>
              <a:t>Abraham Lincoln Presidential  Library Museum</a:t>
            </a:r>
            <a:endParaRPr lang="it-IT" b="1" u="sng"/>
          </a:p>
        </p:txBody>
      </p:sp>
      <p:pic>
        <p:nvPicPr>
          <p:cNvPr id="266244" name="Picture 4" descr="PresidentialMuseum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5526088" cy="41767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Choose Some Pictures  You Like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91512" cy="5400675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Teacher </a:t>
            </a:r>
            <a:r>
              <a:rPr lang="it-IT" sz="2000" b="1">
                <a:solidFill>
                  <a:srgbClr val="FF3300"/>
                </a:solidFill>
              </a:rPr>
              <a:t>visits</a:t>
            </a:r>
            <a:r>
              <a:rPr lang="it-IT" sz="2000" b="1">
                <a:solidFill>
                  <a:srgbClr val="000046"/>
                </a:solidFill>
              </a:rPr>
              <a:t> </a:t>
            </a:r>
            <a:r>
              <a:rPr lang="it-IT" sz="2000">
                <a:solidFill>
                  <a:srgbClr val="000046"/>
                </a:solidFill>
              </a:rPr>
              <a:t>the </a:t>
            </a:r>
            <a:r>
              <a:rPr lang="it-IT" sz="2000" b="1">
                <a:solidFill>
                  <a:srgbClr val="FF3300"/>
                </a:solidFill>
              </a:rPr>
              <a:t>museums</a:t>
            </a:r>
            <a:r>
              <a:rPr lang="it-IT" sz="2000">
                <a:solidFill>
                  <a:srgbClr val="FF3300"/>
                </a:solidFill>
              </a:rPr>
              <a:t> </a:t>
            </a:r>
            <a:r>
              <a:rPr lang="it-IT" sz="2000">
                <a:solidFill>
                  <a:srgbClr val="000046"/>
                </a:solidFill>
              </a:rPr>
              <a:t>with the children and together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it-IT" sz="2000">
                <a:solidFill>
                  <a:srgbClr val="000046"/>
                </a:solidFill>
              </a:rPr>
              <a:t>they </a:t>
            </a:r>
            <a:r>
              <a:rPr lang="it-IT" sz="2000">
                <a:solidFill>
                  <a:srgbClr val="FF3300"/>
                </a:solidFill>
              </a:rPr>
              <a:t>learn about</a:t>
            </a:r>
            <a:r>
              <a:rPr lang="it-IT" sz="2000">
                <a:solidFill>
                  <a:srgbClr val="000046"/>
                </a:solidFill>
              </a:rPr>
              <a:t>: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2000" b="1">
                <a:solidFill>
                  <a:srgbClr val="FF3300"/>
                </a:solidFill>
              </a:rPr>
              <a:t>Collections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2000" b="1">
                <a:solidFill>
                  <a:srgbClr val="FF3300"/>
                </a:solidFill>
              </a:rPr>
              <a:t>Exhibitions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2000" b="1">
                <a:solidFill>
                  <a:srgbClr val="FF3300"/>
                </a:solidFill>
              </a:rPr>
              <a:t>Events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2000" b="1">
                <a:solidFill>
                  <a:srgbClr val="FF3300"/>
                </a:solidFill>
              </a:rPr>
              <a:t>Lectures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it-IT" sz="2000" b="1">
              <a:solidFill>
                <a:srgbClr val="FF3300"/>
              </a:solidFill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it-IT" sz="2000">
              <a:solidFill>
                <a:srgbClr val="FF3300"/>
              </a:solidFill>
            </a:endParaRP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it-IT" sz="2000">
                <a:solidFill>
                  <a:srgbClr val="000046"/>
                </a:solidFill>
              </a:rPr>
              <a:t>After that they </a:t>
            </a:r>
            <a:r>
              <a:rPr lang="it-IT" sz="2000">
                <a:solidFill>
                  <a:srgbClr val="FF3300"/>
                </a:solidFill>
              </a:rPr>
              <a:t>draw their favourite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it-IT" sz="2000" b="1">
                <a:solidFill>
                  <a:srgbClr val="FF3300"/>
                </a:solidFill>
              </a:rPr>
              <a:t>painting</a:t>
            </a:r>
            <a:r>
              <a:rPr lang="it-IT" sz="2000">
                <a:solidFill>
                  <a:srgbClr val="000046"/>
                </a:solidFill>
              </a:rPr>
              <a:t> choosing between 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2000" b="1">
                <a:solidFill>
                  <a:srgbClr val="FF3300"/>
                </a:solidFill>
              </a:rPr>
              <a:t>cold colours</a:t>
            </a:r>
          </a:p>
          <a:p>
            <a:pPr>
              <a:buClr>
                <a:srgbClr val="000046"/>
              </a:buClr>
              <a:buFont typeface="Wingdings" pitchFamily="2" charset="2"/>
              <a:buChar char="§"/>
            </a:pPr>
            <a:r>
              <a:rPr lang="it-IT" sz="2000" b="1">
                <a:solidFill>
                  <a:srgbClr val="FF3300"/>
                </a:solidFill>
              </a:rPr>
              <a:t>hot colours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it-IT" sz="2000">
                <a:solidFill>
                  <a:srgbClr val="000046"/>
                </a:solidFill>
              </a:rPr>
              <a:t>after the teacher has explained the difference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it-IT" sz="2000">
              <a:solidFill>
                <a:srgbClr val="000046"/>
              </a:solidFill>
            </a:endParaRPr>
          </a:p>
          <a:p>
            <a:pPr>
              <a:buFontTx/>
              <a:buNone/>
            </a:pP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267268" name="Picture 4" descr="Landscape at Cér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57563"/>
            <a:ext cx="2190750" cy="28575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Guggenheim%2520Volumenes%2520delanteros%2520vista%2520dch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2159000" cy="1644650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FF3300"/>
                </a:solidFill>
              </a:rPr>
              <a:t>BRAINSTORMING</a:t>
            </a:r>
            <a:r>
              <a:rPr lang="en-GB" sz="3200">
                <a:solidFill>
                  <a:srgbClr val="FF3300"/>
                </a:solidFill>
              </a:rPr>
              <a:t/>
            </a:r>
            <a:br>
              <a:rPr lang="en-GB" sz="3200">
                <a:solidFill>
                  <a:srgbClr val="FF3300"/>
                </a:solidFill>
              </a:rPr>
            </a:br>
            <a:endParaRPr lang="it-IT" sz="3200">
              <a:solidFill>
                <a:srgbClr val="FF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975" cy="5616575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sz="2800" b="1">
                <a:solidFill>
                  <a:srgbClr val="FF3300"/>
                </a:solidFill>
              </a:rPr>
              <a:t>Teacher puts a globe on her desk</a:t>
            </a:r>
            <a:endParaRPr lang="en-GB" sz="2800" b="1">
              <a:solidFill>
                <a:srgbClr val="000042"/>
              </a:solidFill>
            </a:endParaRPr>
          </a:p>
          <a:p>
            <a:pPr marL="0" indent="0">
              <a:buFontTx/>
              <a:buNone/>
            </a:pPr>
            <a:r>
              <a:rPr lang="en-GB" sz="2400" b="1">
                <a:solidFill>
                  <a:srgbClr val="000042"/>
                </a:solidFill>
              </a:rPr>
              <a:t/>
            </a:r>
            <a:br>
              <a:rPr lang="en-GB" sz="2400" b="1">
                <a:solidFill>
                  <a:srgbClr val="000042"/>
                </a:solidFill>
              </a:rPr>
            </a:br>
            <a:r>
              <a:rPr lang="en-GB" sz="2400" b="1">
                <a:solidFill>
                  <a:srgbClr val="000042"/>
                </a:solidFill>
              </a:rPr>
              <a:t>Teacher’s prompt children</a:t>
            </a:r>
            <a:endParaRPr lang="it-IT" sz="2400">
              <a:solidFill>
                <a:srgbClr val="000042"/>
              </a:solidFill>
            </a:endParaRP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 i="1"/>
              <a:t> </a:t>
            </a:r>
            <a:r>
              <a:rPr lang="en-GB" sz="2000">
                <a:solidFill>
                  <a:srgbClr val="000042"/>
                </a:solidFill>
              </a:rPr>
              <a:t>what is this? (it is a </a:t>
            </a:r>
            <a:r>
              <a:rPr lang="en-GB" sz="2000">
                <a:solidFill>
                  <a:srgbClr val="FF3300"/>
                </a:solidFill>
              </a:rPr>
              <a:t>globe</a:t>
            </a:r>
            <a:r>
              <a:rPr lang="en-GB" sz="2000">
                <a:solidFill>
                  <a:srgbClr val="000042"/>
                </a:solidFill>
              </a:rPr>
              <a:t>)</a:t>
            </a:r>
            <a:endParaRPr lang="it-IT" sz="2000">
              <a:solidFill>
                <a:srgbClr val="000042"/>
              </a:solidFill>
            </a:endParaRP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2"/>
                </a:solidFill>
              </a:rPr>
              <a:t> what colours can you see? (green-blue-brown-black)</a:t>
            </a:r>
            <a:endParaRPr lang="it-IT" sz="2000">
              <a:solidFill>
                <a:srgbClr val="000042"/>
              </a:solidFill>
            </a:endParaRP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2"/>
                </a:solidFill>
              </a:rPr>
              <a:t> what is green? (</a:t>
            </a:r>
            <a:r>
              <a:rPr lang="en-GB" sz="2000">
                <a:solidFill>
                  <a:srgbClr val="FF3300"/>
                </a:solidFill>
              </a:rPr>
              <a:t>lowland</a:t>
            </a:r>
            <a:r>
              <a:rPr lang="en-GB" sz="2000">
                <a:solidFill>
                  <a:srgbClr val="000042"/>
                </a:solidFill>
              </a:rPr>
              <a:t>)</a:t>
            </a:r>
            <a:endParaRPr lang="it-IT" sz="2000">
              <a:solidFill>
                <a:srgbClr val="000042"/>
              </a:solidFill>
            </a:endParaRP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2"/>
                </a:solidFill>
              </a:rPr>
              <a:t> what is blue? (</a:t>
            </a:r>
            <a:r>
              <a:rPr lang="en-GB" sz="2000">
                <a:solidFill>
                  <a:srgbClr val="FF3300"/>
                </a:solidFill>
              </a:rPr>
              <a:t>sea-rivers-lakes</a:t>
            </a:r>
            <a:r>
              <a:rPr lang="en-GB" sz="2000">
                <a:solidFill>
                  <a:srgbClr val="000042"/>
                </a:solidFill>
              </a:rPr>
              <a:t>)</a:t>
            </a:r>
            <a:endParaRPr lang="it-IT" sz="2000">
              <a:solidFill>
                <a:srgbClr val="000042"/>
              </a:solidFill>
            </a:endParaRP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2"/>
                </a:solidFill>
              </a:rPr>
              <a:t> what is brown? (</a:t>
            </a:r>
            <a:r>
              <a:rPr lang="en-GB" sz="2000">
                <a:solidFill>
                  <a:srgbClr val="FF3300"/>
                </a:solidFill>
              </a:rPr>
              <a:t>mountains-hills-deserts)</a:t>
            </a:r>
            <a:endParaRPr lang="it-IT" sz="2000">
              <a:solidFill>
                <a:srgbClr val="FF3300"/>
              </a:solidFill>
            </a:endParaRP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2"/>
                </a:solidFill>
              </a:rPr>
              <a:t> what is light blue? (</a:t>
            </a:r>
            <a:r>
              <a:rPr lang="en-GB" sz="2000">
                <a:solidFill>
                  <a:srgbClr val="FF3300"/>
                </a:solidFill>
              </a:rPr>
              <a:t>ocean</a:t>
            </a:r>
            <a:r>
              <a:rPr lang="en-GB" sz="2000">
                <a:solidFill>
                  <a:srgbClr val="000042"/>
                </a:solidFill>
              </a:rPr>
              <a:t>)</a:t>
            </a:r>
            <a:endParaRPr lang="it-IT" sz="2000">
              <a:solidFill>
                <a:srgbClr val="000042"/>
              </a:solidFill>
            </a:endParaRP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solidFill>
                  <a:srgbClr val="000042"/>
                </a:solidFill>
              </a:rPr>
              <a:t> what is black? (</a:t>
            </a:r>
            <a:r>
              <a:rPr lang="en-GB" sz="2000">
                <a:solidFill>
                  <a:srgbClr val="FF3300"/>
                </a:solidFill>
              </a:rPr>
              <a:t>names</a:t>
            </a:r>
            <a:r>
              <a:rPr lang="en-GB" sz="2000">
                <a:solidFill>
                  <a:srgbClr val="000042"/>
                </a:solidFill>
              </a:rPr>
              <a:t> ...)</a:t>
            </a:r>
          </a:p>
          <a:p>
            <a:pPr marL="0" indent="0"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/>
            </a:r>
            <a:br>
              <a:rPr lang="en-GB" sz="2400" b="1">
                <a:solidFill>
                  <a:srgbClr val="000046"/>
                </a:solidFill>
              </a:rPr>
            </a:br>
            <a:r>
              <a:rPr lang="en-GB" sz="2400" b="1">
                <a:solidFill>
                  <a:srgbClr val="000046"/>
                </a:solidFill>
              </a:rPr>
              <a:t>Rationale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Teacher resorts to children’s previous </a:t>
            </a:r>
          </a:p>
          <a:p>
            <a:pPr marL="0" indent="0">
              <a:buFontTx/>
              <a:buNone/>
            </a:pPr>
            <a:r>
              <a:rPr lang="en-GB" sz="2000">
                <a:solidFill>
                  <a:srgbClr val="000046"/>
                </a:solidFill>
              </a:rPr>
              <a:t>knowledge of the world</a:t>
            </a:r>
          </a:p>
          <a:p>
            <a:pPr marL="0" indent="0">
              <a:buClr>
                <a:srgbClr val="FF3300"/>
              </a:buClr>
              <a:buFont typeface="Wingdings" pitchFamily="2" charset="2"/>
              <a:buChar char="§"/>
            </a:pP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2400">
              <a:solidFill>
                <a:srgbClr val="000042"/>
              </a:solidFill>
              <a:latin typeface="Verdana" pitchFamily="34" charset="0"/>
            </a:endParaRPr>
          </a:p>
          <a:p>
            <a:pPr marL="0" indent="0">
              <a:buFontTx/>
              <a:buNone/>
            </a:pPr>
            <a:endParaRPr lang="it-IT" sz="5400"/>
          </a:p>
        </p:txBody>
      </p:sp>
      <p:pic>
        <p:nvPicPr>
          <p:cNvPr id="10245" name="Picture 5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national-geographic-metropolis-world-globe_0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33825"/>
            <a:ext cx="2049462" cy="2449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GB" sz="2800" b="1">
                <a:solidFill>
                  <a:srgbClr val="FF3300"/>
                </a:solidFill>
              </a:rPr>
              <a:t>African American Visual Art and </a:t>
            </a:r>
            <a:br>
              <a:rPr lang="en-GB" sz="2800" b="1">
                <a:solidFill>
                  <a:srgbClr val="FF3300"/>
                </a:solidFill>
              </a:rPr>
            </a:br>
            <a:r>
              <a:rPr lang="en-GB" sz="2800" b="1">
                <a:solidFill>
                  <a:srgbClr val="FF3300"/>
                </a:solidFill>
              </a:rPr>
              <a:t>the Black Arts Movement</a:t>
            </a:r>
            <a:endParaRPr lang="it-IT" sz="2800" b="1">
              <a:solidFill>
                <a:srgbClr val="FF3300"/>
              </a:solidFill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400675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sz="1800">
                <a:solidFill>
                  <a:srgbClr val="000046"/>
                </a:solidFill>
                <a:hlinkClick r:id="rId2"/>
              </a:rPr>
              <a:t>African American visual art and the Black Arts Movement</a:t>
            </a:r>
            <a:endParaRPr lang="en-GB" sz="1800">
              <a:solidFill>
                <a:srgbClr val="000046"/>
              </a:solidFill>
            </a:endParaRPr>
          </a:p>
          <a:p>
            <a:pPr>
              <a:buFontTx/>
              <a:buNone/>
            </a:pPr>
            <a:r>
              <a:rPr lang="en-GB" sz="1800">
                <a:solidFill>
                  <a:srgbClr val="000046"/>
                </a:solidFill>
              </a:rPr>
              <a:t>A Virtual Option</a:t>
            </a:r>
            <a:endParaRPr lang="it-IT" sz="1800">
              <a:solidFill>
                <a:srgbClr val="000046"/>
              </a:solidFill>
            </a:endParaRPr>
          </a:p>
        </p:txBody>
      </p:sp>
      <p:pic>
        <p:nvPicPr>
          <p:cNvPr id="268292" name="Picture 4" descr="Perceptions of Blac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3352800" cy="43656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Colours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91513" cy="54721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400" b="1">
                <a:solidFill>
                  <a:srgbClr val="000046"/>
                </a:solidFill>
              </a:rPr>
              <a:t>Children are asked to create drawings to paint with</a:t>
            </a:r>
            <a:r>
              <a:rPr lang="it-IT" b="1">
                <a:solidFill>
                  <a:srgbClr val="FF3300"/>
                </a:solidFill>
              </a:rPr>
              <a:t> </a:t>
            </a:r>
            <a:r>
              <a:rPr lang="it-IT" sz="2400" b="1">
                <a:solidFill>
                  <a:srgbClr val="FF3300"/>
                </a:solidFill>
              </a:rPr>
              <a:t>Cold and Hot Colours</a:t>
            </a:r>
          </a:p>
          <a:p>
            <a:pPr marL="0" indent="0">
              <a:buFontTx/>
              <a:buNone/>
            </a:pPr>
            <a:endParaRPr lang="it-IT" sz="2400" b="1">
              <a:solidFill>
                <a:srgbClr val="FF3300"/>
              </a:solidFill>
            </a:endParaRPr>
          </a:p>
        </p:txBody>
      </p:sp>
      <p:pic>
        <p:nvPicPr>
          <p:cNvPr id="269316" name="Picture 4" descr="1141278-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604837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490537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</a:rPr>
              <a:t>Technology and Communication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5000"/>
              </a:lnSpc>
              <a:buFontTx/>
              <a:buNone/>
            </a:pPr>
            <a:r>
              <a:rPr lang="en-GB" sz="2400" b="1">
                <a:solidFill>
                  <a:srgbClr val="000046"/>
                </a:solidFill>
              </a:rPr>
              <a:t>TARGET</a:t>
            </a:r>
            <a:r>
              <a:rPr lang="en-GB" sz="2400" b="1">
                <a:solidFill>
                  <a:srgbClr val="FF3300"/>
                </a:solidFill>
              </a:rPr>
              <a:t> </a:t>
            </a:r>
            <a:r>
              <a:rPr lang="en-GB" sz="2400">
                <a:solidFill>
                  <a:srgbClr val="FF3300"/>
                </a:solidFill>
              </a:rPr>
              <a:t> </a:t>
            </a:r>
            <a:r>
              <a:rPr lang="en-GB" sz="2400" b="1">
                <a:solidFill>
                  <a:srgbClr val="FF3300"/>
                </a:solidFill>
              </a:rPr>
              <a:t>Primary school  </a:t>
            </a:r>
            <a:r>
              <a:rPr lang="en-GB" sz="2000" b="1">
                <a:solidFill>
                  <a:srgbClr val="FF3300"/>
                </a:solidFill>
              </a:rPr>
              <a:t>(from 3</a:t>
            </a:r>
            <a:r>
              <a:rPr lang="en-GB" sz="2000" b="1" baseline="30000">
                <a:solidFill>
                  <a:srgbClr val="FF3300"/>
                </a:solidFill>
              </a:rPr>
              <a:t>rd</a:t>
            </a:r>
            <a:r>
              <a:rPr lang="en-GB" sz="2000" b="1">
                <a:solidFill>
                  <a:srgbClr val="FF3300"/>
                </a:solidFill>
              </a:rPr>
              <a:t>to 5th form</a:t>
            </a:r>
            <a:r>
              <a:rPr lang="en-GB" sz="2400" b="1">
                <a:solidFill>
                  <a:srgbClr val="FF3300"/>
                </a:solidFill>
              </a:rPr>
              <a:t> )  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OBJECTIVES 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1600" b="1">
                <a:solidFill>
                  <a:srgbClr val="FF3300"/>
                </a:solidFill>
              </a:rPr>
              <a:t>Learn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600" b="1">
                <a:solidFill>
                  <a:srgbClr val="FF3300"/>
                </a:solidFill>
              </a:rPr>
              <a:t> about hi-tech area in America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600" b="1">
                <a:solidFill>
                  <a:srgbClr val="FF3300"/>
                </a:solidFill>
              </a:rPr>
              <a:t> about technological means of communication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600" b="1">
                <a:solidFill>
                  <a:srgbClr val="FF3300"/>
                </a:solidFill>
              </a:rPr>
              <a:t> how to create a message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Tx/>
              <a:buNone/>
            </a:pPr>
            <a:endParaRPr lang="en-GB" sz="12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en-GB" sz="2000" b="1">
                <a:solidFill>
                  <a:srgbClr val="FF3300"/>
                </a:solidFill>
              </a:rPr>
              <a:t>CONTENT</a:t>
            </a:r>
            <a:r>
              <a:rPr lang="en-GB" sz="1800" b="1"/>
              <a:t> 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400">
                <a:solidFill>
                  <a:srgbClr val="000046"/>
                </a:solidFill>
              </a:rPr>
              <a:t> Learning about the Silicon Valley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400">
                <a:solidFill>
                  <a:srgbClr val="000046"/>
                </a:solidFill>
              </a:rPr>
              <a:t> Learning about ICT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400">
                <a:solidFill>
                  <a:srgbClr val="000046"/>
                </a:solidFill>
              </a:rPr>
              <a:t> Messages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Char char="§"/>
            </a:pPr>
            <a:r>
              <a:rPr lang="en-GB" sz="1400">
                <a:solidFill>
                  <a:srgbClr val="000046"/>
                </a:solidFill>
              </a:rPr>
              <a:t> Learn about the keyboard of a computer	</a:t>
            </a:r>
          </a:p>
          <a:p>
            <a:pPr marL="0" indent="0">
              <a:lnSpc>
                <a:spcPct val="95000"/>
              </a:lnSpc>
              <a:buClr>
                <a:srgbClr val="000046"/>
              </a:buClr>
              <a:buSzPct val="90000"/>
              <a:buFont typeface="Wingdings" pitchFamily="2" charset="2"/>
              <a:buNone/>
            </a:pPr>
            <a:r>
              <a:rPr lang="en-GB" sz="800" b="1"/>
              <a:t>			</a:t>
            </a:r>
            <a:endParaRPr lang="en-GB" sz="8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endParaRPr lang="en-GB" sz="800" b="1">
              <a:solidFill>
                <a:srgbClr val="FF3300"/>
              </a:solidFill>
            </a:endParaRPr>
          </a:p>
          <a:p>
            <a:pPr marL="0" indent="0">
              <a:lnSpc>
                <a:spcPct val="95000"/>
              </a:lnSpc>
              <a:buClr>
                <a:srgbClr val="000046"/>
              </a:buClr>
              <a:buFont typeface="Wingdings" pitchFamily="2" charset="2"/>
              <a:buNone/>
            </a:pPr>
            <a:r>
              <a:rPr lang="en-GB" sz="2000" b="1">
                <a:solidFill>
                  <a:srgbClr val="FF3300"/>
                </a:solidFill>
              </a:rPr>
              <a:t>MICROLANGUAGE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000046"/>
                </a:solidFill>
              </a:rPr>
              <a:t>The Silicon Valley, cell phone, play station, digicam, computer, psp, iphone, ipod, mp3 player, printer, dvd player, cd player, notebook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000046"/>
                </a:solidFill>
              </a:rPr>
              <a:t>UP DOWN LEFT RIGHT</a:t>
            </a:r>
            <a:r>
              <a:rPr lang="it-IT" sz="1400">
                <a:solidFill>
                  <a:srgbClr val="000046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400">
              <a:solidFill>
                <a:srgbClr val="00004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PREREQUISITES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rgbClr val="000046"/>
                </a:solidFill>
              </a:rPr>
              <a:t>numbers, letters of the alphabet, directions</a:t>
            </a:r>
            <a:endParaRPr lang="it-IT" sz="1600">
              <a:solidFill>
                <a:srgbClr val="000046"/>
              </a:solidFill>
            </a:endParaRPr>
          </a:p>
        </p:txBody>
      </p:sp>
      <p:pic>
        <p:nvPicPr>
          <p:cNvPr id="270340" name="Picture 4" descr="sil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00213"/>
            <a:ext cx="2857500" cy="2857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Silicon Valley</a:t>
            </a:r>
            <a:r>
              <a:rPr lang="it-IT"/>
              <a:t> 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ACTIVITY I – Brainstorming  - New Input</a:t>
            </a:r>
          </a:p>
          <a:p>
            <a:pPr marL="0" indent="0"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The teacher asks  children if they  have ever listen about </a:t>
            </a:r>
            <a:r>
              <a:rPr lang="it-IT" sz="2000" b="1">
                <a:solidFill>
                  <a:srgbClr val="FF3300"/>
                </a:solidFill>
              </a:rPr>
              <a:t>The Silicon Valley</a:t>
            </a:r>
            <a:r>
              <a:rPr lang="it-IT" sz="2000">
                <a:solidFill>
                  <a:srgbClr val="000046"/>
                </a:solidFill>
              </a:rPr>
              <a:t> and after that invites children to look at the map below</a:t>
            </a:r>
          </a:p>
          <a:p>
            <a:pPr marL="0" indent="0">
              <a:buFontTx/>
              <a:buNone/>
            </a:pP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Where isThe Silicon Valley?</a:t>
            </a: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</a:t>
            </a:r>
            <a:r>
              <a:rPr lang="en-US" sz="2000" b="1">
                <a:solidFill>
                  <a:srgbClr val="000046"/>
                </a:solidFill>
              </a:rPr>
              <a:t>Silicon Valley</a:t>
            </a:r>
            <a:r>
              <a:rPr lang="en-US" sz="2000">
                <a:solidFill>
                  <a:srgbClr val="000046"/>
                </a:solidFill>
              </a:rPr>
              <a:t> is </a:t>
            </a: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</a:t>
            </a:r>
            <a:r>
              <a:rPr lang="en-US" sz="2000" b="1">
                <a:solidFill>
                  <a:srgbClr val="000046"/>
                </a:solidFill>
              </a:rPr>
              <a:t>southern part</a:t>
            </a:r>
            <a:r>
              <a:rPr lang="en-US" sz="2000">
                <a:solidFill>
                  <a:srgbClr val="000046"/>
                </a:solidFill>
              </a:rPr>
              <a:t> of </a:t>
            </a:r>
          </a:p>
          <a:p>
            <a:pPr marL="0" indent="0">
              <a:buFontTx/>
              <a:buNone/>
            </a:pPr>
            <a:r>
              <a:rPr lang="en-US" sz="2000" b="1">
                <a:solidFill>
                  <a:srgbClr val="000046"/>
                </a:solidFill>
              </a:rPr>
              <a:t>the San Francisco Bay Area</a:t>
            </a: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In northern </a:t>
            </a:r>
            <a:r>
              <a:rPr lang="en-US" sz="2000" b="1">
                <a:solidFill>
                  <a:srgbClr val="000046"/>
                </a:solidFill>
              </a:rPr>
              <a:t>California</a:t>
            </a:r>
          </a:p>
          <a:p>
            <a:pPr marL="0" indent="0">
              <a:buFontTx/>
              <a:buNone/>
            </a:pPr>
            <a:endParaRPr lang="en-US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Why is it famous?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It is the high-tech </a:t>
            </a:r>
            <a:br>
              <a:rPr lang="en-GB" sz="2000" b="1">
                <a:solidFill>
                  <a:srgbClr val="000046"/>
                </a:solidFill>
              </a:rPr>
            </a:br>
            <a:r>
              <a:rPr lang="en-GB" sz="2000" b="1">
                <a:solidFill>
                  <a:srgbClr val="000046"/>
                </a:solidFill>
              </a:rPr>
              <a:t>capital of the World.</a:t>
            </a:r>
            <a:r>
              <a:rPr lang="it-IT" sz="2000">
                <a:solidFill>
                  <a:srgbClr val="000046"/>
                </a:solidFill>
              </a:rPr>
              <a:t> </a:t>
            </a:r>
            <a:r>
              <a:rPr lang="en-US" sz="2000" b="1">
                <a:solidFill>
                  <a:srgbClr val="000046"/>
                </a:solidFill>
              </a:rPr>
              <a:t> </a:t>
            </a:r>
            <a:br>
              <a:rPr lang="en-US" sz="2000" b="1">
                <a:solidFill>
                  <a:srgbClr val="000046"/>
                </a:solidFill>
              </a:rPr>
            </a:br>
            <a:endParaRPr lang="it-IT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271364" name="Picture 4" descr="SiliconValley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00500" cy="4000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5" name="Line 5"/>
          <p:cNvSpPr>
            <a:spLocks noChangeShapeType="1"/>
          </p:cNvSpPr>
          <p:nvPr/>
        </p:nvSpPr>
        <p:spPr bwMode="auto">
          <a:xfrm>
            <a:off x="3203575" y="2997200"/>
            <a:ext cx="3529013" cy="2087563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1366" name="Line 6"/>
          <p:cNvSpPr>
            <a:spLocks noChangeShapeType="1"/>
          </p:cNvSpPr>
          <p:nvPr/>
        </p:nvSpPr>
        <p:spPr bwMode="auto">
          <a:xfrm>
            <a:off x="3203575" y="2997200"/>
            <a:ext cx="3529013" cy="2087563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Getting Started - High Tech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4721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ACTIVITY II </a:t>
            </a:r>
            <a:r>
              <a:rPr lang="it-IT" sz="2000" b="1">
                <a:solidFill>
                  <a:srgbClr val="000046"/>
                </a:solidFill>
              </a:rPr>
              <a:t>-</a:t>
            </a:r>
            <a:r>
              <a:rPr lang="it-IT" sz="2000" b="1">
                <a:solidFill>
                  <a:srgbClr val="FF3300"/>
                </a:solidFill>
              </a:rPr>
              <a:t> </a:t>
            </a:r>
            <a:r>
              <a:rPr lang="it-IT" sz="2000" b="1">
                <a:solidFill>
                  <a:srgbClr val="000046"/>
                </a:solidFill>
              </a:rPr>
              <a:t>New Input</a:t>
            </a:r>
          </a:p>
          <a:p>
            <a:pPr marL="0" indent="0" algn="just">
              <a:buFontTx/>
              <a:buNone/>
            </a:pPr>
            <a:r>
              <a:rPr lang="it-IT" sz="1800">
                <a:solidFill>
                  <a:srgbClr val="000046"/>
                </a:solidFill>
              </a:rPr>
              <a:t>The teacher tells children that </a:t>
            </a:r>
            <a:r>
              <a:rPr lang="it-IT" sz="1800">
                <a:solidFill>
                  <a:srgbClr val="FF3300"/>
                </a:solidFill>
              </a:rPr>
              <a:t>Hi-tech is short for high technology and that </a:t>
            </a:r>
            <a:r>
              <a:rPr lang="it-IT" sz="1800">
                <a:solidFill>
                  <a:srgbClr val="000046"/>
                </a:solidFill>
              </a:rPr>
              <a:t>the Silicon Valley is </a:t>
            </a:r>
            <a:r>
              <a:rPr lang="it-IT" sz="1800">
                <a:solidFill>
                  <a:srgbClr val="000046"/>
                </a:solidFill>
                <a:hlinkClick r:id="rId2"/>
              </a:rPr>
              <a:t>the hub of technology</a:t>
            </a:r>
            <a:r>
              <a:rPr lang="it-IT" sz="1800">
                <a:solidFill>
                  <a:srgbClr val="000046"/>
                </a:solidFill>
              </a:rPr>
              <a:t>. After that the teacher invites children to consider the linked image so that children can recognize some of the </a:t>
            </a:r>
            <a:r>
              <a:rPr lang="it-IT" sz="1800">
                <a:solidFill>
                  <a:srgbClr val="FF3300"/>
                </a:solidFill>
              </a:rPr>
              <a:t>most important names of innovation</a:t>
            </a:r>
            <a:r>
              <a:rPr lang="it-IT" sz="1800">
                <a:solidFill>
                  <a:srgbClr val="000046"/>
                </a:solidFill>
              </a:rPr>
              <a:t> and </a:t>
            </a:r>
            <a:r>
              <a:rPr lang="it-IT" sz="1800">
                <a:solidFill>
                  <a:srgbClr val="FF3300"/>
                </a:solidFill>
              </a:rPr>
              <a:t>research in the field of communication. </a:t>
            </a:r>
          </a:p>
          <a:p>
            <a:pPr marL="0" indent="0" algn="just">
              <a:buFontTx/>
              <a:buNone/>
            </a:pPr>
            <a:r>
              <a:rPr lang="it-IT" sz="1800">
                <a:solidFill>
                  <a:srgbClr val="FF3300"/>
                </a:solidFill>
              </a:rPr>
              <a:t>He/she adds that large numbers of engineers work and do research there </a:t>
            </a:r>
            <a:r>
              <a:rPr lang="it-IT" sz="1800">
                <a:solidFill>
                  <a:srgbClr val="000046"/>
                </a:solidFill>
              </a:rPr>
              <a:t>and</a:t>
            </a:r>
            <a:r>
              <a:rPr lang="it-IT" sz="1800">
                <a:solidFill>
                  <a:srgbClr val="FF3300"/>
                </a:solidFill>
              </a:rPr>
              <a:t>  </a:t>
            </a:r>
            <a:r>
              <a:rPr lang="it-IT" sz="1800">
                <a:solidFill>
                  <a:srgbClr val="000046"/>
                </a:solidFill>
              </a:rPr>
              <a:t>that most of the technological products</a:t>
            </a:r>
            <a:r>
              <a:rPr lang="it-IT" sz="1800">
                <a:solidFill>
                  <a:srgbClr val="FF3300"/>
                </a:solidFill>
              </a:rPr>
              <a:t> of our everyday life are the result of their research.</a:t>
            </a:r>
          </a:p>
          <a:p>
            <a:pPr marL="0" indent="0" algn="just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ACTIVITY III</a:t>
            </a:r>
          </a:p>
          <a:p>
            <a:pPr marL="0" indent="0" algn="just">
              <a:buFontTx/>
              <a:buNone/>
            </a:pPr>
            <a:r>
              <a:rPr lang="en-US" sz="1800" b="1">
                <a:solidFill>
                  <a:srgbClr val="000046"/>
                </a:solidFill>
              </a:rPr>
              <a:t>Teacher invites children to cut out </a:t>
            </a:r>
            <a:r>
              <a:rPr lang="en-US" sz="1800" b="1">
                <a:solidFill>
                  <a:srgbClr val="FF3300"/>
                </a:solidFill>
              </a:rPr>
              <a:t>examples of technological products</a:t>
            </a:r>
            <a:r>
              <a:rPr lang="en-US" sz="1800" b="1">
                <a:solidFill>
                  <a:srgbClr val="000046"/>
                </a:solidFill>
              </a:rPr>
              <a:t> from newspapers, reviews and magazines and shows some names of their names in a </a:t>
            </a:r>
            <a:r>
              <a:rPr lang="en-US" sz="1800" b="1">
                <a:solidFill>
                  <a:srgbClr val="FF3300"/>
                </a:solidFill>
              </a:rPr>
              <a:t>word box</a:t>
            </a:r>
            <a:r>
              <a:rPr lang="en-US" sz="1800" b="1">
                <a:solidFill>
                  <a:srgbClr val="000046"/>
                </a:solidFill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1800" b="1">
                <a:solidFill>
                  <a:srgbClr val="000046"/>
                </a:solidFill>
              </a:rPr>
              <a:t>Students are expected to </a:t>
            </a:r>
            <a:r>
              <a:rPr lang="en-US" sz="1800" b="1">
                <a:solidFill>
                  <a:srgbClr val="FF3300"/>
                </a:solidFill>
              </a:rPr>
              <a:t>match picture with the words in the box</a:t>
            </a:r>
            <a:endParaRPr lang="it-IT" sz="1800">
              <a:solidFill>
                <a:srgbClr val="FF3300"/>
              </a:solidFill>
            </a:endParaRPr>
          </a:p>
          <a:p>
            <a:pPr marL="0" indent="0" algn="just">
              <a:buFontTx/>
              <a:buNone/>
            </a:pPr>
            <a:endParaRPr lang="it-IT" sz="18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1800">
              <a:solidFill>
                <a:srgbClr val="000046"/>
              </a:solidFill>
            </a:endParaRP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755650" y="5157788"/>
            <a:ext cx="7632700" cy="1200150"/>
          </a:xfrm>
          <a:prstGeom prst="rect">
            <a:avLst/>
          </a:prstGeom>
          <a:noFill/>
          <a:ln w="9525">
            <a:solidFill>
              <a:srgbClr val="000046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46"/>
                </a:solidFill>
              </a:rPr>
              <a:t>CELL PHONE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0066"/>
                </a:solidFill>
              </a:rPr>
              <a:t>PLAYSTATION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CC00"/>
                </a:solidFill>
              </a:rPr>
              <a:t>XBOX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6600CC"/>
                </a:solidFill>
              </a:rPr>
              <a:t>DIGICAM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990000"/>
                </a:solidFill>
              </a:rPr>
              <a:t>COMPUTER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0000"/>
                </a:solidFill>
              </a:rPr>
              <a:t>PSP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00FF"/>
                </a:solidFill>
              </a:rPr>
              <a:t>IPHONE</a:t>
            </a:r>
          </a:p>
          <a:p>
            <a:r>
              <a:rPr lang="en-US" b="1">
                <a:solidFill>
                  <a:srgbClr val="0066CC"/>
                </a:solidFill>
              </a:rPr>
              <a:t>IPOD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6600"/>
                </a:solidFill>
              </a:rPr>
              <a:t>MP3 PLAYER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5F5F5F"/>
                </a:solidFill>
              </a:rPr>
              <a:t>PRINTER</a:t>
            </a:r>
            <a:r>
              <a:rPr lang="en-US">
                <a:solidFill>
                  <a:srgbClr val="000046"/>
                </a:solidFill>
              </a:rPr>
              <a:t> </a:t>
            </a:r>
            <a:r>
              <a:rPr lang="en-US" b="1">
                <a:solidFill>
                  <a:srgbClr val="008080"/>
                </a:solidFill>
              </a:rPr>
              <a:t>DVD PLAYER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00FF"/>
                </a:solidFill>
              </a:rPr>
              <a:t>CD PLAYER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6600"/>
                </a:solidFill>
              </a:rPr>
              <a:t>CAMCORDER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0046"/>
                </a:solidFill>
              </a:rPr>
              <a:t>NOTEBOOK</a:t>
            </a:r>
            <a:endParaRPr lang="it-IT" b="1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Means of Communication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  <a:ln cap="flat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>
                <a:solidFill>
                  <a:srgbClr val="FF3300"/>
                </a:solidFill>
              </a:rPr>
              <a:t>ACTIVITY IV</a:t>
            </a:r>
            <a:br>
              <a:rPr lang="it-IT" sz="2400" b="1">
                <a:solidFill>
                  <a:srgbClr val="FF3300"/>
                </a:solidFill>
              </a:rPr>
            </a:br>
            <a:r>
              <a:rPr lang="it-IT" sz="2400">
                <a:solidFill>
                  <a:srgbClr val="00003E"/>
                </a:solidFill>
              </a:rPr>
              <a:t>The teacher invites children to say  </a:t>
            </a:r>
            <a:r>
              <a:rPr lang="en-US" sz="2400">
                <a:solidFill>
                  <a:srgbClr val="00003E"/>
                </a:solidFill>
              </a:rPr>
              <a:t>how </a:t>
            </a:r>
            <a:r>
              <a:rPr lang="en-US" sz="2400" b="1">
                <a:solidFill>
                  <a:srgbClr val="FF3300"/>
                </a:solidFill>
              </a:rPr>
              <a:t>people </a:t>
            </a:r>
            <a:r>
              <a:rPr lang="en-US" sz="2400">
                <a:solidFill>
                  <a:srgbClr val="00003E"/>
                </a:solidFill>
              </a:rPr>
              <a:t>can </a:t>
            </a:r>
            <a:r>
              <a:rPr lang="en-US" sz="2400" b="1">
                <a:solidFill>
                  <a:srgbClr val="FF3300"/>
                </a:solidFill>
              </a:rPr>
              <a:t>communicate</a:t>
            </a:r>
            <a:r>
              <a:rPr lang="en-US" sz="2400" b="1">
                <a:solidFill>
                  <a:srgbClr val="00003E"/>
                </a:solidFill>
              </a:rPr>
              <a:t> </a:t>
            </a:r>
            <a:r>
              <a:rPr lang="en-US" sz="2400">
                <a:solidFill>
                  <a:srgbClr val="00003E"/>
                </a:solidFill>
              </a:rPr>
              <a:t>showing them images of </a:t>
            </a:r>
            <a:r>
              <a:rPr lang="en-US" sz="2400" b="1">
                <a:solidFill>
                  <a:srgbClr val="FF3300"/>
                </a:solidFill>
              </a:rPr>
              <a:t>hi-tech products or technological tools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They have to match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/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phone call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e-mail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SMS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MMs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fax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chat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social network,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3E"/>
                </a:solidFill>
              </a:rPr>
              <a:t> blog</a:t>
            </a:r>
            <a:endParaRPr lang="it-IT" sz="2400">
              <a:solidFill>
                <a:srgbClr val="00003E"/>
              </a:solidFill>
            </a:endParaRPr>
          </a:p>
        </p:txBody>
      </p:sp>
      <p:pic>
        <p:nvPicPr>
          <p:cNvPr id="273412" name="Picture 4" descr="samsung-gt-s3600-cell-phone-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84538"/>
            <a:ext cx="11334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3" name="Picture 5" descr="emai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89363"/>
            <a:ext cx="1992313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4" name="Picture 6" descr="sms-anni-dicembre-short-message-service-15-neil-papwort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41888"/>
            <a:ext cx="1457325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5" name="Picture 7" descr="fax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20938"/>
            <a:ext cx="12001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6" name="Picture 8" descr="voiceCha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341938"/>
            <a:ext cx="151288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7" name="Picture 9" descr="logo_faceboo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584325" cy="73660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8" name="Picture 10" descr="blo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9" name="Picture 11" descr="1408~MMS-Hits-Posters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5645150"/>
            <a:ext cx="1209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20" name="Line 12"/>
          <p:cNvSpPr>
            <a:spLocks noChangeShapeType="1"/>
          </p:cNvSpPr>
          <p:nvPr/>
        </p:nvSpPr>
        <p:spPr bwMode="auto">
          <a:xfrm flipV="1">
            <a:off x="2627313" y="4941888"/>
            <a:ext cx="2305050" cy="7921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633412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Revising to learn something new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ACTIVITY V</a:t>
            </a:r>
            <a:r>
              <a:rPr lang="en-US" sz="24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3E"/>
                </a:solidFill>
              </a:rPr>
              <a:t>Let’s look at the </a:t>
            </a:r>
            <a:r>
              <a:rPr lang="en-US" sz="2000">
                <a:solidFill>
                  <a:srgbClr val="FF3300"/>
                </a:solidFill>
              </a:rPr>
              <a:t>screen of a cell phone</a:t>
            </a:r>
            <a:r>
              <a:rPr lang="en-US" sz="2000">
                <a:solidFill>
                  <a:srgbClr val="00003E"/>
                </a:solidFill>
              </a:rPr>
              <a:t> and repeat </a:t>
            </a:r>
            <a:r>
              <a:rPr lang="en-US" sz="2000">
                <a:solidFill>
                  <a:srgbClr val="FF3300"/>
                </a:solidFill>
              </a:rPr>
              <a:t>numbers</a:t>
            </a:r>
            <a:r>
              <a:rPr lang="en-US" sz="2000">
                <a:solidFill>
                  <a:srgbClr val="00003E"/>
                </a:solidFill>
              </a:rPr>
              <a:t>, </a:t>
            </a:r>
            <a:r>
              <a:rPr lang="en-US" sz="2000">
                <a:solidFill>
                  <a:srgbClr val="FF3300"/>
                </a:solidFill>
              </a:rPr>
              <a:t>letters of the alphabet</a:t>
            </a:r>
            <a:r>
              <a:rPr lang="en-US" sz="2000">
                <a:solidFill>
                  <a:srgbClr val="00003E"/>
                </a:solidFill>
              </a:rPr>
              <a:t>, arrows directions, other symbols. Children practice the language also miming directions.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1 2 3 4 5 6 7 8 9 0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ABCDEFGHIJKLMNOPQRSTUVWXYZ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UP </a:t>
            </a:r>
            <a:r>
              <a:rPr lang="en-US" sz="2400" b="1">
                <a:solidFill>
                  <a:srgbClr val="FF3300"/>
                </a:solidFill>
                <a:sym typeface="Wingdings" pitchFamily="2" charset="2"/>
              </a:rPr>
              <a:t>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DOWN </a:t>
            </a:r>
            <a:r>
              <a:rPr lang="en-US" sz="2400" b="1">
                <a:solidFill>
                  <a:srgbClr val="FF3300"/>
                </a:solidFill>
                <a:sym typeface="Wingdings" pitchFamily="2" charset="2"/>
              </a:rPr>
              <a:t></a:t>
            </a:r>
            <a:endParaRPr lang="en-US" sz="24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LEFT</a:t>
            </a:r>
            <a:r>
              <a:rPr lang="en-US" sz="2000" b="1">
                <a:solidFill>
                  <a:srgbClr val="FF3300"/>
                </a:solidFill>
              </a:rPr>
              <a:t> </a:t>
            </a:r>
            <a:r>
              <a:rPr lang="en-US" sz="2400" b="1">
                <a:solidFill>
                  <a:srgbClr val="FF3300"/>
                </a:solidFill>
                <a:sym typeface="Wingdings" pitchFamily="2" charset="2"/>
              </a:rPr>
              <a:t></a:t>
            </a:r>
            <a:endParaRPr lang="en-US" sz="24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RIGHT</a:t>
            </a:r>
            <a:r>
              <a:rPr lang="en-US" sz="2400" b="1">
                <a:solidFill>
                  <a:srgbClr val="FF3300"/>
                </a:solidFill>
                <a:sym typeface="Wingdings" pitchFamily="2" charset="2"/>
              </a:rPr>
              <a:t></a:t>
            </a:r>
            <a:r>
              <a:rPr lang="en-US" sz="2000">
                <a:solidFill>
                  <a:srgbClr val="00003E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HASH SIGN </a:t>
            </a:r>
            <a:r>
              <a:rPr lang="en-US" sz="2400">
                <a:solidFill>
                  <a:srgbClr val="00003E"/>
                </a:solidFill>
              </a:rPr>
              <a:t>(</a:t>
            </a:r>
            <a:r>
              <a:rPr lang="en-US" sz="2400">
                <a:solidFill>
                  <a:srgbClr val="FF3300"/>
                </a:solidFill>
              </a:rPr>
              <a:t>#</a:t>
            </a:r>
            <a:r>
              <a:rPr lang="en-US" sz="2400">
                <a:solidFill>
                  <a:srgbClr val="00003E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ASTERISK </a:t>
            </a:r>
            <a:r>
              <a:rPr lang="en-US" sz="2400">
                <a:solidFill>
                  <a:srgbClr val="00003E"/>
                </a:solidFill>
              </a:rPr>
              <a:t>(</a:t>
            </a:r>
            <a:r>
              <a:rPr lang="en-US" sz="2800">
                <a:solidFill>
                  <a:srgbClr val="FF3300"/>
                </a:solidFill>
              </a:rPr>
              <a:t>*</a:t>
            </a:r>
            <a:r>
              <a:rPr lang="en-US" sz="2400">
                <a:solidFill>
                  <a:srgbClr val="00003E"/>
                </a:solidFill>
              </a:rPr>
              <a:t>) 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POINT </a:t>
            </a:r>
            <a:r>
              <a:rPr lang="en-US" sz="2400">
                <a:solidFill>
                  <a:srgbClr val="00003E"/>
                </a:solidFill>
              </a:rPr>
              <a:t>(</a:t>
            </a:r>
            <a:r>
              <a:rPr lang="en-US" sz="2800">
                <a:solidFill>
                  <a:srgbClr val="00003E"/>
                </a:solidFill>
              </a:rPr>
              <a:t>.</a:t>
            </a:r>
            <a:r>
              <a:rPr lang="en-US" sz="2400">
                <a:solidFill>
                  <a:srgbClr val="00003E"/>
                </a:solidFill>
              </a:rPr>
              <a:t>) 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COMMA(,)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EXCLAMATION MARK </a:t>
            </a:r>
            <a:r>
              <a:rPr lang="en-US" sz="2400">
                <a:solidFill>
                  <a:srgbClr val="00003E"/>
                </a:solidFill>
              </a:rPr>
              <a:t>(</a:t>
            </a:r>
            <a:r>
              <a:rPr lang="en-US" sz="2800">
                <a:solidFill>
                  <a:srgbClr val="FF3300"/>
                </a:solidFill>
              </a:rPr>
              <a:t>!</a:t>
            </a:r>
            <a:r>
              <a:rPr lang="en-US" sz="2400">
                <a:solidFill>
                  <a:srgbClr val="00003E"/>
                </a:solidFill>
              </a:rPr>
              <a:t>) 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QUESTION MARK </a:t>
            </a:r>
            <a:r>
              <a:rPr lang="en-US" sz="2400">
                <a:solidFill>
                  <a:srgbClr val="00003E"/>
                </a:solidFill>
              </a:rPr>
              <a:t>(</a:t>
            </a:r>
            <a:r>
              <a:rPr lang="en-US" sz="2800">
                <a:solidFill>
                  <a:srgbClr val="FF3300"/>
                </a:solidFill>
              </a:rPr>
              <a:t>?</a:t>
            </a:r>
            <a:r>
              <a:rPr lang="en-US" sz="2400">
                <a:solidFill>
                  <a:srgbClr val="00003E"/>
                </a:solidFill>
              </a:rPr>
              <a:t>)</a:t>
            </a:r>
            <a:endParaRPr lang="it-IT" sz="2400">
              <a:solidFill>
                <a:srgbClr val="00003E"/>
              </a:solidFill>
            </a:endParaRPr>
          </a:p>
        </p:txBody>
      </p:sp>
      <p:pic>
        <p:nvPicPr>
          <p:cNvPr id="274436" name="Picture 4" descr="PCO1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78200"/>
            <a:ext cx="3816350" cy="2557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490537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</a:rPr>
              <a:t>ICT in practice</a:t>
            </a:r>
            <a:r>
              <a:rPr lang="it-IT" sz="4000"/>
              <a:t>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91512" cy="5761038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177800" indent="-177800"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Activity VI- Learning procedures</a:t>
            </a:r>
          </a:p>
          <a:p>
            <a:pPr marL="177800" indent="-177800">
              <a:buFontTx/>
              <a:buNone/>
            </a:pPr>
            <a:r>
              <a:rPr lang="en-US" sz="2000" b="1">
                <a:solidFill>
                  <a:srgbClr val="00003E"/>
                </a:solidFill>
              </a:rPr>
              <a:t>Teacher addresses children</a:t>
            </a:r>
          </a:p>
          <a:p>
            <a:pPr marL="177800" indent="-177800"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Let’s learn the steps to send a SMS </a:t>
            </a:r>
          </a:p>
          <a:p>
            <a:pPr marL="177800" indent="-177800"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and write a message to a friend.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Go to </a:t>
            </a:r>
            <a:r>
              <a:rPr lang="en-US" sz="2000" b="1">
                <a:solidFill>
                  <a:srgbClr val="FF3300"/>
                </a:solidFill>
              </a:rPr>
              <a:t>menu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Select “</a:t>
            </a:r>
            <a:r>
              <a:rPr lang="en-US" sz="2000" b="1">
                <a:solidFill>
                  <a:srgbClr val="FF3300"/>
                </a:solidFill>
              </a:rPr>
              <a:t>messaging</a:t>
            </a:r>
            <a:r>
              <a:rPr lang="en-US" sz="2000">
                <a:solidFill>
                  <a:srgbClr val="00003E"/>
                </a:solidFill>
              </a:rPr>
              <a:t>”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Select  “</a:t>
            </a:r>
            <a:r>
              <a:rPr lang="en-US" sz="2000" b="1">
                <a:solidFill>
                  <a:srgbClr val="FF3300"/>
                </a:solidFill>
              </a:rPr>
              <a:t>create message</a:t>
            </a:r>
            <a:r>
              <a:rPr lang="en-US" sz="2000">
                <a:solidFill>
                  <a:srgbClr val="00003E"/>
                </a:solidFill>
              </a:rPr>
              <a:t>”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Write the SMS using the </a:t>
            </a:r>
            <a:r>
              <a:rPr lang="en-US" sz="2000" b="1">
                <a:solidFill>
                  <a:srgbClr val="FF3300"/>
                </a:solidFill>
              </a:rPr>
              <a:t>buttons on the display</a:t>
            </a:r>
            <a:r>
              <a:rPr lang="en-US" sz="2000">
                <a:solidFill>
                  <a:srgbClr val="00003E"/>
                </a:solidFill>
              </a:rPr>
              <a:t> of your cellular phone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>
                <a:solidFill>
                  <a:srgbClr val="00003E"/>
                </a:solidFill>
              </a:rPr>
              <a:t> Select the </a:t>
            </a:r>
            <a:r>
              <a:rPr lang="en-US" sz="2000" b="1">
                <a:solidFill>
                  <a:srgbClr val="FF3300"/>
                </a:solidFill>
              </a:rPr>
              <a:t>phone number</a:t>
            </a:r>
            <a:r>
              <a:rPr lang="en-US" sz="2000">
                <a:solidFill>
                  <a:srgbClr val="00003E"/>
                </a:solidFill>
              </a:rPr>
              <a:t> of your friend and </a:t>
            </a:r>
            <a:r>
              <a:rPr lang="en-US" sz="2000" b="1">
                <a:solidFill>
                  <a:srgbClr val="FF3300"/>
                </a:solidFill>
              </a:rPr>
              <a:t>send the message</a:t>
            </a:r>
            <a:br>
              <a:rPr lang="en-US" sz="2000" b="1">
                <a:solidFill>
                  <a:srgbClr val="FF3300"/>
                </a:solidFill>
              </a:rPr>
            </a:br>
            <a:endParaRPr lang="en-US" sz="2000" b="1">
              <a:solidFill>
                <a:srgbClr val="FF3300"/>
              </a:solidFill>
            </a:endParaRPr>
          </a:p>
          <a:p>
            <a:pPr marL="177800" indent="-177800"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</a:rPr>
              <a:t>ACTIVITY VII – The teacher explains all SMS  are the result of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 b="1">
                <a:solidFill>
                  <a:srgbClr val="00003E"/>
                </a:solidFill>
              </a:rPr>
              <a:t> Information  (what you write)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 b="1">
                <a:solidFill>
                  <a:srgbClr val="00003E"/>
                </a:solidFill>
              </a:rPr>
              <a:t> Communication (the contact you create with the number)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 sz="2000" b="1">
                <a:solidFill>
                  <a:srgbClr val="00003E"/>
                </a:solidFill>
              </a:rPr>
              <a:t>Technology (the mobile phone)</a:t>
            </a:r>
          </a:p>
          <a:p>
            <a:pPr marL="177800" indent="-177800">
              <a:buFont typeface="Wingdings" pitchFamily="2" charset="2"/>
              <a:buNone/>
            </a:pPr>
            <a:endParaRPr lang="en-US" sz="2000" b="1">
              <a:solidFill>
                <a:srgbClr val="FF3300"/>
              </a:solidFill>
            </a:endParaRPr>
          </a:p>
          <a:p>
            <a:pPr marL="177800" indent="-177800">
              <a:buFont typeface="Wingdings" pitchFamily="2" charset="2"/>
              <a:buNone/>
            </a:pPr>
            <a:endParaRPr lang="en-US" sz="2000" b="1">
              <a:solidFill>
                <a:srgbClr val="FF3300"/>
              </a:solidFill>
            </a:endParaRPr>
          </a:p>
          <a:p>
            <a:pPr marL="177800" indent="-177800">
              <a:buFontTx/>
              <a:buNone/>
            </a:pPr>
            <a:endParaRPr lang="it-IT" sz="2000">
              <a:solidFill>
                <a:srgbClr val="00003E"/>
              </a:solidFill>
            </a:endParaRPr>
          </a:p>
        </p:txBody>
      </p:sp>
      <p:pic>
        <p:nvPicPr>
          <p:cNvPr id="275460" name="Picture 4" descr="istockphoto_557995-writing-a-s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2376487" cy="17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777875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Silicon Valley</a:t>
            </a:r>
            <a:r>
              <a:rPr lang="it-IT"/>
              <a:t> 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ACTIVITY I – Brainstorming  - New Input</a:t>
            </a:r>
          </a:p>
          <a:p>
            <a:pPr marL="0" indent="0">
              <a:buFontTx/>
              <a:buNone/>
            </a:pPr>
            <a:r>
              <a:rPr lang="it-IT" sz="2000">
                <a:solidFill>
                  <a:srgbClr val="000046"/>
                </a:solidFill>
              </a:rPr>
              <a:t>The teacher asks  children if they  have ever listen about </a:t>
            </a:r>
            <a:r>
              <a:rPr lang="it-IT" sz="2000" b="1">
                <a:solidFill>
                  <a:srgbClr val="FF3300"/>
                </a:solidFill>
              </a:rPr>
              <a:t>The Silicon Valley</a:t>
            </a:r>
            <a:r>
              <a:rPr lang="it-IT" sz="2000">
                <a:solidFill>
                  <a:srgbClr val="000046"/>
                </a:solidFill>
              </a:rPr>
              <a:t> and after that invites children to look at the map below</a:t>
            </a:r>
          </a:p>
          <a:p>
            <a:pPr marL="0" indent="0">
              <a:buFontTx/>
              <a:buNone/>
            </a:pP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Where isThe Silicon Valley?</a:t>
            </a:r>
            <a:endParaRPr lang="it-IT" sz="20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</a:t>
            </a:r>
            <a:r>
              <a:rPr lang="en-US" sz="2000" b="1">
                <a:solidFill>
                  <a:srgbClr val="000046"/>
                </a:solidFill>
              </a:rPr>
              <a:t>Silicon Valley</a:t>
            </a:r>
            <a:r>
              <a:rPr lang="en-US" sz="2000">
                <a:solidFill>
                  <a:srgbClr val="000046"/>
                </a:solidFill>
              </a:rPr>
              <a:t> is </a:t>
            </a: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the </a:t>
            </a:r>
            <a:r>
              <a:rPr lang="en-US" sz="2000" b="1">
                <a:solidFill>
                  <a:srgbClr val="000046"/>
                </a:solidFill>
              </a:rPr>
              <a:t>southern part</a:t>
            </a:r>
            <a:r>
              <a:rPr lang="en-US" sz="2000">
                <a:solidFill>
                  <a:srgbClr val="000046"/>
                </a:solidFill>
              </a:rPr>
              <a:t> of </a:t>
            </a:r>
          </a:p>
          <a:p>
            <a:pPr marL="0" indent="0">
              <a:buFontTx/>
              <a:buNone/>
            </a:pPr>
            <a:r>
              <a:rPr lang="en-US" sz="2000" b="1">
                <a:solidFill>
                  <a:srgbClr val="000046"/>
                </a:solidFill>
              </a:rPr>
              <a:t>the San Francisco Bay Area</a:t>
            </a: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46"/>
                </a:solidFill>
              </a:rPr>
              <a:t>In northern </a:t>
            </a:r>
            <a:r>
              <a:rPr lang="en-US" sz="2000" b="1">
                <a:solidFill>
                  <a:srgbClr val="000046"/>
                </a:solidFill>
              </a:rPr>
              <a:t>California</a:t>
            </a:r>
          </a:p>
          <a:p>
            <a:pPr marL="0" indent="0">
              <a:buFontTx/>
              <a:buNone/>
            </a:pPr>
            <a:endParaRPr lang="en-US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Why is it famous?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000046"/>
                </a:solidFill>
              </a:rPr>
              <a:t>It is the high-tech </a:t>
            </a:r>
            <a:br>
              <a:rPr lang="en-GB" sz="2000" b="1">
                <a:solidFill>
                  <a:srgbClr val="000046"/>
                </a:solidFill>
              </a:rPr>
            </a:br>
            <a:r>
              <a:rPr lang="en-GB" sz="2000" b="1">
                <a:solidFill>
                  <a:srgbClr val="000046"/>
                </a:solidFill>
              </a:rPr>
              <a:t>capital of the World.</a:t>
            </a:r>
            <a:r>
              <a:rPr lang="it-IT" sz="2000">
                <a:solidFill>
                  <a:srgbClr val="000046"/>
                </a:solidFill>
              </a:rPr>
              <a:t> </a:t>
            </a:r>
            <a:r>
              <a:rPr lang="en-US" sz="2000" b="1">
                <a:solidFill>
                  <a:srgbClr val="000046"/>
                </a:solidFill>
              </a:rPr>
              <a:t> </a:t>
            </a:r>
            <a:br>
              <a:rPr lang="en-US" sz="2000" b="1">
                <a:solidFill>
                  <a:srgbClr val="000046"/>
                </a:solidFill>
              </a:rPr>
            </a:br>
            <a:endParaRPr lang="it-IT" sz="2000" b="1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2000">
              <a:solidFill>
                <a:srgbClr val="000046"/>
              </a:solidFill>
            </a:endParaRPr>
          </a:p>
        </p:txBody>
      </p:sp>
      <p:pic>
        <p:nvPicPr>
          <p:cNvPr id="276484" name="Picture 4" descr="SiliconValley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00500" cy="4000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5" name="Line 5"/>
          <p:cNvSpPr>
            <a:spLocks noChangeShapeType="1"/>
          </p:cNvSpPr>
          <p:nvPr/>
        </p:nvSpPr>
        <p:spPr bwMode="auto">
          <a:xfrm>
            <a:off x="3203575" y="2997200"/>
            <a:ext cx="3529013" cy="2087563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>
            <a:off x="3203575" y="2997200"/>
            <a:ext cx="3529013" cy="2087563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706437"/>
          </a:xfrm>
        </p:spPr>
        <p:txBody>
          <a:bodyPr/>
          <a:lstStyle/>
          <a:p>
            <a:r>
              <a:rPr lang="it-IT" sz="3200" b="1">
                <a:solidFill>
                  <a:srgbClr val="FF3300"/>
                </a:solidFill>
              </a:rPr>
              <a:t>Getting Started - High Tech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472112"/>
          </a:xfrm>
          <a:ln cap="flat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ACTIVITY II </a:t>
            </a:r>
            <a:r>
              <a:rPr lang="it-IT" sz="2000" b="1">
                <a:solidFill>
                  <a:srgbClr val="000046"/>
                </a:solidFill>
              </a:rPr>
              <a:t>-</a:t>
            </a:r>
            <a:r>
              <a:rPr lang="it-IT" sz="2000" b="1">
                <a:solidFill>
                  <a:srgbClr val="FF3300"/>
                </a:solidFill>
              </a:rPr>
              <a:t> </a:t>
            </a:r>
            <a:r>
              <a:rPr lang="it-IT" sz="2000" b="1">
                <a:solidFill>
                  <a:srgbClr val="000046"/>
                </a:solidFill>
              </a:rPr>
              <a:t>New Input</a:t>
            </a:r>
          </a:p>
          <a:p>
            <a:pPr marL="0" indent="0" algn="just">
              <a:buFontTx/>
              <a:buNone/>
            </a:pPr>
            <a:r>
              <a:rPr lang="it-IT" sz="1800">
                <a:solidFill>
                  <a:srgbClr val="000046"/>
                </a:solidFill>
              </a:rPr>
              <a:t>The teacher tells children that </a:t>
            </a:r>
            <a:r>
              <a:rPr lang="it-IT" sz="1800">
                <a:solidFill>
                  <a:srgbClr val="FF3300"/>
                </a:solidFill>
              </a:rPr>
              <a:t>Hi-tech is short for high technology and that </a:t>
            </a:r>
            <a:r>
              <a:rPr lang="it-IT" sz="1800">
                <a:solidFill>
                  <a:srgbClr val="000046"/>
                </a:solidFill>
              </a:rPr>
              <a:t>the Silicon Valley is </a:t>
            </a:r>
            <a:r>
              <a:rPr lang="it-IT" sz="1800">
                <a:solidFill>
                  <a:srgbClr val="000046"/>
                </a:solidFill>
                <a:hlinkClick r:id="rId2"/>
              </a:rPr>
              <a:t>the hub of technology</a:t>
            </a:r>
            <a:r>
              <a:rPr lang="it-IT" sz="1800">
                <a:solidFill>
                  <a:srgbClr val="000046"/>
                </a:solidFill>
              </a:rPr>
              <a:t>. After that the teacher invites children to consider the linked image so that children can recognize some of the </a:t>
            </a:r>
            <a:r>
              <a:rPr lang="it-IT" sz="1800">
                <a:solidFill>
                  <a:srgbClr val="FF3300"/>
                </a:solidFill>
              </a:rPr>
              <a:t>most important names of innovation</a:t>
            </a:r>
            <a:r>
              <a:rPr lang="it-IT" sz="1800">
                <a:solidFill>
                  <a:srgbClr val="000046"/>
                </a:solidFill>
              </a:rPr>
              <a:t> and </a:t>
            </a:r>
            <a:r>
              <a:rPr lang="it-IT" sz="1800">
                <a:solidFill>
                  <a:srgbClr val="FF3300"/>
                </a:solidFill>
              </a:rPr>
              <a:t>research in the field of communication. </a:t>
            </a:r>
          </a:p>
          <a:p>
            <a:pPr marL="0" indent="0" algn="just">
              <a:buFontTx/>
              <a:buNone/>
            </a:pPr>
            <a:r>
              <a:rPr lang="it-IT" sz="1800">
                <a:solidFill>
                  <a:srgbClr val="FF3300"/>
                </a:solidFill>
              </a:rPr>
              <a:t>He/she adds that large numbers of engineers work and do research there </a:t>
            </a:r>
            <a:r>
              <a:rPr lang="it-IT" sz="1800">
                <a:solidFill>
                  <a:srgbClr val="000046"/>
                </a:solidFill>
              </a:rPr>
              <a:t>and</a:t>
            </a:r>
            <a:r>
              <a:rPr lang="it-IT" sz="1800">
                <a:solidFill>
                  <a:srgbClr val="FF3300"/>
                </a:solidFill>
              </a:rPr>
              <a:t>  </a:t>
            </a:r>
            <a:r>
              <a:rPr lang="it-IT" sz="1800">
                <a:solidFill>
                  <a:srgbClr val="000046"/>
                </a:solidFill>
              </a:rPr>
              <a:t>that most of the technological products</a:t>
            </a:r>
            <a:r>
              <a:rPr lang="it-IT" sz="1800">
                <a:solidFill>
                  <a:srgbClr val="FF3300"/>
                </a:solidFill>
              </a:rPr>
              <a:t> of our everyday life are the result of their research.</a:t>
            </a:r>
          </a:p>
          <a:p>
            <a:pPr marL="0" indent="0" algn="just">
              <a:buFontTx/>
              <a:buNone/>
            </a:pPr>
            <a:r>
              <a:rPr lang="it-IT" sz="2000" b="1">
                <a:solidFill>
                  <a:srgbClr val="FF3300"/>
                </a:solidFill>
              </a:rPr>
              <a:t>ACTIVITY III</a:t>
            </a:r>
          </a:p>
          <a:p>
            <a:pPr marL="0" indent="0" algn="just">
              <a:buFontTx/>
              <a:buNone/>
            </a:pPr>
            <a:r>
              <a:rPr lang="en-US" sz="1800" b="1">
                <a:solidFill>
                  <a:srgbClr val="000046"/>
                </a:solidFill>
              </a:rPr>
              <a:t>Teacher invites children to cut out </a:t>
            </a:r>
            <a:r>
              <a:rPr lang="en-US" sz="1800" b="1">
                <a:solidFill>
                  <a:srgbClr val="FF3300"/>
                </a:solidFill>
              </a:rPr>
              <a:t>examples of technological products</a:t>
            </a:r>
            <a:r>
              <a:rPr lang="en-US" sz="1800" b="1">
                <a:solidFill>
                  <a:srgbClr val="000046"/>
                </a:solidFill>
              </a:rPr>
              <a:t> from newspapers, reviews and magazines and shows some names of their names in a </a:t>
            </a:r>
            <a:r>
              <a:rPr lang="en-US" sz="1800" b="1">
                <a:solidFill>
                  <a:srgbClr val="FF3300"/>
                </a:solidFill>
              </a:rPr>
              <a:t>word box</a:t>
            </a:r>
            <a:r>
              <a:rPr lang="en-US" sz="1800" b="1">
                <a:solidFill>
                  <a:srgbClr val="000046"/>
                </a:solidFill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1800" b="1">
                <a:solidFill>
                  <a:srgbClr val="000046"/>
                </a:solidFill>
              </a:rPr>
              <a:t>Students are expected to </a:t>
            </a:r>
            <a:r>
              <a:rPr lang="en-US" sz="1800" b="1">
                <a:solidFill>
                  <a:srgbClr val="FF3300"/>
                </a:solidFill>
              </a:rPr>
              <a:t>match picture with the words in the box</a:t>
            </a:r>
            <a:endParaRPr lang="it-IT" sz="1800">
              <a:solidFill>
                <a:srgbClr val="FF3300"/>
              </a:solidFill>
            </a:endParaRPr>
          </a:p>
          <a:p>
            <a:pPr marL="0" indent="0" algn="just">
              <a:buFontTx/>
              <a:buNone/>
            </a:pPr>
            <a:endParaRPr lang="it-IT" sz="1800">
              <a:solidFill>
                <a:srgbClr val="000046"/>
              </a:solidFill>
            </a:endParaRPr>
          </a:p>
          <a:p>
            <a:pPr marL="0" indent="0">
              <a:buFontTx/>
              <a:buNone/>
            </a:pPr>
            <a:endParaRPr lang="it-IT" sz="1800">
              <a:solidFill>
                <a:srgbClr val="000046"/>
              </a:solidFill>
            </a:endParaRP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755650" y="5157788"/>
            <a:ext cx="7632700" cy="1200150"/>
          </a:xfrm>
          <a:prstGeom prst="rect">
            <a:avLst/>
          </a:prstGeom>
          <a:noFill/>
          <a:ln w="9525">
            <a:solidFill>
              <a:srgbClr val="000046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46"/>
                </a:solidFill>
              </a:rPr>
              <a:t>CELL PHONE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0066"/>
                </a:solidFill>
              </a:rPr>
              <a:t>PLAYSTATION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CC00"/>
                </a:solidFill>
              </a:rPr>
              <a:t>XBOX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6600CC"/>
                </a:solidFill>
              </a:rPr>
              <a:t>DIGICAM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990000"/>
                </a:solidFill>
              </a:rPr>
              <a:t>COMPUTER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0000"/>
                </a:solidFill>
              </a:rPr>
              <a:t>PSP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00FF"/>
                </a:solidFill>
              </a:rPr>
              <a:t>IPHONE</a:t>
            </a:r>
          </a:p>
          <a:p>
            <a:r>
              <a:rPr lang="en-US" b="1">
                <a:solidFill>
                  <a:srgbClr val="0066CC"/>
                </a:solidFill>
              </a:rPr>
              <a:t>IPOD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6600"/>
                </a:solidFill>
              </a:rPr>
              <a:t>MP3 PLAYER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5F5F5F"/>
                </a:solidFill>
              </a:rPr>
              <a:t>PRINTER</a:t>
            </a:r>
            <a:r>
              <a:rPr lang="en-US">
                <a:solidFill>
                  <a:srgbClr val="000046"/>
                </a:solidFill>
              </a:rPr>
              <a:t> </a:t>
            </a:r>
            <a:r>
              <a:rPr lang="en-US" b="1">
                <a:solidFill>
                  <a:srgbClr val="008080"/>
                </a:solidFill>
              </a:rPr>
              <a:t>DVD PLAYER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FF00FF"/>
                </a:solidFill>
              </a:rPr>
              <a:t>CD PLAYER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6600"/>
                </a:solidFill>
              </a:rPr>
              <a:t>CAMCORDER</a:t>
            </a:r>
            <a:r>
              <a:rPr lang="en-US">
                <a:solidFill>
                  <a:srgbClr val="000046"/>
                </a:solidFill>
              </a:rPr>
              <a:t>	</a:t>
            </a:r>
            <a:r>
              <a:rPr lang="en-US" b="1">
                <a:solidFill>
                  <a:srgbClr val="000046"/>
                </a:solidFill>
              </a:rPr>
              <a:t>NOTEBOOK</a:t>
            </a:r>
            <a:endParaRPr lang="it-IT" b="1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15/04/2009 21.23.44&quot;&gt;&lt;Slide id=&quot;256&quot; dur=&quot;.875&quot;/&gt;&lt;Slide id=&quot;337&quot; dur=&quot;.891&quot;/&gt;&lt;Slide id=&quot;256&quot; dur=&quot;.562&quot;/&gt;&lt;/Timings&gt;&lt;Timings time=&quot;12/03/2009 11.02.33&quot;&gt;&lt;Slide id=&quot;256&quot; dur=&quot;2.624&quot;/&gt;&lt;/Timings&gt;&lt;/WMTools&gt;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5006</Words>
  <Application>Microsoft Office PowerPoint</Application>
  <PresentationFormat>Presentazione su schermo (4:3)</PresentationFormat>
  <Paragraphs>1224</Paragraphs>
  <Slides>119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119</vt:i4>
      </vt:variant>
    </vt:vector>
  </HeadingPairs>
  <TitlesOfParts>
    <vt:vector size="124" baseType="lpstr">
      <vt:lpstr>Arial</vt:lpstr>
      <vt:lpstr>Wingdings</vt:lpstr>
      <vt:lpstr>Verdana</vt:lpstr>
      <vt:lpstr>Times New Roman</vt:lpstr>
      <vt:lpstr>Struttura predefinita</vt:lpstr>
      <vt:lpstr>Learning about America</vt:lpstr>
      <vt:lpstr>  </vt:lpstr>
      <vt:lpstr>Proposta di un percorso  CLIL</vt:lpstr>
      <vt:lpstr>Decisioni condivise I</vt:lpstr>
      <vt:lpstr>Decisioni condivise II</vt:lpstr>
      <vt:lpstr>GEOGRAPHY</vt:lpstr>
      <vt:lpstr>Target From  six to seven years of age </vt:lpstr>
      <vt:lpstr>Content and Language</vt:lpstr>
      <vt:lpstr>BRAINSTORMING </vt:lpstr>
      <vt:lpstr>Locating places </vt:lpstr>
      <vt:lpstr>Locating places II</vt:lpstr>
      <vt:lpstr>CONTINENTS </vt:lpstr>
      <vt:lpstr>CONTINENTS II</vt:lpstr>
      <vt:lpstr>Ordering</vt:lpstr>
      <vt:lpstr>Interacting </vt:lpstr>
      <vt:lpstr>Connecting Continent with Country</vt:lpstr>
      <vt:lpstr>Matching pictures with names  </vt:lpstr>
      <vt:lpstr>The United States of America</vt:lpstr>
      <vt:lpstr>SINGING TOGETHER</vt:lpstr>
      <vt:lpstr>CARDINAL DIRECTIONS/POINTS</vt:lpstr>
      <vt:lpstr>FINDING DIRECTIONS</vt:lpstr>
      <vt:lpstr>America and Cardinal Numbers</vt:lpstr>
      <vt:lpstr>Locating States</vt:lpstr>
      <vt:lpstr>CLIL for Nursery School Children</vt:lpstr>
      <vt:lpstr>CLIL at nursery school</vt:lpstr>
      <vt:lpstr> GOING TO AMERICA BY…</vt:lpstr>
      <vt:lpstr>What  do you know of America?</vt:lpstr>
      <vt:lpstr>Numbers</vt:lpstr>
      <vt:lpstr>Manipulating Numbers</vt:lpstr>
      <vt:lpstr>A story about America</vt:lpstr>
      <vt:lpstr>Thanksgiving Day </vt:lpstr>
      <vt:lpstr>THE UNITED STATES CELEBRATION</vt:lpstr>
      <vt:lpstr>Typical food for Thanksgiving</vt:lpstr>
      <vt:lpstr>Learning History Through Stories</vt:lpstr>
      <vt:lpstr>Key words</vt:lpstr>
      <vt:lpstr>The Mayflower. A Picture story</vt:lpstr>
      <vt:lpstr>Where is America?</vt:lpstr>
      <vt:lpstr>ROLE PLAYING Living history in the class context</vt:lpstr>
      <vt:lpstr>Listening about American History</vt:lpstr>
      <vt:lpstr>Singing about America</vt:lpstr>
      <vt:lpstr>From listening to production</vt:lpstr>
      <vt:lpstr>CLIL AT PRIMARY</vt:lpstr>
      <vt:lpstr>BRAINSTORMING</vt:lpstr>
      <vt:lpstr>PROMPTS</vt:lpstr>
      <vt:lpstr>MUTIRACIAL COUNTRY</vt:lpstr>
      <vt:lpstr> Learning about the Melting Pot </vt:lpstr>
      <vt:lpstr>American Indian or Alaskan Native</vt:lpstr>
      <vt:lpstr>Asian  </vt:lpstr>
      <vt:lpstr>Black or African American</vt:lpstr>
      <vt:lpstr>Hispanic or Latino</vt:lpstr>
      <vt:lpstr>Hawaiian</vt:lpstr>
      <vt:lpstr>Learning and recognizing</vt:lpstr>
      <vt:lpstr>GAME</vt:lpstr>
      <vt:lpstr>Multiracial schools </vt:lpstr>
      <vt:lpstr>SLAVERY IN AMERICA</vt:lpstr>
      <vt:lpstr>Slavery – Racism – Human Rights</vt:lpstr>
      <vt:lpstr>Children Human Rights</vt:lpstr>
      <vt:lpstr>CLIL AT PRIMARY</vt:lpstr>
      <vt:lpstr>From History to Music</vt:lpstr>
      <vt:lpstr>Life at Plantations</vt:lpstr>
      <vt:lpstr>Plantation songs</vt:lpstr>
      <vt:lpstr>Singing together</vt:lpstr>
      <vt:lpstr>ORIGIN OF SPIRITUALS</vt:lpstr>
      <vt:lpstr>From Spirituals to Blues </vt:lpstr>
      <vt:lpstr>Getting familiar with spirituals</vt:lpstr>
      <vt:lpstr>Blues famous singers</vt:lpstr>
      <vt:lpstr>ARTS and MUSEUMS</vt:lpstr>
      <vt:lpstr> BRAINSTORMING </vt:lpstr>
      <vt:lpstr>TOMATO SOUP</vt:lpstr>
      <vt:lpstr>MARYLIN   MONROE</vt:lpstr>
      <vt:lpstr>COKE</vt:lpstr>
      <vt:lpstr>DONALD DUCK</vt:lpstr>
      <vt:lpstr>MICKEY MOUSE </vt:lpstr>
      <vt:lpstr>SITTING BULL</vt:lpstr>
      <vt:lpstr>Blue jeans</vt:lpstr>
      <vt:lpstr>ABRAHAM  LINCOLN  </vt:lpstr>
      <vt:lpstr>BRAINSTORMING</vt:lpstr>
      <vt:lpstr> Literature</vt:lpstr>
      <vt:lpstr>Cinema</vt:lpstr>
      <vt:lpstr>Music</vt:lpstr>
      <vt:lpstr>VISUAL ARTS</vt:lpstr>
      <vt:lpstr>Famous Museums in New York </vt:lpstr>
      <vt:lpstr>American Museum of Natural History  </vt:lpstr>
      <vt:lpstr>What can you see at  American Museum of Natural History ?</vt:lpstr>
      <vt:lpstr> Metropolitan Museum of Art </vt:lpstr>
      <vt:lpstr>Museum of Modern Art </vt:lpstr>
      <vt:lpstr> Solomon R. Guggenheim Museum </vt:lpstr>
      <vt:lpstr> Abraham Lincoln Presidential   Library Museum </vt:lpstr>
      <vt:lpstr>Choose Some Pictures  You Like</vt:lpstr>
      <vt:lpstr>African American Visual Art and  the Black Arts Movement</vt:lpstr>
      <vt:lpstr>Colours</vt:lpstr>
      <vt:lpstr>Technology and Communication</vt:lpstr>
      <vt:lpstr>Silicon Valley </vt:lpstr>
      <vt:lpstr>Getting Started - High Tech</vt:lpstr>
      <vt:lpstr>Means of Communication</vt:lpstr>
      <vt:lpstr>Revising to learn something new</vt:lpstr>
      <vt:lpstr>ICT in practice </vt:lpstr>
      <vt:lpstr>Silicon Valley </vt:lpstr>
      <vt:lpstr>Getting Started - High Tech</vt:lpstr>
      <vt:lpstr>Means of Communication</vt:lpstr>
      <vt:lpstr>Revising to learn something new</vt:lpstr>
      <vt:lpstr>NATURE AND PARKS  IN AMERICA</vt:lpstr>
      <vt:lpstr>BRAINSTORMING</vt:lpstr>
      <vt:lpstr>Nature and Parks</vt:lpstr>
      <vt:lpstr>What season is it?</vt:lpstr>
      <vt:lpstr>What season is it?</vt:lpstr>
      <vt:lpstr>What season is it?</vt:lpstr>
      <vt:lpstr>What season is it?</vt:lpstr>
      <vt:lpstr>Colours and seasons</vt:lpstr>
      <vt:lpstr>National Park </vt:lpstr>
      <vt:lpstr>What about Yellowstone National Park </vt:lpstr>
      <vt:lpstr>You can see …</vt:lpstr>
      <vt:lpstr>Grand Canyon at Yellowstone Park</vt:lpstr>
      <vt:lpstr>WILDLIFE </vt:lpstr>
      <vt:lpstr>Matching to learn </vt:lpstr>
      <vt:lpstr>PUBLIC PARKS</vt:lpstr>
      <vt:lpstr>Parks and life</vt:lpstr>
      <vt:lpstr>STUDY SKILLS SIMULATING ROLES</vt:lpstr>
      <vt:lpstr>CREDITS</vt:lpstr>
    </vt:vector>
  </TitlesOfParts>
  <Company>malignani2000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fortic</dc:creator>
  <cp:lastModifiedBy>admin</cp:lastModifiedBy>
  <cp:revision>610</cp:revision>
  <dcterms:created xsi:type="dcterms:W3CDTF">2009-02-19T17:21:09Z</dcterms:created>
  <dcterms:modified xsi:type="dcterms:W3CDTF">2012-12-14T15:42:56Z</dcterms:modified>
</cp:coreProperties>
</file>