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22"/>
  </p:notesMasterIdLst>
  <p:sldIdLst>
    <p:sldId id="256" r:id="rId2"/>
    <p:sldId id="257" r:id="rId3"/>
    <p:sldId id="258" r:id="rId4"/>
    <p:sldId id="280" r:id="rId5"/>
    <p:sldId id="271" r:id="rId6"/>
    <p:sldId id="264" r:id="rId7"/>
    <p:sldId id="276" r:id="rId8"/>
    <p:sldId id="277" r:id="rId9"/>
    <p:sldId id="265" r:id="rId10"/>
    <p:sldId id="267" r:id="rId11"/>
    <p:sldId id="281" r:id="rId12"/>
    <p:sldId id="268" r:id="rId13"/>
    <p:sldId id="270" r:id="rId14"/>
    <p:sldId id="278" r:id="rId15"/>
    <p:sldId id="273" r:id="rId16"/>
    <p:sldId id="272" r:id="rId17"/>
    <p:sldId id="274" r:id="rId18"/>
    <p:sldId id="279" r:id="rId19"/>
    <p:sldId id="266" r:id="rId20"/>
    <p:sldId id="263"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221" autoAdjust="0"/>
    <p:restoredTop sz="94660"/>
  </p:normalViewPr>
  <p:slideViewPr>
    <p:cSldViewPr>
      <p:cViewPr>
        <p:scale>
          <a:sx n="60" d="100"/>
          <a:sy n="60" d="100"/>
        </p:scale>
        <p:origin x="-1326"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E07F23-1931-4D2B-A8D7-3DAF58DF87FA}" type="datetimeFigureOut">
              <a:rPr lang="it-IT" smtClean="0"/>
              <a:pPr/>
              <a:t>18/05/2014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7D8655-EE7E-415B-8EA5-B1BE89D04CE8}" type="slidenum">
              <a:rPr lang="it-IT" smtClean="0"/>
              <a:pPr/>
              <a:t>‹N›</a:t>
            </a:fld>
            <a:endParaRPr lang="it-IT"/>
          </a:p>
        </p:txBody>
      </p:sp>
    </p:spTree>
    <p:extLst>
      <p:ext uri="{BB962C8B-B14F-4D97-AF65-F5344CB8AC3E}">
        <p14:creationId xmlns:p14="http://schemas.microsoft.com/office/powerpoint/2010/main" val="3460640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C7D8655-EE7E-415B-8EA5-B1BE89D04CE8}" type="slidenum">
              <a:rPr lang="it-IT" smtClean="0"/>
              <a:pPr/>
              <a:t>1</a:t>
            </a:fld>
            <a:endParaRPr 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95325"/>
            <a:ext cx="4570413" cy="3427413"/>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685828" y="4343324"/>
            <a:ext cx="5486309" cy="276999"/>
          </a:xfrm>
        </p:spPr>
        <p:txBody>
          <a:bodyPr>
            <a:spAutoFit/>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95325"/>
            <a:ext cx="4570413" cy="3427413"/>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685828" y="4343324"/>
            <a:ext cx="5486309" cy="4037591"/>
          </a:xfrm>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95325"/>
            <a:ext cx="4570413" cy="3427413"/>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685828" y="4343324"/>
            <a:ext cx="5486309" cy="4037591"/>
          </a:xfrm>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CB6B840A-66AB-4B0B-A027-CED258433902}" type="datetimeFigureOut">
              <a:rPr lang="it-IT" smtClean="0"/>
              <a:pPr/>
              <a:t>18/05/2014</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D5CA0C54-76E9-4E57-8637-857AEE100542}"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CB6B840A-66AB-4B0B-A027-CED258433902}" type="datetimeFigureOut">
              <a:rPr lang="it-IT" smtClean="0"/>
              <a:pPr/>
              <a:t>18/05/2014</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D5CA0C54-76E9-4E57-8637-857AEE100542}"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CB6B840A-66AB-4B0B-A027-CED258433902}" type="datetimeFigureOut">
              <a:rPr lang="it-IT" smtClean="0"/>
              <a:pPr/>
              <a:t>18/05/2014</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D5CA0C54-76E9-4E57-8637-857AEE100542}"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CB6B840A-66AB-4B0B-A027-CED258433902}" type="datetimeFigureOut">
              <a:rPr lang="it-IT" smtClean="0"/>
              <a:pPr/>
              <a:t>18/05/2014</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D5CA0C54-76E9-4E57-8637-857AEE100542}" type="slidenum">
              <a:rPr lang="it-IT" smtClean="0"/>
              <a:pPr/>
              <a:t>‹N›</a:t>
            </a:fld>
            <a:endParaRPr lang="it-IT"/>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CB6B840A-66AB-4B0B-A027-CED258433902}" type="datetimeFigureOut">
              <a:rPr lang="it-IT" smtClean="0"/>
              <a:pPr/>
              <a:t>18/05/2014</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D5CA0C54-76E9-4E57-8637-857AEE100542}" type="slidenum">
              <a:rPr lang="it-IT" smtClean="0"/>
              <a:pPr/>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CB6B840A-66AB-4B0B-A027-CED258433902}" type="datetimeFigureOut">
              <a:rPr lang="it-IT" smtClean="0"/>
              <a:pPr/>
              <a:t>18/05/2014</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D5CA0C54-76E9-4E57-8637-857AEE100542}" type="slidenum">
              <a:rPr lang="it-IT" smtClean="0"/>
              <a:pPr/>
              <a:t>‹N›</a:t>
            </a:fld>
            <a:endParaRPr lang="it-IT"/>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CB6B840A-66AB-4B0B-A027-CED258433902}" type="datetimeFigureOut">
              <a:rPr lang="it-IT" smtClean="0"/>
              <a:pPr/>
              <a:t>18/05/2014</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D5CA0C54-76E9-4E57-8637-857AEE100542}"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CB6B840A-66AB-4B0B-A027-CED258433902}" type="datetimeFigureOut">
              <a:rPr lang="it-IT" smtClean="0"/>
              <a:pPr/>
              <a:t>18/05/2014</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D5CA0C54-76E9-4E57-8637-857AEE100542}" type="slidenum">
              <a:rPr lang="it-IT" smtClean="0"/>
              <a:pPr/>
              <a:t>‹N›</a:t>
            </a:fld>
            <a:endParaRPr lang="it-IT"/>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CB6B840A-66AB-4B0B-A027-CED258433902}" type="datetimeFigureOut">
              <a:rPr lang="it-IT" smtClean="0"/>
              <a:pPr/>
              <a:t>18/05/2014</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D5CA0C54-76E9-4E57-8637-857AEE100542}"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CB6B840A-66AB-4B0B-A027-CED258433902}" type="datetimeFigureOut">
              <a:rPr lang="it-IT" smtClean="0"/>
              <a:pPr/>
              <a:t>18/05/2014</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D5CA0C54-76E9-4E57-8637-857AEE100542}"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CB6B840A-66AB-4B0B-A027-CED258433902}" type="datetimeFigureOut">
              <a:rPr lang="it-IT" smtClean="0"/>
              <a:pPr/>
              <a:t>18/05/2014</a:t>
            </a:fld>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D5CA0C54-76E9-4E57-8637-857AEE100542}" type="slidenum">
              <a:rPr lang="it-IT" smtClean="0"/>
              <a:pPr/>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bg2"/>
            </a:gs>
            <a:gs pos="100000">
              <a:schemeClr val="accent1">
                <a:tint val="23500"/>
                <a:satMod val="160000"/>
              </a:schemeClr>
            </a:gs>
          </a:gsLst>
          <a:lin ang="13500000" scaled="1"/>
          <a:tileRect/>
        </a:gradFill>
        <a:effectLst/>
      </p:bgPr>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B6B840A-66AB-4B0B-A027-CED258433902}" type="datetimeFigureOut">
              <a:rPr lang="it-IT" smtClean="0"/>
              <a:pPr/>
              <a:t>18/05/2014</a:t>
            </a:fld>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CA0C54-76E9-4E57-8637-857AEE100542}"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1196752"/>
            <a:ext cx="7772400" cy="1829761"/>
          </a:xfrm>
        </p:spPr>
        <p:txBody>
          <a:bodyPr>
            <a:noAutofit/>
          </a:bodyPr>
          <a:lstStyle/>
          <a:p>
            <a:r>
              <a:rPr lang="it-IT" sz="7200" b="1" dirty="0" smtClean="0">
                <a:effectLst>
                  <a:outerShdw blurRad="38100" dist="38100" dir="2700000" algn="tl">
                    <a:srgbClr val="000000">
                      <a:alpha val="43137"/>
                    </a:srgbClr>
                  </a:outerShdw>
                </a:effectLst>
              </a:rPr>
              <a:t>DISCOVERING</a:t>
            </a:r>
            <a:r>
              <a:rPr lang="it-IT" sz="7200" dirty="0" smtClean="0">
                <a:effectLst>
                  <a:outerShdw blurRad="38100" dist="38100" dir="2700000" algn="tl">
                    <a:srgbClr val="000000">
                      <a:alpha val="43137"/>
                    </a:srgbClr>
                  </a:outerShdw>
                </a:effectLst>
              </a:rPr>
              <a:t> </a:t>
            </a:r>
            <a:r>
              <a:rPr lang="it-IT" sz="7200" b="1" dirty="0" smtClean="0">
                <a:effectLst>
                  <a:outerShdw blurRad="38100" dist="38100" dir="2700000" algn="tl">
                    <a:srgbClr val="000000">
                      <a:alpha val="43137"/>
                    </a:srgbClr>
                  </a:outerShdw>
                </a:effectLst>
              </a:rPr>
              <a:t>EINSTEIN</a:t>
            </a:r>
            <a:endParaRPr lang="it-IT" sz="7200" b="1" dirty="0">
              <a:effectLst>
                <a:outerShdw blurRad="38100" dist="38100" dir="2700000" algn="tl">
                  <a:srgbClr val="000000">
                    <a:alpha val="43137"/>
                  </a:srgbClr>
                </a:outerShdw>
              </a:effectLst>
            </a:endParaRPr>
          </a:p>
        </p:txBody>
      </p:sp>
      <p:sp>
        <p:nvSpPr>
          <p:cNvPr id="3" name="Sottotitolo 2"/>
          <p:cNvSpPr>
            <a:spLocks noGrp="1"/>
          </p:cNvSpPr>
          <p:nvPr>
            <p:ph type="subTitle" idx="1"/>
          </p:nvPr>
        </p:nvSpPr>
        <p:spPr>
          <a:xfrm>
            <a:off x="4499992" y="2996952"/>
            <a:ext cx="3952528" cy="360040"/>
          </a:xfrm>
        </p:spPr>
        <p:txBody>
          <a:bodyPr>
            <a:noAutofit/>
          </a:bodyPr>
          <a:lstStyle/>
          <a:p>
            <a:pPr>
              <a:spcBef>
                <a:spcPct val="0"/>
              </a:spcBef>
            </a:pPr>
            <a:r>
              <a:rPr lang="it-IT" sz="2000" b="1" dirty="0">
                <a:effectLst>
                  <a:outerShdw blurRad="38100" dist="38100" dir="2700000" algn="tl">
                    <a:srgbClr val="000000">
                      <a:alpha val="43137"/>
                    </a:srgbClr>
                  </a:outerShdw>
                </a:effectLst>
                <a:latin typeface="+mj-lt"/>
                <a:ea typeface="+mj-ea"/>
                <a:cs typeface="+mj-cs"/>
              </a:rPr>
              <a:t>WEB QUEST PER COMPETENZE</a:t>
            </a:r>
          </a:p>
        </p:txBody>
      </p:sp>
      <p:sp>
        <p:nvSpPr>
          <p:cNvPr id="4" name="Segnaposto data 3"/>
          <p:cNvSpPr>
            <a:spLocks noGrp="1"/>
          </p:cNvSpPr>
          <p:nvPr>
            <p:ph type="dt" sz="half" idx="10"/>
          </p:nvPr>
        </p:nvSpPr>
        <p:spPr>
          <a:xfrm>
            <a:off x="457200" y="6356350"/>
            <a:ext cx="2746648" cy="365125"/>
          </a:xfrm>
        </p:spPr>
        <p:txBody>
          <a:bodyPr/>
          <a:lstStyle/>
          <a:p>
            <a:r>
              <a:rPr lang="it-IT" sz="2400" dirty="0" smtClean="0">
                <a:solidFill>
                  <a:schemeClr val="tx1"/>
                </a:solidFill>
              </a:rPr>
              <a:t>MARCH-APRIL 2014</a:t>
            </a:r>
            <a:endParaRPr lang="it-IT" sz="2400" dirty="0">
              <a:solidFill>
                <a:schemeClr val="tx1"/>
              </a:solidFill>
            </a:endParaRPr>
          </a:p>
        </p:txBody>
      </p:sp>
      <p:sp>
        <p:nvSpPr>
          <p:cNvPr id="7" name="CasellaDiTesto 6"/>
          <p:cNvSpPr txBox="1"/>
          <p:nvPr/>
        </p:nvSpPr>
        <p:spPr>
          <a:xfrm>
            <a:off x="6361315" y="6066520"/>
            <a:ext cx="2304256" cy="461665"/>
          </a:xfrm>
          <a:prstGeom prst="rect">
            <a:avLst/>
          </a:prstGeom>
          <a:noFill/>
        </p:spPr>
        <p:txBody>
          <a:bodyPr wrap="square" rtlCol="0">
            <a:spAutoFit/>
          </a:bodyPr>
          <a:lstStyle/>
          <a:p>
            <a:pPr algn="r"/>
            <a:r>
              <a:rPr lang="it-IT" sz="2400" dirty="0" smtClean="0"/>
              <a:t>2ALS GROUPS</a:t>
            </a:r>
            <a:endParaRPr lang="it-IT"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892743"/>
            <a:ext cx="2759957" cy="309844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15616" y="188640"/>
            <a:ext cx="6858000" cy="974581"/>
          </a:xfrm>
        </p:spPr>
        <p:txBody>
          <a:bodyPr>
            <a:normAutofit/>
          </a:bodyPr>
          <a:lstStyle/>
          <a:p>
            <a:pPr algn="ctr"/>
            <a:r>
              <a:rPr lang="it-IT" sz="4000" dirty="0" smtClean="0">
                <a:latin typeface="Calibri" pitchFamily="34" charset="0"/>
              </a:rPr>
              <a:t>PERSONALITY</a:t>
            </a:r>
            <a:endParaRPr lang="it-IT" sz="4000" dirty="0">
              <a:latin typeface="Calibri" pitchFamily="34" charset="0"/>
            </a:endParaRPr>
          </a:p>
        </p:txBody>
      </p:sp>
      <p:sp>
        <p:nvSpPr>
          <p:cNvPr id="3" name="Sottotitolo 2"/>
          <p:cNvSpPr>
            <a:spLocks noGrp="1"/>
          </p:cNvSpPr>
          <p:nvPr>
            <p:ph type="subTitle" idx="1"/>
          </p:nvPr>
        </p:nvSpPr>
        <p:spPr>
          <a:xfrm>
            <a:off x="467544" y="1484784"/>
            <a:ext cx="8064896" cy="4896543"/>
          </a:xfrm>
        </p:spPr>
        <p:txBody>
          <a:bodyPr>
            <a:normAutofit/>
          </a:bodyPr>
          <a:lstStyle/>
          <a:p>
            <a:pPr marL="342900" indent="-342900" algn="just">
              <a:buFont typeface="Wingdings" pitchFamily="2" charset="2"/>
              <a:buChar char="v"/>
            </a:pPr>
            <a:r>
              <a:rPr lang="en-GB" sz="1800" dirty="0">
                <a:latin typeface="Calibri" pitchFamily="34" charset="0"/>
              </a:rPr>
              <a:t>Albert Einstein was brilliant and immature, changeable, not sociable, far from the deep and durable love. Arrogance, individualism, cynism and sexism backed up the unlimited gift for study, application and intuition, which gave him fame and eternity</a:t>
            </a:r>
            <a:r>
              <a:rPr lang="en-GB" sz="1800" dirty="0" smtClean="0">
                <a:latin typeface="Calibri" pitchFamily="34" charset="0"/>
              </a:rPr>
              <a:t>.</a:t>
            </a:r>
          </a:p>
          <a:p>
            <a:pPr marL="342900" indent="-342900" algn="just">
              <a:buFont typeface="Wingdings" pitchFamily="2" charset="2"/>
              <a:buChar char="v"/>
            </a:pPr>
            <a:endParaRPr lang="en-GB" sz="1800" dirty="0" smtClean="0">
              <a:latin typeface="Calibri" pitchFamily="34" charset="0"/>
            </a:endParaRPr>
          </a:p>
          <a:p>
            <a:pPr marL="342900" indent="-342900" algn="just">
              <a:buFont typeface="Wingdings" pitchFamily="2" charset="2"/>
              <a:buChar char="v"/>
            </a:pPr>
            <a:r>
              <a:rPr lang="en-GB" sz="1800" dirty="0" smtClean="0">
                <a:latin typeface="Calibri" pitchFamily="34" charset="0"/>
              </a:rPr>
              <a:t>He </a:t>
            </a:r>
            <a:r>
              <a:rPr lang="en-GB" sz="1800" dirty="0">
                <a:latin typeface="Calibri" pitchFamily="34" charset="0"/>
              </a:rPr>
              <a:t>was uncomfortable with the principle of absolute obedience and the military drills that dominated the school's atmosphere</a:t>
            </a:r>
            <a:r>
              <a:rPr lang="en-GB" sz="1800" dirty="0" smtClean="0">
                <a:latin typeface="Calibri" pitchFamily="34" charset="0"/>
              </a:rPr>
              <a:t>.</a:t>
            </a:r>
          </a:p>
          <a:p>
            <a:pPr marL="342900" indent="-342900" algn="just">
              <a:buFont typeface="Wingdings" pitchFamily="2" charset="2"/>
              <a:buChar char="v"/>
            </a:pPr>
            <a:endParaRPr lang="en-GB" sz="1800" dirty="0" smtClean="0">
              <a:latin typeface="Calibri" pitchFamily="34" charset="0"/>
            </a:endParaRPr>
          </a:p>
          <a:p>
            <a:pPr marL="342900" indent="-342900" algn="just">
              <a:buFont typeface="Wingdings" pitchFamily="2" charset="2"/>
              <a:buChar char="v"/>
            </a:pPr>
            <a:r>
              <a:rPr lang="en-GB" sz="1800" dirty="0" smtClean="0">
                <a:latin typeface="Calibri" pitchFamily="34" charset="0"/>
              </a:rPr>
              <a:t>He </a:t>
            </a:r>
            <a:r>
              <a:rPr lang="en-GB" sz="1800" dirty="0">
                <a:latin typeface="Calibri" pitchFamily="34" charset="0"/>
              </a:rPr>
              <a:t>used to wear very eccentric clothes for a scientist and a famous professor like him. In old age, in addition to his uncombed hair, he used to wear a sweater, a pair of old threadbare trousers and a pair of sandals</a:t>
            </a:r>
            <a:r>
              <a:rPr lang="en-GB" sz="1800" dirty="0" smtClean="0">
                <a:latin typeface="Calibri" pitchFamily="34" charset="0"/>
              </a:rPr>
              <a:t>.</a:t>
            </a:r>
          </a:p>
          <a:p>
            <a:pPr marL="285750" indent="-285750" algn="just">
              <a:buFont typeface="Wingdings" pitchFamily="2" charset="2"/>
              <a:buChar char="v"/>
            </a:pPr>
            <a:endParaRPr lang="en-GB" sz="1800" dirty="0" smtClean="0">
              <a:latin typeface="Calibri" pitchFamily="34" charset="0"/>
            </a:endParaRPr>
          </a:p>
          <a:p>
            <a:pPr marL="342900" indent="-342900" algn="just">
              <a:buFont typeface="Wingdings" pitchFamily="2" charset="2"/>
              <a:buChar char="v"/>
            </a:pPr>
            <a:r>
              <a:rPr lang="it-IT" sz="1800" dirty="0">
                <a:latin typeface="Calibri" pitchFamily="34" charset="0"/>
              </a:rPr>
              <a:t>With </a:t>
            </a:r>
            <a:r>
              <a:rPr lang="it-IT" sz="1800" dirty="0" err="1">
                <a:latin typeface="Calibri" pitchFamily="34" charset="0"/>
              </a:rPr>
              <a:t>women</a:t>
            </a:r>
            <a:r>
              <a:rPr lang="it-IT" sz="1800" dirty="0">
                <a:latin typeface="Calibri" pitchFamily="34" charset="0"/>
              </a:rPr>
              <a:t>, he </a:t>
            </a:r>
            <a:r>
              <a:rPr lang="it-IT" sz="1800" dirty="0" err="1">
                <a:latin typeface="Calibri" pitchFamily="34" charset="0"/>
              </a:rPr>
              <a:t>had</a:t>
            </a:r>
            <a:r>
              <a:rPr lang="it-IT" sz="1800" dirty="0">
                <a:latin typeface="Calibri" pitchFamily="34" charset="0"/>
              </a:rPr>
              <a:t> an </a:t>
            </a:r>
            <a:r>
              <a:rPr lang="it-IT" sz="1800" dirty="0" err="1">
                <a:latin typeface="Calibri" pitchFamily="34" charset="0"/>
              </a:rPr>
              <a:t>adversarial</a:t>
            </a:r>
            <a:r>
              <a:rPr lang="it-IT" sz="1800" dirty="0">
                <a:latin typeface="Calibri" pitchFamily="34" charset="0"/>
              </a:rPr>
              <a:t> </a:t>
            </a:r>
            <a:r>
              <a:rPr lang="it-IT" sz="1800" dirty="0" err="1">
                <a:latin typeface="Calibri" pitchFamily="34" charset="0"/>
              </a:rPr>
              <a:t>relationship</a:t>
            </a:r>
            <a:r>
              <a:rPr lang="it-IT" sz="1800" dirty="0">
                <a:latin typeface="Calibri" pitchFamily="34" charset="0"/>
              </a:rPr>
              <a:t>, and he </a:t>
            </a:r>
            <a:r>
              <a:rPr lang="it-IT" sz="1800" dirty="0" err="1">
                <a:latin typeface="Calibri" pitchFamily="34" charset="0"/>
              </a:rPr>
              <a:t>despised</a:t>
            </a:r>
            <a:r>
              <a:rPr lang="it-IT" sz="1800" dirty="0">
                <a:latin typeface="Calibri" pitchFamily="34" charset="0"/>
              </a:rPr>
              <a:t> the intelligence and the </a:t>
            </a:r>
            <a:r>
              <a:rPr lang="it-IT" sz="1800" dirty="0" err="1">
                <a:latin typeface="Calibri" pitchFamily="34" charset="0"/>
              </a:rPr>
              <a:t>character</a:t>
            </a:r>
            <a:r>
              <a:rPr lang="it-IT" sz="1800" dirty="0">
                <a:latin typeface="Calibri" pitchFamily="34" charset="0"/>
              </a:rPr>
              <a:t> of the fair sex. Einstein </a:t>
            </a:r>
            <a:r>
              <a:rPr lang="it-IT" sz="1800" dirty="0" err="1">
                <a:latin typeface="Calibri" pitchFamily="34" charset="0"/>
              </a:rPr>
              <a:t>considered</a:t>
            </a:r>
            <a:r>
              <a:rPr lang="it-IT" sz="1800" dirty="0">
                <a:latin typeface="Calibri" pitchFamily="34" charset="0"/>
              </a:rPr>
              <a:t> </a:t>
            </a:r>
            <a:r>
              <a:rPr lang="it-IT" sz="1800" dirty="0" err="1">
                <a:latin typeface="Calibri" pitchFamily="34" charset="0"/>
              </a:rPr>
              <a:t>women's</a:t>
            </a:r>
            <a:r>
              <a:rPr lang="it-IT" sz="1800" dirty="0">
                <a:latin typeface="Calibri" pitchFamily="34" charset="0"/>
              </a:rPr>
              <a:t> </a:t>
            </a:r>
            <a:r>
              <a:rPr lang="it-IT" sz="1800" dirty="0" err="1">
                <a:latin typeface="Calibri" pitchFamily="34" charset="0"/>
              </a:rPr>
              <a:t>intellect</a:t>
            </a:r>
            <a:r>
              <a:rPr lang="it-IT" sz="1800" dirty="0">
                <a:latin typeface="Calibri" pitchFamily="34" charset="0"/>
              </a:rPr>
              <a:t> subordinate. </a:t>
            </a:r>
          </a:p>
          <a:p>
            <a:pPr algn="l"/>
            <a:endParaRPr lang="it-IT" sz="1800" dirty="0"/>
          </a:p>
        </p:txBody>
      </p:sp>
    </p:spTree>
    <p:extLst>
      <p:ext uri="{BB962C8B-B14F-4D97-AF65-F5344CB8AC3E}">
        <p14:creationId xmlns:p14="http://schemas.microsoft.com/office/powerpoint/2010/main" val="209956860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908720"/>
            <a:ext cx="9144000" cy="5949280"/>
          </a:xfrm>
        </p:spPr>
        <p:txBody>
          <a:bodyPr>
            <a:noAutofit/>
          </a:bodyPr>
          <a:lstStyle/>
          <a:p>
            <a:pPr algn="just">
              <a:buFont typeface="Wingdings" pitchFamily="2" charset="2"/>
              <a:buChar char="v"/>
            </a:pPr>
            <a:r>
              <a:rPr lang="en-US" sz="1450" dirty="0">
                <a:latin typeface="Calibri" pitchFamily="34" charset="0"/>
              </a:rPr>
              <a:t>1879 Albert Einstein was born in Ulm (</a:t>
            </a:r>
            <a:r>
              <a:rPr lang="en-US" sz="1450" dirty="0" err="1">
                <a:latin typeface="Calibri" pitchFamily="34" charset="0"/>
              </a:rPr>
              <a:t>Wȕttemberg</a:t>
            </a:r>
            <a:r>
              <a:rPr lang="en-US" sz="1450" dirty="0">
                <a:latin typeface="Calibri" pitchFamily="34" charset="0"/>
              </a:rPr>
              <a:t>) on the 14th of March </a:t>
            </a:r>
            <a:r>
              <a:rPr lang="en-US" sz="1450" dirty="0" smtClean="0">
                <a:latin typeface="Calibri" pitchFamily="34" charset="0"/>
              </a:rPr>
              <a:t>1879. </a:t>
            </a:r>
            <a:endParaRPr lang="en-US" sz="1450" dirty="0">
              <a:latin typeface="Calibri" pitchFamily="34" charset="0"/>
            </a:endParaRPr>
          </a:p>
          <a:p>
            <a:pPr algn="just">
              <a:buFont typeface="Wingdings" pitchFamily="2" charset="2"/>
              <a:buChar char="v"/>
            </a:pPr>
            <a:r>
              <a:rPr lang="en-US" sz="1450" dirty="0" smtClean="0">
                <a:latin typeface="Calibri" pitchFamily="34" charset="0"/>
              </a:rPr>
              <a:t>1880-96 </a:t>
            </a:r>
            <a:r>
              <a:rPr lang="en-US" sz="1450" dirty="0">
                <a:latin typeface="Calibri" pitchFamily="34" charset="0"/>
              </a:rPr>
              <a:t>his family moved to Italy but Albert continued his education in Aarau, Switzerland, and in 1896 he began to attend the Swiss Federal Polytechnic School in </a:t>
            </a:r>
            <a:r>
              <a:rPr lang="en-US" sz="1450" dirty="0" err="1">
                <a:latin typeface="Calibri" pitchFamily="34" charset="0"/>
              </a:rPr>
              <a:t>Zurich.His</a:t>
            </a:r>
            <a:r>
              <a:rPr lang="en-US" sz="1450" dirty="0">
                <a:latin typeface="Calibri" pitchFamily="34" charset="0"/>
              </a:rPr>
              <a:t> years in Zurich were some of the happiest of his life. There he met many students who would become good friends, such as Marcel Grossmann, a mathematician, and Michele </a:t>
            </a:r>
            <a:r>
              <a:rPr lang="en-US" sz="1450" dirty="0" err="1">
                <a:latin typeface="Calibri" pitchFamily="34" charset="0"/>
              </a:rPr>
              <a:t>Besso</a:t>
            </a:r>
            <a:r>
              <a:rPr lang="en-US" sz="1450" dirty="0">
                <a:latin typeface="Calibri" pitchFamily="34" charset="0"/>
              </a:rPr>
              <a:t>, with whom enjoyed lengthy conversation about space and </a:t>
            </a:r>
            <a:r>
              <a:rPr lang="en-US" sz="1450" dirty="0" smtClean="0">
                <a:latin typeface="Calibri" pitchFamily="34" charset="0"/>
              </a:rPr>
              <a:t>time.</a:t>
            </a:r>
          </a:p>
          <a:p>
            <a:pPr algn="just">
              <a:buFont typeface="Wingdings" pitchFamily="2" charset="2"/>
              <a:buChar char="v"/>
            </a:pPr>
            <a:r>
              <a:rPr lang="en-US" sz="1450" dirty="0" smtClean="0">
                <a:latin typeface="Calibri" pitchFamily="34" charset="0"/>
              </a:rPr>
              <a:t>1900 </a:t>
            </a:r>
            <a:r>
              <a:rPr lang="en-US" sz="1450" dirty="0">
                <a:latin typeface="Calibri" pitchFamily="34" charset="0"/>
              </a:rPr>
              <a:t>he gained his diploma as a teacher in physics and mathematics. One year later, he became Swiss citizen and, unable to find a teaching job, he accepted a position as technical assistant in the Swiss Patent </a:t>
            </a:r>
            <a:r>
              <a:rPr lang="en-US" sz="1450" dirty="0" smtClean="0">
                <a:latin typeface="Calibri" pitchFamily="34" charset="0"/>
              </a:rPr>
              <a:t>Office.</a:t>
            </a:r>
          </a:p>
          <a:p>
            <a:pPr algn="just">
              <a:buFont typeface="Wingdings" pitchFamily="2" charset="2"/>
              <a:buChar char="v"/>
            </a:pPr>
            <a:r>
              <a:rPr lang="en-US" sz="1450" dirty="0" smtClean="0">
                <a:latin typeface="Calibri" pitchFamily="34" charset="0"/>
              </a:rPr>
              <a:t>1900-03 </a:t>
            </a:r>
            <a:r>
              <a:rPr lang="en-US" sz="1450" dirty="0">
                <a:latin typeface="Calibri" pitchFamily="34" charset="0"/>
              </a:rPr>
              <a:t>During this time he had a very difficult moment: he couldn’t marry </a:t>
            </a:r>
            <a:r>
              <a:rPr lang="en-US" sz="1450" dirty="0" err="1">
                <a:latin typeface="Calibri" pitchFamily="34" charset="0"/>
              </a:rPr>
              <a:t>Mileva</a:t>
            </a:r>
            <a:r>
              <a:rPr lang="en-US" sz="1450" dirty="0">
                <a:latin typeface="Calibri" pitchFamily="34" charset="0"/>
              </a:rPr>
              <a:t> because he couldn't support a family without a job and his father’s business had gone bankrupt. However, they got married in 1903 in </a:t>
            </a:r>
            <a:r>
              <a:rPr lang="en-US" sz="1450" dirty="0" smtClean="0">
                <a:latin typeface="Calibri" pitchFamily="34" charset="0"/>
              </a:rPr>
              <a:t>Zurich.</a:t>
            </a:r>
            <a:br>
              <a:rPr lang="en-US" sz="1450" dirty="0" smtClean="0">
                <a:latin typeface="Calibri" pitchFamily="34" charset="0"/>
              </a:rPr>
            </a:br>
            <a:r>
              <a:rPr lang="en-US" sz="1450" dirty="0" smtClean="0">
                <a:latin typeface="Calibri" pitchFamily="34" charset="0"/>
              </a:rPr>
              <a:t>In </a:t>
            </a:r>
            <a:r>
              <a:rPr lang="en-US" sz="1450" dirty="0">
                <a:latin typeface="Calibri" pitchFamily="34" charset="0"/>
              </a:rPr>
              <a:t>1904 he had his first son, Hans </a:t>
            </a:r>
            <a:r>
              <a:rPr lang="en-US" sz="1450" dirty="0" smtClean="0">
                <a:latin typeface="Calibri" pitchFamily="34" charset="0"/>
              </a:rPr>
              <a:t>Albert</a:t>
            </a:r>
          </a:p>
          <a:p>
            <a:pPr algn="just">
              <a:buFont typeface="Wingdings" pitchFamily="2" charset="2"/>
              <a:buChar char="v"/>
            </a:pPr>
            <a:r>
              <a:rPr lang="en-US" sz="1450" dirty="0" smtClean="0">
                <a:latin typeface="Calibri" pitchFamily="34" charset="0"/>
              </a:rPr>
              <a:t>1909 </a:t>
            </a:r>
            <a:r>
              <a:rPr lang="en-US" sz="1450" dirty="0">
                <a:latin typeface="Calibri" pitchFamily="34" charset="0"/>
              </a:rPr>
              <a:t>to 1913 he taught at the Polytechnic School in </a:t>
            </a:r>
            <a:r>
              <a:rPr lang="en-US" sz="1450" dirty="0" smtClean="0">
                <a:latin typeface="Calibri" pitchFamily="34" charset="0"/>
              </a:rPr>
              <a:t>Zurich-</a:t>
            </a:r>
          </a:p>
          <a:p>
            <a:pPr algn="just">
              <a:buFont typeface="Wingdings" pitchFamily="2" charset="2"/>
              <a:buChar char="v"/>
            </a:pPr>
            <a:r>
              <a:rPr lang="en-US" sz="1450" dirty="0" smtClean="0">
                <a:latin typeface="Calibri" pitchFamily="34" charset="0"/>
              </a:rPr>
              <a:t>1910  he had his </a:t>
            </a:r>
            <a:r>
              <a:rPr lang="en-US" sz="1450" dirty="0">
                <a:latin typeface="Calibri" pitchFamily="34" charset="0"/>
              </a:rPr>
              <a:t>second son, Edward, with </a:t>
            </a:r>
            <a:r>
              <a:rPr lang="en-US" sz="1450" dirty="0" err="1" smtClean="0">
                <a:latin typeface="Calibri" pitchFamily="34" charset="0"/>
              </a:rPr>
              <a:t>Mileva</a:t>
            </a:r>
            <a:endParaRPr lang="en-US" sz="1450" dirty="0">
              <a:latin typeface="Calibri" pitchFamily="34" charset="0"/>
            </a:endParaRPr>
          </a:p>
          <a:p>
            <a:pPr algn="just">
              <a:buFont typeface="Wingdings" pitchFamily="2" charset="2"/>
              <a:buChar char="v"/>
            </a:pPr>
            <a:r>
              <a:rPr lang="en-US" sz="1450" dirty="0" smtClean="0">
                <a:latin typeface="Calibri" pitchFamily="34" charset="0"/>
              </a:rPr>
              <a:t>1914 </a:t>
            </a:r>
            <a:r>
              <a:rPr lang="en-US" sz="1450" dirty="0">
                <a:latin typeface="Calibri" pitchFamily="34" charset="0"/>
              </a:rPr>
              <a:t>he moved to Berlin where he worked as a director of the Kaiser-Wilhelm </a:t>
            </a:r>
            <a:r>
              <a:rPr lang="en-US" sz="1450" dirty="0" smtClean="0">
                <a:latin typeface="Calibri" pitchFamily="34" charset="0"/>
              </a:rPr>
              <a:t>Institute.</a:t>
            </a:r>
          </a:p>
          <a:p>
            <a:pPr algn="just">
              <a:buFont typeface="Wingdings" pitchFamily="2" charset="2"/>
              <a:buChar char="v"/>
            </a:pPr>
            <a:r>
              <a:rPr lang="en-US" sz="1450" dirty="0" smtClean="0">
                <a:latin typeface="Calibri" pitchFamily="34" charset="0"/>
              </a:rPr>
              <a:t>1919 </a:t>
            </a:r>
            <a:r>
              <a:rPr lang="en-US" sz="1450" dirty="0">
                <a:latin typeface="Calibri" pitchFamily="34" charset="0"/>
              </a:rPr>
              <a:t>His marriage with </a:t>
            </a:r>
            <a:r>
              <a:rPr lang="en-US" sz="1450" dirty="0" err="1">
                <a:latin typeface="Calibri" pitchFamily="34" charset="0"/>
              </a:rPr>
              <a:t>Mileva</a:t>
            </a:r>
            <a:r>
              <a:rPr lang="en-US" sz="1450" dirty="0">
                <a:latin typeface="Calibri" pitchFamily="34" charset="0"/>
              </a:rPr>
              <a:t> was over, and in the same year he married his cousin, Elsa </a:t>
            </a:r>
            <a:r>
              <a:rPr lang="en-US" sz="1450" dirty="0" err="1" smtClean="0">
                <a:latin typeface="Calibri" pitchFamily="34" charset="0"/>
              </a:rPr>
              <a:t>Lowenthal</a:t>
            </a:r>
            <a:r>
              <a:rPr lang="en-US" sz="1450" dirty="0" smtClean="0">
                <a:latin typeface="Calibri" pitchFamily="34" charset="0"/>
              </a:rPr>
              <a:t>.</a:t>
            </a:r>
          </a:p>
          <a:p>
            <a:pPr algn="just">
              <a:buFont typeface="Wingdings" pitchFamily="2" charset="2"/>
              <a:buChar char="v"/>
            </a:pPr>
            <a:r>
              <a:rPr lang="en-US" sz="1450" dirty="0" smtClean="0">
                <a:latin typeface="Calibri" pitchFamily="34" charset="0"/>
              </a:rPr>
              <a:t>1921 </a:t>
            </a:r>
            <a:r>
              <a:rPr lang="en-US" sz="1450" dirty="0">
                <a:latin typeface="Calibri" pitchFamily="34" charset="0"/>
              </a:rPr>
              <a:t>he won the Nobel Prize for physics for his explanation of the photoelectric </a:t>
            </a:r>
            <a:r>
              <a:rPr lang="en-US" sz="1450" dirty="0" smtClean="0">
                <a:latin typeface="Calibri" pitchFamily="34" charset="0"/>
              </a:rPr>
              <a:t>effect.</a:t>
            </a:r>
          </a:p>
          <a:p>
            <a:pPr algn="just">
              <a:buFont typeface="Wingdings" pitchFamily="2" charset="2"/>
              <a:buChar char="v"/>
            </a:pPr>
            <a:r>
              <a:rPr lang="en-US" sz="1450" dirty="0" smtClean="0">
                <a:latin typeface="Calibri" pitchFamily="34" charset="0"/>
              </a:rPr>
              <a:t>1933 </a:t>
            </a:r>
            <a:r>
              <a:rPr lang="en-US" sz="1450" dirty="0">
                <a:latin typeface="Calibri" pitchFamily="34" charset="0"/>
              </a:rPr>
              <a:t>he renounced his German citizenship for political reasons and emigrated to America to work as Professor of Theoretical Physics at </a:t>
            </a:r>
            <a:r>
              <a:rPr lang="en-US" sz="1450" dirty="0" smtClean="0">
                <a:latin typeface="Calibri" pitchFamily="34" charset="0"/>
              </a:rPr>
              <a:t>Princeton.</a:t>
            </a:r>
          </a:p>
          <a:p>
            <a:pPr algn="just">
              <a:buFont typeface="Wingdings" pitchFamily="2" charset="2"/>
              <a:buChar char="v"/>
            </a:pPr>
            <a:r>
              <a:rPr lang="en-US" sz="1450" dirty="0" smtClean="0">
                <a:latin typeface="Calibri" pitchFamily="34" charset="0"/>
              </a:rPr>
              <a:t>1939 </a:t>
            </a:r>
            <a:r>
              <a:rPr lang="en-US" sz="1450" dirty="0">
                <a:latin typeface="Calibri" pitchFamily="34" charset="0"/>
              </a:rPr>
              <a:t>his letter to Roosevelt was decisive for the construction of the atomic </a:t>
            </a:r>
            <a:r>
              <a:rPr lang="en-US" sz="1450" dirty="0" smtClean="0">
                <a:latin typeface="Calibri" pitchFamily="34" charset="0"/>
              </a:rPr>
              <a:t>bomb.</a:t>
            </a:r>
          </a:p>
          <a:p>
            <a:pPr algn="just">
              <a:buFont typeface="Wingdings" pitchFamily="2" charset="2"/>
              <a:buChar char="v"/>
            </a:pPr>
            <a:r>
              <a:rPr lang="en-US" sz="1450" dirty="0" smtClean="0">
                <a:latin typeface="Calibri" pitchFamily="34" charset="0"/>
              </a:rPr>
              <a:t>1940 </a:t>
            </a:r>
            <a:r>
              <a:rPr lang="en-US" sz="1450" dirty="0">
                <a:latin typeface="Calibri" pitchFamily="34" charset="0"/>
              </a:rPr>
              <a:t>he became a United States citizen and he retired in </a:t>
            </a:r>
            <a:r>
              <a:rPr lang="en-US" sz="1450" dirty="0" smtClean="0">
                <a:latin typeface="Calibri" pitchFamily="34" charset="0"/>
              </a:rPr>
              <a:t>1945.</a:t>
            </a:r>
          </a:p>
          <a:p>
            <a:pPr algn="just">
              <a:buFont typeface="Wingdings" pitchFamily="2" charset="2"/>
              <a:buChar char="v"/>
            </a:pPr>
            <a:r>
              <a:rPr lang="en-US" sz="1450" dirty="0" smtClean="0">
                <a:latin typeface="Calibri" pitchFamily="34" charset="0"/>
              </a:rPr>
              <a:t>Einstein died </a:t>
            </a:r>
            <a:r>
              <a:rPr lang="en-US" sz="1450" dirty="0">
                <a:latin typeface="Calibri" pitchFamily="34" charset="0"/>
              </a:rPr>
              <a:t>on the 18th April 1955, at the age of 76 years.</a:t>
            </a:r>
            <a:br>
              <a:rPr lang="en-US" sz="1450" dirty="0">
                <a:latin typeface="Calibri" pitchFamily="34" charset="0"/>
              </a:rPr>
            </a:br>
            <a:r>
              <a:rPr lang="en-US" sz="1450" dirty="0">
                <a:latin typeface="Calibri" pitchFamily="34" charset="0"/>
              </a:rPr>
              <a:t/>
            </a:r>
            <a:br>
              <a:rPr lang="en-US" sz="1450" dirty="0">
                <a:latin typeface="Calibri" pitchFamily="34" charset="0"/>
              </a:rPr>
            </a:br>
            <a:r>
              <a:rPr lang="en-US" sz="1450" dirty="0">
                <a:latin typeface="Calibri" pitchFamily="34" charset="0"/>
              </a:rPr>
              <a:t>His parents sympathized with his feelings, but were concerned about the enormous problems that he would face as a school dropout and whimsical genius with no employable skills.</a:t>
            </a:r>
            <a:endParaRPr lang="it-IT" sz="1450" dirty="0">
              <a:latin typeface="Calibri" pitchFamily="34" charset="0"/>
            </a:endParaRPr>
          </a:p>
        </p:txBody>
      </p:sp>
      <p:sp>
        <p:nvSpPr>
          <p:cNvPr id="3" name="Titolo 2"/>
          <p:cNvSpPr>
            <a:spLocks noGrp="1"/>
          </p:cNvSpPr>
          <p:nvPr>
            <p:ph type="title"/>
          </p:nvPr>
        </p:nvSpPr>
        <p:spPr>
          <a:xfrm>
            <a:off x="467544" y="116632"/>
            <a:ext cx="8229600" cy="854968"/>
          </a:xfrm>
        </p:spPr>
        <p:txBody>
          <a:bodyPr>
            <a:normAutofit/>
          </a:bodyPr>
          <a:lstStyle/>
          <a:p>
            <a:pPr algn="ctr"/>
            <a:r>
              <a:rPr lang="it-IT" sz="3800" dirty="0" smtClean="0"/>
              <a:t>THE STORY OF HIS LIFE</a:t>
            </a:r>
            <a:endParaRPr lang="it-IT" sz="3800" dirty="0"/>
          </a:p>
        </p:txBody>
      </p:sp>
    </p:spTree>
    <p:extLst>
      <p:ext uri="{BB962C8B-B14F-4D97-AF65-F5344CB8AC3E}">
        <p14:creationId xmlns:p14="http://schemas.microsoft.com/office/powerpoint/2010/main" val="328519450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548680"/>
            <a:ext cx="8229600" cy="1143000"/>
          </a:xfrm>
        </p:spPr>
        <p:txBody>
          <a:bodyPr>
            <a:normAutofit/>
          </a:bodyPr>
          <a:lstStyle/>
          <a:p>
            <a:pPr algn="ctr"/>
            <a:r>
              <a:rPr lang="it-IT" sz="4000" dirty="0" smtClean="0">
                <a:latin typeface="Calibri" pitchFamily="34" charset="0"/>
              </a:rPr>
              <a:t>CHILDHOOD</a:t>
            </a:r>
            <a:endParaRPr lang="it-IT" sz="4000" dirty="0">
              <a:latin typeface="Calibri" pitchFamily="34" charset="0"/>
            </a:endParaRPr>
          </a:p>
        </p:txBody>
      </p:sp>
      <p:sp>
        <p:nvSpPr>
          <p:cNvPr id="3" name="Segnaposto contenuto 2"/>
          <p:cNvSpPr>
            <a:spLocks noGrp="1"/>
          </p:cNvSpPr>
          <p:nvPr>
            <p:ph idx="1"/>
          </p:nvPr>
        </p:nvSpPr>
        <p:spPr>
          <a:xfrm>
            <a:off x="457200" y="2060848"/>
            <a:ext cx="8229600" cy="3946443"/>
          </a:xfrm>
        </p:spPr>
        <p:txBody>
          <a:bodyPr>
            <a:normAutofit/>
          </a:bodyPr>
          <a:lstStyle/>
          <a:p>
            <a:pPr algn="just">
              <a:buFont typeface="Wingdings" pitchFamily="2" charset="2"/>
              <a:buChar char="v"/>
            </a:pPr>
            <a:r>
              <a:rPr lang="en-GB" sz="2000" dirty="0">
                <a:latin typeface="Calibri" pitchFamily="34" charset="0"/>
              </a:rPr>
              <a:t>Einstein was slow in learning how to </a:t>
            </a:r>
            <a:r>
              <a:rPr lang="en-GB" sz="2000" dirty="0" smtClean="0">
                <a:latin typeface="Calibri" pitchFamily="34" charset="0"/>
              </a:rPr>
              <a:t>speak</a:t>
            </a:r>
            <a:r>
              <a:rPr lang="en-GB" sz="2000" dirty="0">
                <a:latin typeface="Calibri" pitchFamily="34" charset="0"/>
              </a:rPr>
              <a:t> </a:t>
            </a:r>
            <a:r>
              <a:rPr lang="en-GB" sz="2000" dirty="0" smtClean="0">
                <a:latin typeface="Calibri" pitchFamily="34" charset="0"/>
              </a:rPr>
              <a:t>and his </a:t>
            </a:r>
            <a:r>
              <a:rPr lang="en-GB" sz="2000" dirty="0">
                <a:latin typeface="Calibri" pitchFamily="34" charset="0"/>
              </a:rPr>
              <a:t>parents even consulted a </a:t>
            </a:r>
            <a:r>
              <a:rPr lang="en-GB" sz="2000" dirty="0" smtClean="0">
                <a:latin typeface="Calibri" pitchFamily="34" charset="0"/>
              </a:rPr>
              <a:t>doctor; he probably was affected from autism.</a:t>
            </a:r>
          </a:p>
          <a:p>
            <a:pPr algn="just">
              <a:buFont typeface="Wingdings" pitchFamily="2" charset="2"/>
              <a:buChar char="v"/>
            </a:pPr>
            <a:endParaRPr lang="en-GB" sz="2000" dirty="0" smtClean="0">
              <a:latin typeface="Calibri" pitchFamily="34" charset="0"/>
            </a:endParaRPr>
          </a:p>
          <a:p>
            <a:pPr algn="just">
              <a:buFont typeface="Wingdings" pitchFamily="2" charset="2"/>
              <a:buChar char="v"/>
            </a:pPr>
            <a:r>
              <a:rPr lang="en-GB" sz="2000" dirty="0" smtClean="0">
                <a:latin typeface="Calibri" pitchFamily="34" charset="0"/>
              </a:rPr>
              <a:t>He </a:t>
            </a:r>
            <a:r>
              <a:rPr lang="en-GB" sz="2000" dirty="0">
                <a:latin typeface="Calibri" pitchFamily="34" charset="0"/>
              </a:rPr>
              <a:t>also had a cheeky rebelliousness toward </a:t>
            </a:r>
            <a:r>
              <a:rPr lang="en-GB" sz="2000" dirty="0" smtClean="0">
                <a:latin typeface="Calibri" pitchFamily="34" charset="0"/>
              </a:rPr>
              <a:t>authority.</a:t>
            </a:r>
          </a:p>
          <a:p>
            <a:pPr algn="just">
              <a:buFont typeface="Wingdings" pitchFamily="2" charset="2"/>
              <a:buChar char="v"/>
            </a:pPr>
            <a:endParaRPr lang="en-GB" sz="2000" dirty="0" smtClean="0">
              <a:latin typeface="Calibri" pitchFamily="34" charset="0"/>
            </a:endParaRPr>
          </a:p>
          <a:p>
            <a:pPr algn="just">
              <a:buFont typeface="Wingdings" pitchFamily="2" charset="2"/>
              <a:buChar char="v"/>
            </a:pPr>
            <a:r>
              <a:rPr lang="en-GB" sz="2000" dirty="0" smtClean="0">
                <a:latin typeface="Calibri" pitchFamily="34" charset="0"/>
              </a:rPr>
              <a:t>His </a:t>
            </a:r>
            <a:r>
              <a:rPr lang="en-GB" sz="2000" dirty="0">
                <a:latin typeface="Calibri" pitchFamily="34" charset="0"/>
              </a:rPr>
              <a:t>slow verbal development made him curious about ordinary things, such as space and time, that most adults take for granted and he tended to think in pictures rather than words. </a:t>
            </a:r>
            <a:endParaRPr lang="it-IT" sz="2000" dirty="0">
              <a:latin typeface="Calibri" pitchFamily="34" charset="0"/>
            </a:endParaRPr>
          </a:p>
          <a:p>
            <a:pPr>
              <a:buFont typeface="Wingdings" pitchFamily="2" charset="2"/>
              <a:buChar char="v"/>
            </a:pPr>
            <a:endParaRPr lang="it-IT" sz="2000" dirty="0">
              <a:latin typeface="Calibri" pitchFamily="34" charset="0"/>
            </a:endParaRPr>
          </a:p>
        </p:txBody>
      </p:sp>
    </p:spTree>
    <p:extLst>
      <p:ext uri="{BB962C8B-B14F-4D97-AF65-F5344CB8AC3E}">
        <p14:creationId xmlns:p14="http://schemas.microsoft.com/office/powerpoint/2010/main" val="415212177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1571887"/>
            <a:ext cx="4536504" cy="1918685"/>
          </a:xfrm>
        </p:spPr>
        <p:txBody>
          <a:bodyPr>
            <a:noAutofit/>
          </a:bodyPr>
          <a:lstStyle/>
          <a:p>
            <a:pPr algn="just">
              <a:buFont typeface="Wingdings" pitchFamily="2" charset="2"/>
              <a:buChar char="v"/>
            </a:pPr>
            <a:r>
              <a:rPr lang="en-US" sz="1800" dirty="0">
                <a:latin typeface="Calibri" pitchFamily="34" charset="0"/>
              </a:rPr>
              <a:t>Einstein always appeared to have a clear view of the problems of physics and the determination to solve them. He had a strategy of his own and was able to visualize the main stages on the way to his goal</a:t>
            </a:r>
            <a:r>
              <a:rPr lang="en-US" sz="1800" dirty="0" smtClean="0">
                <a:latin typeface="Calibri" pitchFamily="34" charset="0"/>
              </a:rPr>
              <a:t>.</a:t>
            </a:r>
          </a:p>
          <a:p>
            <a:pPr algn="just">
              <a:buFont typeface="Wingdings" pitchFamily="2" charset="2"/>
              <a:buChar char="v"/>
            </a:pPr>
            <a:endParaRPr lang="en-US" sz="1800" dirty="0">
              <a:latin typeface="Calibri" pitchFamily="34" charset="0"/>
            </a:endParaRPr>
          </a:p>
        </p:txBody>
      </p:sp>
      <p:sp>
        <p:nvSpPr>
          <p:cNvPr id="2" name="Titolo 1"/>
          <p:cNvSpPr>
            <a:spLocks noGrp="1"/>
          </p:cNvSpPr>
          <p:nvPr>
            <p:ph type="title"/>
          </p:nvPr>
        </p:nvSpPr>
        <p:spPr>
          <a:xfrm>
            <a:off x="2364828" y="532915"/>
            <a:ext cx="5231508" cy="724942"/>
          </a:xfrm>
        </p:spPr>
        <p:txBody>
          <a:bodyPr>
            <a:noAutofit/>
          </a:bodyPr>
          <a:lstStyle/>
          <a:p>
            <a:pPr algn="ctr"/>
            <a:r>
              <a:rPr lang="it-IT" sz="4000" dirty="0" smtClean="0">
                <a:latin typeface="Calibri" pitchFamily="34" charset="0"/>
              </a:rPr>
              <a:t>KIND OF STUDENT</a:t>
            </a:r>
            <a:endParaRPr lang="it-IT" sz="4000" dirty="0">
              <a:latin typeface="Calibri" pitchFamily="34" charset="0"/>
            </a:endParaRPr>
          </a:p>
        </p:txBody>
      </p:sp>
      <p:pic>
        <p:nvPicPr>
          <p:cNvPr id="2050" name="Picture 2" descr="C:\Users\Robert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9759" y="1589985"/>
            <a:ext cx="2952328" cy="2313044"/>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539552" y="3933056"/>
            <a:ext cx="7776864" cy="2585323"/>
          </a:xfrm>
          <a:prstGeom prst="rect">
            <a:avLst/>
          </a:prstGeom>
          <a:noFill/>
        </p:spPr>
        <p:txBody>
          <a:bodyPr wrap="square" rtlCol="0">
            <a:spAutoFit/>
          </a:bodyPr>
          <a:lstStyle/>
          <a:p>
            <a:pPr marL="285750" indent="-285750" algn="just">
              <a:buClr>
                <a:schemeClr val="bg2">
                  <a:lumMod val="50000"/>
                </a:schemeClr>
              </a:buClr>
              <a:buSzPct val="70000"/>
              <a:buFont typeface="Wingdings" pitchFamily="2" charset="2"/>
              <a:buChar char="v"/>
            </a:pPr>
            <a:r>
              <a:rPr lang="en-US" dirty="0">
                <a:latin typeface="Calibri" pitchFamily="34" charset="0"/>
              </a:rPr>
              <a:t>Einstein laughed. "I never failed in mathematics," he replied, correctly. "Before I was fifteen I had mastered differential and integral calculus." In primary school, he was at the top of his class and "far above the school requirements" in math. By age 12, his sister recalled, "he already had a predilection for solving complicated problems in applied arithmetic," and he decided to see if he could jump ahead by learning geometry and algebra on his own. His parents bought him the textbooks in advance so that he could master them over summer vacation.</a:t>
            </a:r>
            <a:endParaRPr lang="it-IT" dirty="0">
              <a:latin typeface="Calibri" pitchFamily="34" charset="0"/>
            </a:endParaRPr>
          </a:p>
          <a:p>
            <a:endParaRPr lang="it-IT" dirty="0"/>
          </a:p>
        </p:txBody>
      </p:sp>
    </p:spTree>
    <p:extLst>
      <p:ext uri="{BB962C8B-B14F-4D97-AF65-F5344CB8AC3E}">
        <p14:creationId xmlns:p14="http://schemas.microsoft.com/office/powerpoint/2010/main" val="117602028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tangolo 3"/>
          <p:cNvSpPr/>
          <p:nvPr/>
        </p:nvSpPr>
        <p:spPr>
          <a:xfrm>
            <a:off x="428625" y="1500188"/>
            <a:ext cx="8358188" cy="51435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it-IT"/>
          </a:p>
        </p:txBody>
      </p:sp>
      <p:sp>
        <p:nvSpPr>
          <p:cNvPr id="2" name="Titolo 1"/>
          <p:cNvSpPr>
            <a:spLocks noGrp="1"/>
          </p:cNvSpPr>
          <p:nvPr>
            <p:ph type="title"/>
          </p:nvPr>
        </p:nvSpPr>
        <p:spPr>
          <a:xfrm>
            <a:off x="0" y="188640"/>
            <a:ext cx="9144000" cy="882352"/>
          </a:xfrm>
        </p:spPr>
        <p:txBody>
          <a:bodyPr rtlCol="0">
            <a:normAutofit fontScale="90000"/>
          </a:bodyPr>
          <a:lstStyle/>
          <a:p>
            <a:pPr algn="ctr" fontAlgn="auto">
              <a:spcAft>
                <a:spcPts val="0"/>
              </a:spcAft>
              <a:defRPr/>
            </a:pPr>
            <a:r>
              <a:rPr lang="en-GB" dirty="0" smtClean="0"/>
              <a:t/>
            </a:r>
            <a:br>
              <a:rPr lang="en-GB" dirty="0" smtClean="0"/>
            </a:br>
            <a:r>
              <a:rPr lang="en-GB" sz="4200" dirty="0" smtClean="0">
                <a:effectLst>
                  <a:outerShdw blurRad="38100" dist="38100" dir="2700000" algn="tl">
                    <a:srgbClr val="000000">
                      <a:alpha val="43137"/>
                    </a:srgbClr>
                  </a:outerShdw>
                </a:effectLst>
                <a:latin typeface="Calibri" pitchFamily="34" charset="0"/>
              </a:rPr>
              <a:t/>
            </a:r>
            <a:br>
              <a:rPr lang="en-GB" sz="4200" dirty="0" smtClean="0">
                <a:effectLst>
                  <a:outerShdw blurRad="38100" dist="38100" dir="2700000" algn="tl">
                    <a:srgbClr val="000000">
                      <a:alpha val="43137"/>
                    </a:srgbClr>
                  </a:outerShdw>
                </a:effectLst>
                <a:latin typeface="Calibri" pitchFamily="34" charset="0"/>
              </a:rPr>
            </a:br>
            <a:r>
              <a:rPr lang="en-GB" sz="4200" dirty="0" smtClean="0">
                <a:effectLst>
                  <a:outerShdw blurRad="38100" dist="38100" dir="2700000" algn="tl">
                    <a:srgbClr val="000000">
                      <a:alpha val="43137"/>
                    </a:srgbClr>
                  </a:outerShdw>
                </a:effectLst>
                <a:latin typeface="Calibri" pitchFamily="34" charset="0"/>
              </a:rPr>
              <a:t>WHAT WAS ALBERT EINSTEIN’S REPUTATION AMONG THE COMMON PEOPLE?</a:t>
            </a:r>
            <a:r>
              <a:rPr lang="it-IT" sz="4200" i="1" dirty="0">
                <a:effectLst>
                  <a:outerShdw blurRad="38100" dist="38100" dir="2700000" algn="tl" rotWithShape="0">
                    <a:srgbClr val="000000">
                      <a:alpha val="43137"/>
                    </a:srgbClr>
                  </a:outerShdw>
                </a:effectLst>
                <a:latin typeface="Calibri" pitchFamily="34" charset="0"/>
              </a:rPr>
              <a:t/>
            </a:r>
            <a:br>
              <a:rPr lang="it-IT" sz="4200" i="1" dirty="0">
                <a:effectLst>
                  <a:outerShdw blurRad="38100" dist="38100" dir="2700000" algn="tl" rotWithShape="0">
                    <a:srgbClr val="000000">
                      <a:alpha val="43137"/>
                    </a:srgbClr>
                  </a:outerShdw>
                </a:effectLst>
                <a:latin typeface="Calibri" pitchFamily="34" charset="0"/>
              </a:rPr>
            </a:br>
            <a:endParaRPr lang="it-IT" sz="4200" i="1" dirty="0">
              <a:effectLst>
                <a:outerShdw blurRad="38100" dist="38100" dir="2700000" algn="tl" rotWithShape="0">
                  <a:srgbClr val="000000">
                    <a:alpha val="43137"/>
                  </a:srgbClr>
                </a:outerShdw>
              </a:effectLst>
              <a:latin typeface="Calibri" pitchFamily="34" charset="0"/>
            </a:endParaRPr>
          </a:p>
        </p:txBody>
      </p:sp>
      <p:sp>
        <p:nvSpPr>
          <p:cNvPr id="3" name="Segnaposto contenuto 2"/>
          <p:cNvSpPr>
            <a:spLocks noGrp="1"/>
          </p:cNvSpPr>
          <p:nvPr>
            <p:ph idx="1"/>
          </p:nvPr>
        </p:nvSpPr>
        <p:spPr>
          <a:xfrm>
            <a:off x="251235" y="1516653"/>
            <a:ext cx="8712968" cy="4397375"/>
          </a:xfrm>
          <a:noFill/>
        </p:spPr>
        <p:txBody>
          <a:bodyPr rtlCol="0">
            <a:noAutofit/>
          </a:bodyPr>
          <a:lstStyle/>
          <a:p>
            <a:pPr algn="just" fontAlgn="auto">
              <a:spcAft>
                <a:spcPts val="0"/>
              </a:spcAft>
              <a:buFont typeface="Wingdings" pitchFamily="2" charset="2"/>
              <a:buChar char="v"/>
              <a:defRPr/>
            </a:pPr>
            <a:r>
              <a:rPr lang="en-GB" sz="1800" dirty="0">
                <a:solidFill>
                  <a:schemeClr val="tx2">
                    <a:lumMod val="50000"/>
                  </a:schemeClr>
                </a:solidFill>
                <a:latin typeface="Calibri" pitchFamily="34" charset="0"/>
              </a:rPr>
              <a:t>The academic and the scientific community did not consider quickly A. Einstein’s ideas true. Perhaps it was difficult to take seriously a young person who until this time had only earned disdain from his former </a:t>
            </a:r>
            <a:r>
              <a:rPr lang="en-GB" sz="1800" dirty="0" smtClean="0">
                <a:solidFill>
                  <a:schemeClr val="tx2">
                    <a:lumMod val="50000"/>
                  </a:schemeClr>
                </a:solidFill>
                <a:latin typeface="Calibri" pitchFamily="34" charset="0"/>
              </a:rPr>
              <a:t>teachers</a:t>
            </a:r>
            <a:endParaRPr lang="en-GB" sz="1800" dirty="0">
              <a:solidFill>
                <a:schemeClr val="tx2">
                  <a:lumMod val="50000"/>
                </a:schemeClr>
              </a:solidFill>
              <a:latin typeface="Calibri" pitchFamily="34" charset="0"/>
            </a:endParaRPr>
          </a:p>
          <a:p>
            <a:pPr algn="just" fontAlgn="auto">
              <a:spcAft>
                <a:spcPts val="0"/>
              </a:spcAft>
              <a:buFont typeface="Wingdings" pitchFamily="2" charset="2"/>
              <a:buChar char="v"/>
              <a:defRPr/>
            </a:pPr>
            <a:r>
              <a:rPr lang="en-GB" sz="1800" dirty="0">
                <a:solidFill>
                  <a:schemeClr val="tx2">
                    <a:lumMod val="50000"/>
                  </a:schemeClr>
                </a:solidFill>
                <a:latin typeface="Calibri" pitchFamily="34" charset="0"/>
              </a:rPr>
              <a:t>D</a:t>
            </a:r>
            <a:r>
              <a:rPr lang="en-GB" sz="1800" dirty="0" smtClean="0">
                <a:solidFill>
                  <a:schemeClr val="tx2">
                    <a:lumMod val="50000"/>
                  </a:schemeClr>
                </a:solidFill>
                <a:latin typeface="Calibri" pitchFamily="34" charset="0"/>
              </a:rPr>
              <a:t>uring </a:t>
            </a:r>
            <a:r>
              <a:rPr lang="en-GB" sz="1800" dirty="0">
                <a:solidFill>
                  <a:schemeClr val="tx2">
                    <a:lumMod val="50000"/>
                  </a:schemeClr>
                </a:solidFill>
                <a:latin typeface="Calibri" pitchFamily="34" charset="0"/>
              </a:rPr>
              <a:t>the rise of German nationalism he was the target of campaigns to discredit his theories by reason of his Jewish </a:t>
            </a:r>
            <a:r>
              <a:rPr lang="en-GB" sz="1800" dirty="0" smtClean="0">
                <a:solidFill>
                  <a:schemeClr val="tx2">
                    <a:lumMod val="50000"/>
                  </a:schemeClr>
                </a:solidFill>
                <a:latin typeface="Calibri" pitchFamily="34" charset="0"/>
              </a:rPr>
              <a:t>descent. </a:t>
            </a:r>
            <a:r>
              <a:rPr lang="en-GB" sz="1800" dirty="0">
                <a:solidFill>
                  <a:schemeClr val="tx2">
                    <a:lumMod val="50000"/>
                  </a:schemeClr>
                </a:solidFill>
                <a:latin typeface="Calibri" pitchFamily="34" charset="0"/>
              </a:rPr>
              <a:t>Einstein’s theories on relativity became a convenient target for Nazi propaganda. </a:t>
            </a:r>
            <a:endParaRPr lang="en-GB" sz="1800" dirty="0" smtClean="0">
              <a:solidFill>
                <a:schemeClr val="tx2">
                  <a:lumMod val="50000"/>
                </a:schemeClr>
              </a:solidFill>
              <a:latin typeface="Calibri" pitchFamily="34" charset="0"/>
            </a:endParaRPr>
          </a:p>
          <a:p>
            <a:pPr algn="just" fontAlgn="auto">
              <a:spcAft>
                <a:spcPts val="0"/>
              </a:spcAft>
              <a:buFont typeface="Wingdings" pitchFamily="2" charset="2"/>
              <a:buChar char="v"/>
              <a:defRPr/>
            </a:pPr>
            <a:r>
              <a:rPr lang="en-GB" sz="1800" dirty="0" smtClean="0">
                <a:solidFill>
                  <a:schemeClr val="tx2">
                    <a:lumMod val="50000"/>
                  </a:schemeClr>
                </a:solidFill>
                <a:latin typeface="Calibri" pitchFamily="34" charset="0"/>
              </a:rPr>
              <a:t>It </a:t>
            </a:r>
            <a:r>
              <a:rPr lang="en-GB" sz="1800" dirty="0">
                <a:solidFill>
                  <a:schemeClr val="tx2">
                    <a:lumMod val="50000"/>
                  </a:schemeClr>
                </a:solidFill>
                <a:latin typeface="Calibri" pitchFamily="34" charset="0"/>
              </a:rPr>
              <a:t>was after World War I that the scientists approved his ideas and of the same way the common people began to believe in him. Not only his revolutionary theories but also his appearance endeared him to the most part of people. Albert Einstein denoted the typical look belonging to everyone of 20th century. </a:t>
            </a:r>
            <a:endParaRPr lang="en-GB" sz="1800" dirty="0" smtClean="0">
              <a:solidFill>
                <a:schemeClr val="tx2">
                  <a:lumMod val="50000"/>
                </a:schemeClr>
              </a:solidFill>
              <a:latin typeface="Calibri" pitchFamily="34" charset="0"/>
            </a:endParaRPr>
          </a:p>
          <a:p>
            <a:pPr algn="just" fontAlgn="auto">
              <a:spcAft>
                <a:spcPts val="0"/>
              </a:spcAft>
              <a:buFont typeface="Wingdings" pitchFamily="2" charset="2"/>
              <a:buChar char="v"/>
              <a:defRPr/>
            </a:pPr>
            <a:r>
              <a:rPr lang="en-GB" sz="1800" dirty="0" smtClean="0">
                <a:solidFill>
                  <a:schemeClr val="tx2">
                    <a:lumMod val="50000"/>
                  </a:schemeClr>
                </a:solidFill>
                <a:latin typeface="Calibri" pitchFamily="34" charset="0"/>
              </a:rPr>
              <a:t>When he became famous</a:t>
            </a:r>
            <a:r>
              <a:rPr lang="en-GB" sz="1800" dirty="0">
                <a:solidFill>
                  <a:schemeClr val="tx2">
                    <a:lumMod val="50000"/>
                  </a:schemeClr>
                </a:solidFill>
                <a:latin typeface="Calibri" pitchFamily="34" charset="0"/>
              </a:rPr>
              <a:t>, Einstein was hounded by reporters and photographers wherever he went. Einstein's launch into fame contributed to the birth of a new celebrity age. He became a scientific icon and humanist star, one of the most famous faces on the planet. The public earnestly puzzled over his theories, elevated him into a cult of genius, and canonized him as a secular saint. </a:t>
            </a:r>
            <a:endParaRPr lang="en-GB" sz="1800" dirty="0" smtClean="0">
              <a:solidFill>
                <a:schemeClr val="tx2">
                  <a:lumMod val="50000"/>
                </a:schemeClr>
              </a:solidFill>
              <a:latin typeface="Calibri" pitchFamily="34" charset="0"/>
            </a:endParaRPr>
          </a:p>
          <a:p>
            <a:pPr algn="just" fontAlgn="auto">
              <a:spcAft>
                <a:spcPts val="0"/>
              </a:spcAft>
              <a:buFont typeface="Wingdings" pitchFamily="2" charset="2"/>
              <a:buChar char="v"/>
              <a:defRPr/>
            </a:pPr>
            <a:r>
              <a:rPr lang="en-GB" sz="1800" dirty="0" smtClean="0">
                <a:solidFill>
                  <a:schemeClr val="tx2">
                    <a:lumMod val="50000"/>
                  </a:schemeClr>
                </a:solidFill>
                <a:latin typeface="Calibri" pitchFamily="34" charset="0"/>
              </a:rPr>
              <a:t>A </a:t>
            </a:r>
            <a:r>
              <a:rPr lang="en-GB" sz="1800" dirty="0">
                <a:solidFill>
                  <a:schemeClr val="tx2">
                    <a:lumMod val="50000"/>
                  </a:schemeClr>
                </a:solidFill>
                <a:latin typeface="Calibri" pitchFamily="34" charset="0"/>
              </a:rPr>
              <a:t>century after his great triumphs, we are still living in his universe. Now Einstein is considered a real genius. </a:t>
            </a:r>
            <a:r>
              <a:rPr lang="it-IT" sz="1800" dirty="0">
                <a:solidFill>
                  <a:schemeClr val="tx2">
                    <a:lumMod val="50000"/>
                  </a:schemeClr>
                </a:solidFill>
                <a:latin typeface="Calibri" pitchFamily="34" charset="0"/>
              </a:rPr>
              <a:t> </a:t>
            </a:r>
          </a:p>
        </p:txBody>
      </p:sp>
    </p:spTree>
    <p:extLst>
      <p:ext uri="{BB962C8B-B14F-4D97-AF65-F5344CB8AC3E}">
        <p14:creationId xmlns:p14="http://schemas.microsoft.com/office/powerpoint/2010/main" val="401774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470254" y="188640"/>
            <a:ext cx="8228766" cy="1063362"/>
          </a:xfrm>
        </p:spPr>
        <p:txBody>
          <a:bodyPr lIns="82945" tIns="41473" rIns="82945" bIns="41473">
            <a:normAutofit/>
          </a:bodyPr>
          <a:lstStyle/>
          <a:p>
            <a:pPr lvl="0" algn="ctr">
              <a:buNone/>
            </a:pPr>
            <a:r>
              <a:rPr lang="it-IT" sz="4000" b="1" dirty="0">
                <a:latin typeface="Calibri" pitchFamily="34" charset="0"/>
              </a:rPr>
              <a:t>RELIGION</a:t>
            </a:r>
          </a:p>
        </p:txBody>
      </p:sp>
      <p:sp>
        <p:nvSpPr>
          <p:cNvPr id="3" name="Segnaposto testo 2"/>
          <p:cNvSpPr txBox="1">
            <a:spLocks noGrp="1"/>
          </p:cNvSpPr>
          <p:nvPr>
            <p:ph type="body" idx="4294967295"/>
          </p:nvPr>
        </p:nvSpPr>
        <p:spPr>
          <a:xfrm>
            <a:off x="163274" y="1403941"/>
            <a:ext cx="4996580" cy="5109148"/>
          </a:xfrm>
        </p:spPr>
        <p:txBody>
          <a:bodyPr lIns="82945" tIns="41473" rIns="82945" bIns="41473">
            <a:normAutofit fontScale="92500" lnSpcReduction="10000"/>
          </a:bodyPr>
          <a:lstStyle/>
          <a:p>
            <a:pPr lvl="0" algn="just">
              <a:buFont typeface="Wingdings" pitchFamily="2" charset="2"/>
              <a:buChar char="v"/>
            </a:pPr>
            <a:r>
              <a:rPr lang="en-GB" sz="1900" dirty="0">
                <a:latin typeface="Calibri" pitchFamily="34" charset="0"/>
              </a:rPr>
              <a:t>Einstein believed in a pantheistic God, and not in a personal one, who was represented by the harmony of nature's laws and the beauty of all that exists;</a:t>
            </a:r>
          </a:p>
          <a:p>
            <a:pPr lvl="0" algn="just">
              <a:buFont typeface="Wingdings" pitchFamily="2" charset="2"/>
              <a:buChar char="v"/>
            </a:pPr>
            <a:r>
              <a:rPr lang="en-GB" sz="1900" dirty="0">
                <a:latin typeface="Calibri" pitchFamily="34" charset="0"/>
              </a:rPr>
              <a:t>In his opinion all scientists felt a big amazement in front of the harmony of natural laws, and this cosmic religious feeling was the motivation for scientific work;</a:t>
            </a:r>
          </a:p>
          <a:p>
            <a:pPr lvl="0" algn="just">
              <a:buFont typeface="Wingdings" pitchFamily="2" charset="2"/>
              <a:buChar char="v"/>
            </a:pPr>
            <a:r>
              <a:rPr lang="en-GB" sz="1900" dirty="0">
                <a:latin typeface="Calibri" pitchFamily="34" charset="0"/>
              </a:rPr>
              <a:t>He identified very closely with the Dutch Jewish philosopher Baruch Spinoza, who believed that the universe is governed by mechanical and mathematical laws of cause and effect. They both shared the love of solitude and intellectual independence.</a:t>
            </a:r>
          </a:p>
          <a:p>
            <a:pPr lvl="0" algn="just">
              <a:buFont typeface="Wingdings" pitchFamily="2" charset="2"/>
              <a:buChar char="v"/>
            </a:pPr>
            <a:r>
              <a:rPr lang="en-GB" sz="1900" dirty="0">
                <a:latin typeface="Calibri" pitchFamily="34" charset="0"/>
              </a:rPr>
              <a:t>He understood that science and religion were connected very closely and he added: </a:t>
            </a:r>
            <a:r>
              <a:rPr lang="en-GB" sz="1900" i="1" dirty="0">
                <a:latin typeface="Calibri" pitchFamily="34" charset="0"/>
              </a:rPr>
              <a:t>"Science without religion is lame, religion without science is blind"</a:t>
            </a:r>
            <a:r>
              <a:rPr lang="en-GB" sz="1900" dirty="0">
                <a:latin typeface="Calibri" pitchFamily="34" charset="0"/>
              </a:rPr>
              <a:t>.</a:t>
            </a:r>
            <a:endParaRPr lang="it-IT" sz="1900" dirty="0">
              <a:latin typeface="Calibri" pitchFamily="34" charset="0"/>
            </a:endParaRPr>
          </a:p>
          <a:p>
            <a:pPr lvl="0" algn="just">
              <a:buFont typeface="Wingdings" pitchFamily="2" charset="2"/>
              <a:buChar char="v"/>
            </a:pPr>
            <a:endParaRPr lang="en-GB" sz="1900" dirty="0">
              <a:latin typeface="Calibri" pitchFamily="34" charset="0"/>
            </a:endParaRPr>
          </a:p>
          <a:p>
            <a:pPr algn="just">
              <a:buFont typeface="Wingdings" pitchFamily="2" charset="2"/>
              <a:buChar char="v"/>
            </a:pPr>
            <a:endParaRPr lang="en-GB" sz="1300" dirty="0">
              <a:latin typeface="Calibri" pitchFamily="34" charset="0"/>
            </a:endParaRPr>
          </a:p>
        </p:txBody>
      </p:sp>
      <p:pic>
        <p:nvPicPr>
          <p:cNvPr id="4" name="Immagine 3"/>
          <p:cNvPicPr>
            <a:picLocks noChangeAspect="1"/>
          </p:cNvPicPr>
          <p:nvPr/>
        </p:nvPicPr>
        <p:blipFill>
          <a:blip r:embed="rId3">
            <a:lum/>
            <a:alphaModFix/>
          </a:blip>
          <a:srcRect/>
          <a:stretch>
            <a:fillRect/>
          </a:stretch>
        </p:blipFill>
        <p:spPr>
          <a:xfrm>
            <a:off x="5486446" y="1469267"/>
            <a:ext cx="3226654" cy="3831825"/>
          </a:xfrm>
          <a:prstGeom prst="rect">
            <a:avLst/>
          </a:prstGeom>
          <a:noFill/>
          <a:ln>
            <a:noFill/>
          </a:ln>
        </p:spPr>
      </p:pic>
      <p:sp>
        <p:nvSpPr>
          <p:cNvPr id="5" name="CasellaDiTesto 4"/>
          <p:cNvSpPr txBox="1"/>
          <p:nvPr/>
        </p:nvSpPr>
        <p:spPr>
          <a:xfrm>
            <a:off x="5486447" y="5584699"/>
            <a:ext cx="3265513" cy="524860"/>
          </a:xfrm>
          <a:prstGeom prst="rect">
            <a:avLst/>
          </a:prstGeom>
          <a:noFill/>
          <a:ln>
            <a:noFill/>
          </a:ln>
        </p:spPr>
        <p:txBody>
          <a:bodyPr vert="horz" wrap="square" lIns="81643" tIns="40817" rIns="81643" bIns="40817" anchor="t" anchorCtr="1" compatLnSpc="0">
            <a:spAutoFit/>
          </a:bodyPr>
          <a:lstStyle/>
          <a:p>
            <a:pPr algn="ctr" defTabSz="829452" hangingPunct="0">
              <a:defRPr sz="1800" b="0" i="0" u="none" strike="noStrike" kern="0" cap="none" spc="0" baseline="0">
                <a:solidFill>
                  <a:srgbClr val="000000"/>
                </a:solidFill>
                <a:uFillTx/>
              </a:defRPr>
            </a:pPr>
            <a:r>
              <a:rPr lang="it-IT" sz="1500" b="1" i="1">
                <a:solidFill>
                  <a:srgbClr val="000000"/>
                </a:solidFill>
                <a:latin typeface="Arial" pitchFamily="18"/>
                <a:ea typeface="Lucida Sans Unicode" pitchFamily="2"/>
                <a:cs typeface="Tahoma" pitchFamily="2"/>
              </a:rPr>
              <a:t>Baruch Spinoza</a:t>
            </a:r>
          </a:p>
          <a:p>
            <a:pPr algn="ctr" defTabSz="829452" hangingPunct="0">
              <a:defRPr sz="1800" b="0" i="0" u="none" strike="noStrike" kern="0" cap="none" spc="0" baseline="0">
                <a:solidFill>
                  <a:srgbClr val="000000"/>
                </a:solidFill>
                <a:uFillTx/>
              </a:defRPr>
            </a:pPr>
            <a:r>
              <a:rPr lang="it-IT" sz="1500" b="1" i="1">
                <a:solidFill>
                  <a:srgbClr val="000000"/>
                </a:solidFill>
                <a:latin typeface="Arial" pitchFamily="18"/>
                <a:ea typeface="Lucida Sans Unicode" pitchFamily="2"/>
                <a:cs typeface="Tahoma" pitchFamily="2"/>
              </a:rPr>
              <a:t>(1632-1677)</a:t>
            </a:r>
          </a:p>
        </p:txBody>
      </p:sp>
    </p:spTree>
    <p:extLst>
      <p:ext uri="{BB962C8B-B14F-4D97-AF65-F5344CB8AC3E}">
        <p14:creationId xmlns:p14="http://schemas.microsoft.com/office/powerpoint/2010/main" val="299956238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1628800"/>
            <a:ext cx="8229600" cy="4525963"/>
          </a:xfrm>
        </p:spPr>
        <p:txBody>
          <a:bodyPr>
            <a:normAutofit/>
          </a:bodyPr>
          <a:lstStyle/>
          <a:p>
            <a:pPr algn="just">
              <a:buFont typeface="Wingdings" pitchFamily="2" charset="2"/>
              <a:buChar char="v"/>
            </a:pPr>
            <a:r>
              <a:rPr lang="en-US" sz="1800" dirty="0">
                <a:latin typeface="Calibri" pitchFamily="34" charset="0"/>
              </a:rPr>
              <a:t>He defined God in an impersonal, deistic fashion, but he deeply believed that God's handiwork was reflected in the harmony of nature's laws and the beauty of all that </a:t>
            </a:r>
            <a:r>
              <a:rPr lang="en-US" sz="1800" dirty="0" smtClean="0">
                <a:latin typeface="Calibri" pitchFamily="34" charset="0"/>
              </a:rPr>
              <a:t>exists. </a:t>
            </a:r>
            <a:r>
              <a:rPr lang="en-US" sz="1800" dirty="0">
                <a:latin typeface="Calibri" pitchFamily="34" charset="0"/>
              </a:rPr>
              <a:t>Einstein's belief in something larger than himself produced in him a wondrous mixture of confidence and humility. </a:t>
            </a:r>
            <a:endParaRPr lang="en-US" sz="1800" dirty="0" smtClean="0">
              <a:latin typeface="Calibri" pitchFamily="34" charset="0"/>
            </a:endParaRPr>
          </a:p>
          <a:p>
            <a:pPr algn="just">
              <a:buFont typeface="Wingdings" pitchFamily="2" charset="2"/>
              <a:buChar char="v"/>
            </a:pPr>
            <a:endParaRPr lang="en-US" sz="1800" dirty="0">
              <a:latin typeface="Calibri" pitchFamily="34" charset="0"/>
            </a:endParaRPr>
          </a:p>
          <a:p>
            <a:pPr algn="just">
              <a:buFont typeface="Wingdings" pitchFamily="2" charset="2"/>
              <a:buChar char="v"/>
            </a:pPr>
            <a:r>
              <a:rPr lang="en-US" sz="1800" dirty="0" smtClean="0">
                <a:latin typeface="Calibri" pitchFamily="34" charset="0"/>
              </a:rPr>
              <a:t>When </a:t>
            </a:r>
            <a:r>
              <a:rPr lang="en-US" sz="1800" dirty="0">
                <a:latin typeface="Calibri" pitchFamily="34" charset="0"/>
              </a:rPr>
              <a:t>asked directly if he believed in God, he always insisted he did, and explained it once this way: "We are in the position of a little child entering a huge library filled with books in many languages. The child knows someone must have written those books. It does not know how. It does not understand the languages in which they are written. The child dimly suspects a mysterious order in the arrangement of the books but doesn't know what it is. That, it seems to me, is the attitude of even the most intelligent human being toward God. We see the universe marvelously arranged and obeying certain laws but only dimly understand these laws."</a:t>
            </a:r>
          </a:p>
          <a:p>
            <a:pPr>
              <a:buFont typeface="Wingdings" pitchFamily="2" charset="2"/>
              <a:buChar char="v"/>
            </a:pPr>
            <a:endParaRPr lang="it-IT" sz="1600" dirty="0"/>
          </a:p>
        </p:txBody>
      </p:sp>
      <p:sp>
        <p:nvSpPr>
          <p:cNvPr id="2" name="Titolo 1"/>
          <p:cNvSpPr>
            <a:spLocks noGrp="1"/>
          </p:cNvSpPr>
          <p:nvPr>
            <p:ph type="title"/>
          </p:nvPr>
        </p:nvSpPr>
        <p:spPr>
          <a:xfrm>
            <a:off x="467544" y="332656"/>
            <a:ext cx="8229600" cy="1143000"/>
          </a:xfrm>
        </p:spPr>
        <p:txBody>
          <a:bodyPr>
            <a:normAutofit/>
          </a:bodyPr>
          <a:lstStyle/>
          <a:p>
            <a:pPr algn="ctr"/>
            <a:r>
              <a:rPr lang="en-US" sz="4000" dirty="0" smtClean="0">
                <a:latin typeface="Calibri" pitchFamily="34" charset="0"/>
              </a:rPr>
              <a:t>GODLINESS</a:t>
            </a:r>
            <a:endParaRPr lang="en-US" sz="4000" dirty="0">
              <a:latin typeface="Calibri" pitchFamily="34" charset="0"/>
            </a:endParaRPr>
          </a:p>
        </p:txBody>
      </p:sp>
    </p:spTree>
    <p:extLst>
      <p:ext uri="{BB962C8B-B14F-4D97-AF65-F5344CB8AC3E}">
        <p14:creationId xmlns:p14="http://schemas.microsoft.com/office/powerpoint/2010/main" val="22144011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424839" y="547309"/>
            <a:ext cx="8228766" cy="699309"/>
          </a:xfrm>
        </p:spPr>
        <p:txBody>
          <a:bodyPr lIns="82945" tIns="41473" rIns="82945" bIns="41473">
            <a:spAutoFit/>
          </a:bodyPr>
          <a:lstStyle/>
          <a:p>
            <a:pPr lvl="0" algn="ctr">
              <a:buNone/>
            </a:pPr>
            <a:r>
              <a:rPr lang="it-IT" sz="4000" b="1" dirty="0">
                <a:latin typeface="Calibri" pitchFamily="34" charset="0"/>
              </a:rPr>
              <a:t>EINSTEIN AND ZIONISM </a:t>
            </a:r>
          </a:p>
        </p:txBody>
      </p:sp>
      <p:sp>
        <p:nvSpPr>
          <p:cNvPr id="3" name="Segnaposto testo 2"/>
          <p:cNvSpPr txBox="1">
            <a:spLocks noGrp="1"/>
          </p:cNvSpPr>
          <p:nvPr>
            <p:ph type="body" idx="4294967295"/>
          </p:nvPr>
        </p:nvSpPr>
        <p:spPr>
          <a:xfrm>
            <a:off x="179512" y="1484784"/>
            <a:ext cx="4277820" cy="4392628"/>
          </a:xfrm>
        </p:spPr>
        <p:txBody>
          <a:bodyPr lIns="82945" tIns="41473" rIns="82945" bIns="41473">
            <a:spAutoFit/>
          </a:bodyPr>
          <a:lstStyle/>
          <a:p>
            <a:pPr lvl="0" algn="just">
              <a:buFont typeface="Wingdings" pitchFamily="2" charset="2"/>
              <a:buChar char="v"/>
            </a:pPr>
            <a:r>
              <a:rPr lang="en-GB" sz="1800" dirty="0">
                <a:latin typeface="Calibri" pitchFamily="34" charset="0"/>
              </a:rPr>
              <a:t>Zionism was a movement of the nineteenth and twentieth century that promoted a Jewish state in Palestine;</a:t>
            </a:r>
          </a:p>
          <a:p>
            <a:pPr lvl="0" algn="just">
              <a:buFont typeface="Wingdings" pitchFamily="2" charset="2"/>
              <a:buChar char="v"/>
            </a:pPr>
            <a:r>
              <a:rPr lang="en-GB" sz="1800" dirty="0">
                <a:latin typeface="Calibri" pitchFamily="34" charset="0"/>
              </a:rPr>
              <a:t>Einstein was passionate about preserving the Jewish values of social justice and intellectual aspiration and he wanted to create a place where Jewish could gain an education;</a:t>
            </a:r>
          </a:p>
          <a:p>
            <a:pPr lvl="0" algn="just">
              <a:buFont typeface="Wingdings" pitchFamily="2" charset="2"/>
              <a:buChar char="v"/>
            </a:pPr>
            <a:r>
              <a:rPr lang="en-GB" sz="1800" dirty="0">
                <a:latin typeface="Calibri" pitchFamily="34" charset="0"/>
              </a:rPr>
              <a:t>He was a strong supporter of Hebrew University and in 1921 he went on a worldwide tour to raise money for this establishment.</a:t>
            </a:r>
          </a:p>
          <a:p>
            <a:pPr lvl="0" algn="just">
              <a:buFont typeface="Wingdings" pitchFamily="2" charset="2"/>
              <a:buChar char="v"/>
            </a:pPr>
            <a:r>
              <a:rPr lang="en-GB" sz="1800" dirty="0">
                <a:latin typeface="Calibri" pitchFamily="34" charset="0"/>
              </a:rPr>
              <a:t>In his opinion a Jewish state would serve as a cultural centre and not as a real state.</a:t>
            </a:r>
          </a:p>
        </p:txBody>
      </p:sp>
      <p:sp>
        <p:nvSpPr>
          <p:cNvPr id="4" name="CasellaDiTesto 4"/>
          <p:cNvSpPr txBox="1"/>
          <p:nvPr/>
        </p:nvSpPr>
        <p:spPr>
          <a:xfrm>
            <a:off x="4702634" y="5127431"/>
            <a:ext cx="4245637" cy="524860"/>
          </a:xfrm>
          <a:prstGeom prst="rect">
            <a:avLst/>
          </a:prstGeom>
          <a:noFill/>
          <a:ln>
            <a:noFill/>
          </a:ln>
        </p:spPr>
        <p:txBody>
          <a:bodyPr vert="horz" wrap="square" lIns="81643" tIns="40817" rIns="81643" bIns="40817" anchor="t" anchorCtr="1" compatLnSpc="0">
            <a:spAutoFit/>
          </a:bodyPr>
          <a:lstStyle/>
          <a:p>
            <a:pPr algn="ctr" defTabSz="829452" hangingPunct="0">
              <a:defRPr sz="1800" b="0" i="0" u="none" strike="noStrike" kern="0" cap="none" spc="0" baseline="0">
                <a:solidFill>
                  <a:srgbClr val="000000"/>
                </a:solidFill>
                <a:uFillTx/>
              </a:defRPr>
            </a:pPr>
            <a:r>
              <a:rPr lang="it-IT" sz="1500" b="1" i="1">
                <a:solidFill>
                  <a:srgbClr val="000000"/>
                </a:solidFill>
                <a:latin typeface="Arial" pitchFamily="18"/>
                <a:ea typeface="Lucida Sans Unicode" pitchFamily="2"/>
                <a:cs typeface="Tahoma" pitchFamily="2"/>
              </a:rPr>
              <a:t>April 2, 1921 </a:t>
            </a:r>
          </a:p>
          <a:p>
            <a:pPr algn="ctr" defTabSz="829452" hangingPunct="0">
              <a:defRPr sz="1800" b="0" i="0" u="none" strike="noStrike" kern="0" cap="none" spc="0" baseline="0">
                <a:solidFill>
                  <a:srgbClr val="000000"/>
                </a:solidFill>
                <a:uFillTx/>
              </a:defRPr>
            </a:pPr>
            <a:r>
              <a:rPr lang="it-IT" sz="1500" b="1" i="1">
                <a:solidFill>
                  <a:srgbClr val="000000"/>
                </a:solidFill>
                <a:latin typeface="Arial" pitchFamily="18"/>
                <a:ea typeface="Lucida Sans Unicode" pitchFamily="2"/>
                <a:cs typeface="Tahoma" pitchFamily="2"/>
              </a:rPr>
              <a:t>Zionist Movement fundraising tour.</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338" y="1916832"/>
            <a:ext cx="3623070" cy="2642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830484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163275" y="314174"/>
            <a:ext cx="8653605" cy="1063362"/>
          </a:xfrm>
        </p:spPr>
        <p:txBody>
          <a:bodyPr lIns="82945" tIns="41473" rIns="82945" bIns="41473">
            <a:normAutofit/>
          </a:bodyPr>
          <a:lstStyle/>
          <a:p>
            <a:pPr lvl="0" algn="ctr">
              <a:buNone/>
            </a:pPr>
            <a:r>
              <a:rPr lang="it-IT" sz="4000" b="1" dirty="0">
                <a:latin typeface="Calibri" pitchFamily="34" charset="0"/>
              </a:rPr>
              <a:t>PEACE AND </a:t>
            </a:r>
            <a:r>
              <a:rPr lang="it-IT" sz="4000" dirty="0" smtClean="0">
                <a:latin typeface="Calibri" pitchFamily="34" charset="0"/>
              </a:rPr>
              <a:t>WORLD </a:t>
            </a:r>
            <a:r>
              <a:rPr lang="it-IT" sz="4000" b="1" dirty="0" smtClean="0">
                <a:latin typeface="Calibri" pitchFamily="34" charset="0"/>
              </a:rPr>
              <a:t>WAR</a:t>
            </a:r>
            <a:endParaRPr lang="it-IT" sz="4000" b="1" dirty="0">
              <a:latin typeface="Calibri" pitchFamily="34" charset="0"/>
            </a:endParaRPr>
          </a:p>
        </p:txBody>
      </p:sp>
      <p:sp>
        <p:nvSpPr>
          <p:cNvPr id="3" name="Segnaposto testo 2"/>
          <p:cNvSpPr txBox="1">
            <a:spLocks noGrp="1"/>
          </p:cNvSpPr>
          <p:nvPr>
            <p:ph type="body" idx="4294967295"/>
          </p:nvPr>
        </p:nvSpPr>
        <p:spPr>
          <a:xfrm>
            <a:off x="179512" y="1604547"/>
            <a:ext cx="4702858" cy="5253453"/>
          </a:xfrm>
        </p:spPr>
        <p:txBody>
          <a:bodyPr lIns="82945" tIns="41473" rIns="82945" bIns="41473">
            <a:normAutofit/>
          </a:bodyPr>
          <a:lstStyle/>
          <a:p>
            <a:pPr lvl="0" algn="just"/>
            <a:r>
              <a:rPr lang="en-GB" sz="1800" dirty="0">
                <a:latin typeface="Calibri" pitchFamily="34" charset="0"/>
              </a:rPr>
              <a:t>As a young man he did not in principle oppose to the using of arms, but the first world transformed him into a hard-core pacifist;</a:t>
            </a:r>
          </a:p>
          <a:p>
            <a:pPr lvl="0" algn="just"/>
            <a:r>
              <a:rPr lang="en-GB" sz="1800" dirty="0">
                <a:latin typeface="Calibri" pitchFamily="34" charset="0"/>
              </a:rPr>
              <a:t>During the 1920s and 1930s he criticized the evils of armed struggle, he urged young men to refuse military service and he lent his name to international commissions to prevent future wars;</a:t>
            </a:r>
          </a:p>
          <a:p>
            <a:pPr lvl="0" algn="just"/>
            <a:r>
              <a:rPr lang="en-GB" sz="1800" dirty="0">
                <a:latin typeface="Calibri" pitchFamily="34" charset="0"/>
              </a:rPr>
              <a:t>However, before the Second World War he declared that the situation was so grave that war was the only solution;</a:t>
            </a:r>
          </a:p>
          <a:p>
            <a:pPr lvl="0" algn="just"/>
            <a:r>
              <a:rPr lang="en-GB" sz="1800" dirty="0">
                <a:latin typeface="Calibri" pitchFamily="34" charset="0"/>
              </a:rPr>
              <a:t>He urged the building of the atom bomb, but then he became a leader in the movement to find ways to control it.</a:t>
            </a:r>
          </a:p>
        </p:txBody>
      </p:sp>
      <p:pic>
        <p:nvPicPr>
          <p:cNvPr id="4" name="Immagine 3"/>
          <p:cNvPicPr>
            <a:picLocks noChangeAspect="1"/>
          </p:cNvPicPr>
          <p:nvPr/>
        </p:nvPicPr>
        <p:blipFill>
          <a:blip r:embed="rId3">
            <a:lum/>
            <a:alphaModFix/>
          </a:blip>
          <a:srcRect/>
          <a:stretch>
            <a:fillRect/>
          </a:stretch>
        </p:blipFill>
        <p:spPr>
          <a:xfrm>
            <a:off x="5029218" y="1991860"/>
            <a:ext cx="3927755" cy="2678302"/>
          </a:xfrm>
          <a:prstGeom prst="rect">
            <a:avLst/>
          </a:prstGeom>
          <a:noFill/>
          <a:ln>
            <a:noFill/>
          </a:ln>
        </p:spPr>
      </p:pic>
      <p:sp>
        <p:nvSpPr>
          <p:cNvPr id="5" name="CasellaDiTesto 4"/>
          <p:cNvSpPr txBox="1"/>
          <p:nvPr/>
        </p:nvSpPr>
        <p:spPr>
          <a:xfrm>
            <a:off x="5225173" y="5258081"/>
            <a:ext cx="3592462" cy="524860"/>
          </a:xfrm>
          <a:prstGeom prst="rect">
            <a:avLst/>
          </a:prstGeom>
          <a:noFill/>
          <a:ln>
            <a:noFill/>
          </a:ln>
        </p:spPr>
        <p:txBody>
          <a:bodyPr vert="horz" wrap="square" lIns="81643" tIns="40817" rIns="81643" bIns="40817" anchor="t" anchorCtr="1" compatLnSpc="0">
            <a:spAutoFit/>
          </a:bodyPr>
          <a:lstStyle/>
          <a:p>
            <a:pPr algn="ctr" defTabSz="829452" hangingPunct="0">
              <a:defRPr sz="1800" b="0" i="0" u="none" strike="noStrike" kern="0" cap="none" spc="0" baseline="0">
                <a:solidFill>
                  <a:srgbClr val="000000"/>
                </a:solidFill>
                <a:uFillTx/>
              </a:defRPr>
            </a:pPr>
            <a:r>
              <a:rPr lang="it-IT" sz="1500" b="1" i="1" kern="0" dirty="0">
                <a:solidFill>
                  <a:srgbClr val="000000"/>
                </a:solidFill>
                <a:latin typeface="Arial" pitchFamily="18"/>
                <a:ea typeface="Lucida Sans Unicode" pitchFamily="2"/>
                <a:cs typeface="Tahoma" pitchFamily="2"/>
              </a:rPr>
              <a:t>Albert Einstein</a:t>
            </a:r>
          </a:p>
          <a:p>
            <a:pPr algn="ctr" defTabSz="829452" hangingPunct="0">
              <a:defRPr sz="1800" b="0" i="0" u="none" strike="noStrike" kern="0" cap="none" spc="0" baseline="0">
                <a:solidFill>
                  <a:srgbClr val="000000"/>
                </a:solidFill>
                <a:uFillTx/>
              </a:defRPr>
            </a:pPr>
            <a:r>
              <a:rPr lang="it-IT" sz="1500" b="1" i="1" dirty="0">
                <a:solidFill>
                  <a:srgbClr val="000000"/>
                </a:solidFill>
                <a:latin typeface="Arial" pitchFamily="18"/>
                <a:ea typeface="Lucida Sans Unicode" pitchFamily="2"/>
                <a:cs typeface="Tahoma" pitchFamily="2"/>
              </a:rPr>
              <a:t>(</a:t>
            </a:r>
            <a:r>
              <a:rPr lang="it-IT" sz="1500" b="1" i="1" dirty="0" smtClean="0">
                <a:solidFill>
                  <a:srgbClr val="000000"/>
                </a:solidFill>
                <a:latin typeface="Arial" pitchFamily="18"/>
                <a:ea typeface="Lucida Sans Unicode" pitchFamily="2"/>
                <a:cs typeface="Tahoma" pitchFamily="2"/>
              </a:rPr>
              <a:t>1879-1955</a:t>
            </a:r>
            <a:r>
              <a:rPr lang="it-IT" sz="1500" b="1" i="1" dirty="0">
                <a:solidFill>
                  <a:srgbClr val="000000"/>
                </a:solidFill>
                <a:latin typeface="Arial" pitchFamily="18"/>
                <a:ea typeface="Lucida Sans Unicode" pitchFamily="2"/>
                <a:cs typeface="Tahoma" pitchFamily="2"/>
              </a:rPr>
              <a:t>)</a:t>
            </a:r>
          </a:p>
        </p:txBody>
      </p:sp>
    </p:spTree>
    <p:extLst>
      <p:ext uri="{BB962C8B-B14F-4D97-AF65-F5344CB8AC3E}">
        <p14:creationId xmlns:p14="http://schemas.microsoft.com/office/powerpoint/2010/main" val="304606036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908720"/>
            <a:ext cx="7772400" cy="720080"/>
          </a:xfrm>
        </p:spPr>
        <p:txBody>
          <a:bodyPr>
            <a:noAutofit/>
          </a:bodyPr>
          <a:lstStyle/>
          <a:p>
            <a:pPr algn="ctr"/>
            <a:r>
              <a:rPr lang="en-US" sz="4000" b="1" dirty="0" smtClean="0">
                <a:latin typeface="Calibri" pitchFamily="34" charset="0"/>
              </a:rPr>
              <a:t>WHAT TEACHINGS DID HE LEAVE POSTERITY?</a:t>
            </a:r>
            <a:endParaRPr lang="it-IT" sz="4000" b="1" dirty="0">
              <a:latin typeface="Calibri" pitchFamily="34" charset="0"/>
            </a:endParaRPr>
          </a:p>
        </p:txBody>
      </p:sp>
      <p:sp>
        <p:nvSpPr>
          <p:cNvPr id="3" name="Sottotitolo 2"/>
          <p:cNvSpPr>
            <a:spLocks noGrp="1"/>
          </p:cNvSpPr>
          <p:nvPr>
            <p:ph type="subTitle" idx="1"/>
          </p:nvPr>
        </p:nvSpPr>
        <p:spPr>
          <a:xfrm>
            <a:off x="323528" y="1988840"/>
            <a:ext cx="8496944" cy="4608512"/>
          </a:xfrm>
        </p:spPr>
        <p:txBody>
          <a:bodyPr>
            <a:normAutofit/>
          </a:bodyPr>
          <a:lstStyle/>
          <a:p>
            <a:pPr algn="just"/>
            <a:r>
              <a:rPr lang="en-US" sz="1800" dirty="0">
                <a:solidFill>
                  <a:schemeClr val="tx1"/>
                </a:solidFill>
                <a:latin typeface="Calibri" pitchFamily="34" charset="0"/>
              </a:rPr>
              <a:t>In addition to all his Physics discoveries he taught us that the war </a:t>
            </a:r>
            <a:r>
              <a:rPr lang="en-US" sz="1800" dirty="0" smtClean="0">
                <a:solidFill>
                  <a:schemeClr val="tx1"/>
                </a:solidFill>
                <a:latin typeface="Calibri" pitchFamily="34" charset="0"/>
              </a:rPr>
              <a:t>is </a:t>
            </a:r>
            <a:r>
              <a:rPr lang="en-US" sz="1800" dirty="0">
                <a:solidFill>
                  <a:schemeClr val="tx1"/>
                </a:solidFill>
                <a:latin typeface="Calibri" pitchFamily="34" charset="0"/>
              </a:rPr>
              <a:t>the worst kind of evil and that humanity mustn’t be destroyed by his own thirst </a:t>
            </a:r>
            <a:r>
              <a:rPr lang="en-US" sz="1800" dirty="0" smtClean="0">
                <a:solidFill>
                  <a:schemeClr val="tx1"/>
                </a:solidFill>
                <a:latin typeface="Calibri" pitchFamily="34" charset="0"/>
              </a:rPr>
              <a:t>of </a:t>
            </a:r>
            <a:r>
              <a:rPr lang="en-US" sz="1800" dirty="0">
                <a:solidFill>
                  <a:schemeClr val="tx1"/>
                </a:solidFill>
                <a:latin typeface="Calibri" pitchFamily="34" charset="0"/>
              </a:rPr>
              <a:t>power</a:t>
            </a:r>
            <a:r>
              <a:rPr lang="en-US" sz="1800" dirty="0" smtClean="0">
                <a:solidFill>
                  <a:schemeClr val="tx1"/>
                </a:solidFill>
                <a:latin typeface="Calibri" pitchFamily="34" charset="0"/>
              </a:rPr>
              <a:t>.</a:t>
            </a:r>
            <a:endParaRPr lang="it-IT" sz="1800" dirty="0">
              <a:solidFill>
                <a:schemeClr val="tx1"/>
              </a:solidFill>
              <a:latin typeface="Calibri" pitchFamily="34" charset="0"/>
            </a:endParaRPr>
          </a:p>
          <a:p>
            <a:pPr algn="just"/>
            <a:endParaRPr lang="it-IT" sz="1800" dirty="0">
              <a:solidFill>
                <a:schemeClr val="tx1"/>
              </a:solidFill>
              <a:latin typeface="Calibri" pitchFamily="34" charset="0"/>
            </a:endParaRPr>
          </a:p>
          <a:p>
            <a:pPr algn="just">
              <a:spcBef>
                <a:spcPts val="0"/>
              </a:spcBef>
            </a:pPr>
            <a:r>
              <a:rPr lang="en-US" sz="1800" dirty="0">
                <a:solidFill>
                  <a:schemeClr val="tx1"/>
                </a:solidFill>
                <a:latin typeface="Calibri" pitchFamily="34" charset="0"/>
              </a:rPr>
              <a:t>For Einstein, "war was a disease ... [and] he called for resistance to war." By signing the letter to Roosevelt he went against his pacifist principles. In 1954, a year before his death, Einstein said to his old friend, </a:t>
            </a:r>
            <a:r>
              <a:rPr lang="en-US" sz="1800" dirty="0" err="1">
                <a:solidFill>
                  <a:schemeClr val="tx1"/>
                </a:solidFill>
                <a:latin typeface="Calibri" pitchFamily="34" charset="0"/>
              </a:rPr>
              <a:t>Linus</a:t>
            </a:r>
            <a:r>
              <a:rPr lang="en-US" sz="1800" dirty="0">
                <a:solidFill>
                  <a:schemeClr val="tx1"/>
                </a:solidFill>
                <a:latin typeface="Calibri" pitchFamily="34" charset="0"/>
              </a:rPr>
              <a:t> Pauling: </a:t>
            </a:r>
            <a:endParaRPr lang="en-US" sz="1800" dirty="0" smtClean="0">
              <a:solidFill>
                <a:schemeClr val="tx1"/>
              </a:solidFill>
              <a:latin typeface="Calibri" pitchFamily="34" charset="0"/>
            </a:endParaRPr>
          </a:p>
          <a:p>
            <a:pPr algn="just"/>
            <a:endParaRPr lang="it-IT" sz="1800" dirty="0">
              <a:solidFill>
                <a:schemeClr val="tx1"/>
              </a:solidFill>
              <a:latin typeface="Calibri" pitchFamily="34" charset="0"/>
            </a:endParaRPr>
          </a:p>
          <a:p>
            <a:r>
              <a:rPr lang="en-US" sz="1800" dirty="0">
                <a:solidFill>
                  <a:schemeClr val="tx1"/>
                </a:solidFill>
                <a:latin typeface="Calibri" pitchFamily="34" charset="0"/>
              </a:rPr>
              <a:t>"</a:t>
            </a:r>
            <a:r>
              <a:rPr lang="en-US" sz="1800" i="1" dirty="0">
                <a:solidFill>
                  <a:schemeClr val="tx1"/>
                </a:solidFill>
                <a:latin typeface="Calibri" pitchFamily="34" charset="0"/>
              </a:rPr>
              <a:t>I made one great mistake in my life, when I signed the letter to President Roosevelt recommending that atom bombs be made; but there was some justification: the danger that the Germans would make them ..."</a:t>
            </a:r>
            <a:endParaRPr lang="it-IT" sz="1800" dirty="0">
              <a:solidFill>
                <a:schemeClr val="tx1"/>
              </a:solidFill>
              <a:latin typeface="Calibri" pitchFamily="34" charset="0"/>
            </a:endParaRPr>
          </a:p>
          <a:p>
            <a:pPr algn="just"/>
            <a:endParaRPr lang="it-IT" sz="1800" dirty="0">
              <a:solidFill>
                <a:schemeClr val="tx1"/>
              </a:solidFill>
              <a:latin typeface="Calibri" pitchFamily="34" charset="0"/>
            </a:endParaRPr>
          </a:p>
        </p:txBody>
      </p:sp>
    </p:spTree>
    <p:extLst>
      <p:ext uri="{BB962C8B-B14F-4D97-AF65-F5344CB8AC3E}">
        <p14:creationId xmlns:p14="http://schemas.microsoft.com/office/powerpoint/2010/main" val="102812273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980728"/>
            <a:ext cx="7772400" cy="1037977"/>
          </a:xfrm>
        </p:spPr>
        <p:txBody>
          <a:bodyPr>
            <a:normAutofit fontScale="90000"/>
          </a:bodyPr>
          <a:lstStyle/>
          <a:p>
            <a:pPr algn="ctr"/>
            <a:r>
              <a:rPr lang="it-IT" b="1" dirty="0" smtClean="0">
                <a:effectLst>
                  <a:outerShdw blurRad="38100" dist="38100" dir="2700000" algn="tl">
                    <a:srgbClr val="000000">
                      <a:alpha val="43137"/>
                    </a:srgbClr>
                  </a:outerShdw>
                </a:effectLst>
              </a:rPr>
              <a:t/>
            </a:r>
            <a:br>
              <a:rPr lang="it-IT" b="1" dirty="0" smtClean="0">
                <a:effectLst>
                  <a:outerShdw blurRad="38100" dist="38100" dir="2700000" algn="tl">
                    <a:srgbClr val="000000">
                      <a:alpha val="43137"/>
                    </a:srgbClr>
                  </a:outerShdw>
                </a:effectLst>
              </a:rPr>
            </a:br>
            <a:r>
              <a:rPr lang="it-IT" sz="7300" b="1" dirty="0" smtClean="0">
                <a:effectLst>
                  <a:outerShdw blurRad="38100" dist="38100" dir="2700000" algn="tl">
                    <a:srgbClr val="000000">
                      <a:alpha val="43137"/>
                    </a:srgbClr>
                  </a:outerShdw>
                </a:effectLst>
              </a:rPr>
              <a:t>PURPOSE</a:t>
            </a:r>
            <a:endParaRPr lang="it-IT" sz="7300" b="1" dirty="0">
              <a:effectLst>
                <a:outerShdw blurRad="38100" dist="38100" dir="2700000" algn="tl">
                  <a:srgbClr val="000000">
                    <a:alpha val="43137"/>
                  </a:srgbClr>
                </a:outerShdw>
              </a:effectLst>
            </a:endParaRPr>
          </a:p>
        </p:txBody>
      </p:sp>
      <p:sp>
        <p:nvSpPr>
          <p:cNvPr id="3" name="Sottotitolo 2"/>
          <p:cNvSpPr>
            <a:spLocks noGrp="1"/>
          </p:cNvSpPr>
          <p:nvPr>
            <p:ph type="subTitle" idx="1"/>
          </p:nvPr>
        </p:nvSpPr>
        <p:spPr>
          <a:xfrm>
            <a:off x="1187624" y="2420888"/>
            <a:ext cx="6984776" cy="3600400"/>
          </a:xfrm>
        </p:spPr>
        <p:txBody>
          <a:bodyPr>
            <a:normAutofit/>
          </a:bodyPr>
          <a:lstStyle/>
          <a:p>
            <a:pPr marL="342900" indent="-342900" algn="just">
              <a:buFont typeface="Wingdings" pitchFamily="2" charset="2"/>
              <a:buChar char="v"/>
            </a:pPr>
            <a:r>
              <a:rPr lang="it-IT" sz="2400" dirty="0" smtClean="0">
                <a:solidFill>
                  <a:schemeClr val="tx1"/>
                </a:solidFill>
                <a:latin typeface="Calibri" pitchFamily="34" charset="0"/>
              </a:rPr>
              <a:t>To </a:t>
            </a:r>
            <a:r>
              <a:rPr lang="it-IT" sz="2400" dirty="0" err="1" smtClean="0">
                <a:solidFill>
                  <a:schemeClr val="tx1"/>
                </a:solidFill>
                <a:latin typeface="Calibri" pitchFamily="34" charset="0"/>
              </a:rPr>
              <a:t>discover</a:t>
            </a:r>
            <a:r>
              <a:rPr lang="it-IT" sz="2400" dirty="0" smtClean="0">
                <a:solidFill>
                  <a:schemeClr val="tx1"/>
                </a:solidFill>
                <a:latin typeface="Calibri" pitchFamily="34" charset="0"/>
              </a:rPr>
              <a:t> </a:t>
            </a:r>
            <a:r>
              <a:rPr lang="it-IT" sz="2400" dirty="0" err="1" smtClean="0">
                <a:solidFill>
                  <a:schemeClr val="tx1"/>
                </a:solidFill>
                <a:latin typeface="Calibri" pitchFamily="34" charset="0"/>
              </a:rPr>
              <a:t>who</a:t>
            </a:r>
            <a:r>
              <a:rPr lang="it-IT" sz="2400" dirty="0" smtClean="0">
                <a:solidFill>
                  <a:schemeClr val="tx1"/>
                </a:solidFill>
                <a:latin typeface="Calibri" pitchFamily="34" charset="0"/>
              </a:rPr>
              <a:t> Albert Einstein </a:t>
            </a:r>
            <a:r>
              <a:rPr lang="it-IT" sz="2400" dirty="0" err="1" smtClean="0">
                <a:solidFill>
                  <a:schemeClr val="tx1"/>
                </a:solidFill>
                <a:latin typeface="Calibri" pitchFamily="34" charset="0"/>
              </a:rPr>
              <a:t>was</a:t>
            </a:r>
            <a:r>
              <a:rPr lang="it-IT" sz="2400" dirty="0" smtClean="0">
                <a:solidFill>
                  <a:schemeClr val="tx1"/>
                </a:solidFill>
                <a:latin typeface="Calibri" pitchFamily="34" charset="0"/>
              </a:rPr>
              <a:t>;</a:t>
            </a:r>
          </a:p>
          <a:p>
            <a:pPr marL="342900" indent="-342900" algn="just">
              <a:buFont typeface="Wingdings" pitchFamily="2" charset="2"/>
              <a:buChar char="v"/>
            </a:pPr>
            <a:endParaRPr lang="it-IT" sz="2400" dirty="0" smtClean="0">
              <a:solidFill>
                <a:schemeClr val="tx1"/>
              </a:solidFill>
              <a:latin typeface="Calibri" pitchFamily="34" charset="0"/>
            </a:endParaRPr>
          </a:p>
          <a:p>
            <a:pPr marL="342900" indent="-342900" algn="just">
              <a:buFont typeface="Wingdings" pitchFamily="2" charset="2"/>
              <a:buChar char="v"/>
            </a:pPr>
            <a:r>
              <a:rPr lang="it-IT" sz="2400" dirty="0" smtClean="0">
                <a:solidFill>
                  <a:schemeClr val="tx1"/>
                </a:solidFill>
                <a:latin typeface="Calibri" pitchFamily="34" charset="0"/>
              </a:rPr>
              <a:t>To learn to work in </a:t>
            </a:r>
            <a:r>
              <a:rPr lang="it-IT" sz="2400" dirty="0" err="1" smtClean="0">
                <a:solidFill>
                  <a:schemeClr val="tx1"/>
                </a:solidFill>
                <a:latin typeface="Calibri" pitchFamily="34" charset="0"/>
              </a:rPr>
              <a:t>groups</a:t>
            </a:r>
            <a:r>
              <a:rPr lang="it-IT" sz="2400" dirty="0">
                <a:solidFill>
                  <a:schemeClr val="tx1"/>
                </a:solidFill>
                <a:latin typeface="Calibri" pitchFamily="34" charset="0"/>
              </a:rPr>
              <a:t> </a:t>
            </a:r>
            <a:r>
              <a:rPr lang="it-IT" sz="2400" dirty="0" smtClean="0">
                <a:solidFill>
                  <a:schemeClr val="tx1"/>
                </a:solidFill>
                <a:latin typeface="Calibri" pitchFamily="34" charset="0"/>
              </a:rPr>
              <a:t>and to use </a:t>
            </a:r>
            <a:r>
              <a:rPr lang="it-IT" sz="2400" dirty="0" err="1" smtClean="0">
                <a:solidFill>
                  <a:schemeClr val="tx1"/>
                </a:solidFill>
                <a:latin typeface="Calibri" pitchFamily="34" charset="0"/>
              </a:rPr>
              <a:t>our</a:t>
            </a:r>
            <a:r>
              <a:rPr lang="it-IT" sz="2400" dirty="0" smtClean="0">
                <a:solidFill>
                  <a:schemeClr val="tx1"/>
                </a:solidFill>
                <a:latin typeface="Calibri" pitchFamily="34" charset="0"/>
              </a:rPr>
              <a:t> </a:t>
            </a:r>
            <a:r>
              <a:rPr lang="it-IT" sz="2400" dirty="0" err="1" smtClean="0">
                <a:solidFill>
                  <a:schemeClr val="tx1"/>
                </a:solidFill>
                <a:latin typeface="Calibri" pitchFamily="34" charset="0"/>
              </a:rPr>
              <a:t>competences</a:t>
            </a:r>
            <a:r>
              <a:rPr lang="it-IT" sz="2400" dirty="0">
                <a:solidFill>
                  <a:schemeClr val="tx1"/>
                </a:solidFill>
                <a:latin typeface="Calibri" pitchFamily="34" charset="0"/>
              </a:rPr>
              <a:t> </a:t>
            </a:r>
            <a:r>
              <a:rPr lang="it-IT" sz="2400" dirty="0" smtClean="0">
                <a:solidFill>
                  <a:schemeClr val="tx1"/>
                </a:solidFill>
                <a:latin typeface="Calibri" pitchFamily="34" charset="0"/>
              </a:rPr>
              <a:t>to create an </a:t>
            </a:r>
            <a:r>
              <a:rPr lang="it-IT" sz="2400" dirty="0" err="1" smtClean="0">
                <a:solidFill>
                  <a:schemeClr val="tx1"/>
                </a:solidFill>
                <a:latin typeface="Calibri" pitchFamily="34" charset="0"/>
              </a:rPr>
              <a:t>usable</a:t>
            </a:r>
            <a:r>
              <a:rPr lang="it-IT" sz="2400" dirty="0" smtClean="0">
                <a:solidFill>
                  <a:schemeClr val="tx1"/>
                </a:solidFill>
                <a:latin typeface="Calibri" pitchFamily="34" charset="0"/>
              </a:rPr>
              <a:t> work;</a:t>
            </a:r>
          </a:p>
          <a:p>
            <a:pPr marL="342900" indent="-342900" algn="just">
              <a:buFont typeface="Wingdings" pitchFamily="2" charset="2"/>
              <a:buChar char="v"/>
            </a:pPr>
            <a:endParaRPr lang="it-IT" sz="2400" dirty="0" smtClean="0">
              <a:solidFill>
                <a:schemeClr val="tx1"/>
              </a:solidFill>
              <a:latin typeface="Calibri" pitchFamily="34" charset="0"/>
            </a:endParaRPr>
          </a:p>
          <a:p>
            <a:pPr marL="342900" indent="-342900" algn="just">
              <a:buFont typeface="Wingdings" pitchFamily="2" charset="2"/>
              <a:buChar char="v"/>
            </a:pPr>
            <a:r>
              <a:rPr lang="it-IT" sz="2400" dirty="0" smtClean="0">
                <a:solidFill>
                  <a:schemeClr val="tx1"/>
                </a:solidFill>
                <a:latin typeface="Calibri" pitchFamily="34" charset="0"/>
              </a:rPr>
              <a:t>To </a:t>
            </a:r>
            <a:r>
              <a:rPr lang="it-IT" sz="2400" dirty="0" err="1" smtClean="0">
                <a:solidFill>
                  <a:schemeClr val="tx1"/>
                </a:solidFill>
                <a:latin typeface="Calibri" pitchFamily="34" charset="0"/>
              </a:rPr>
              <a:t>know</a:t>
            </a:r>
            <a:r>
              <a:rPr lang="it-IT" sz="2400" dirty="0" smtClean="0">
                <a:solidFill>
                  <a:schemeClr val="tx1"/>
                </a:solidFill>
                <a:latin typeface="Calibri" pitchFamily="34" charset="0"/>
              </a:rPr>
              <a:t> the English </a:t>
            </a:r>
            <a:r>
              <a:rPr lang="it-IT" sz="2400" dirty="0" err="1" smtClean="0">
                <a:solidFill>
                  <a:schemeClr val="tx1"/>
                </a:solidFill>
                <a:latin typeface="Calibri" pitchFamily="34" charset="0"/>
              </a:rPr>
              <a:t>language</a:t>
            </a:r>
            <a:r>
              <a:rPr lang="it-IT" sz="2400" dirty="0" smtClean="0">
                <a:solidFill>
                  <a:schemeClr val="tx1"/>
                </a:solidFill>
                <a:latin typeface="Calibri" pitchFamily="34" charset="0"/>
              </a:rPr>
              <a:t>.</a:t>
            </a:r>
            <a:endParaRPr lang="it-IT" sz="2400" dirty="0">
              <a:solidFill>
                <a:schemeClr val="tx1"/>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476672"/>
            <a:ext cx="7772400" cy="821953"/>
          </a:xfrm>
        </p:spPr>
        <p:txBody>
          <a:bodyPr>
            <a:normAutofit fontScale="90000"/>
          </a:bodyPr>
          <a:lstStyle/>
          <a:p>
            <a:pPr algn="ctr"/>
            <a:r>
              <a:rPr lang="it-IT" b="1" dirty="0" smtClean="0">
                <a:effectLst>
                  <a:outerShdw blurRad="38100" dist="38100" dir="2700000" algn="tl">
                    <a:srgbClr val="000000">
                      <a:alpha val="43137"/>
                    </a:srgbClr>
                  </a:outerShdw>
                </a:effectLst>
                <a:latin typeface="Calibri" pitchFamily="34" charset="0"/>
              </a:rPr>
              <a:t>GRAZIE PER L’ATTENZIONE</a:t>
            </a:r>
            <a:endParaRPr lang="it-IT" b="1" dirty="0">
              <a:effectLst>
                <a:outerShdw blurRad="38100" dist="38100" dir="2700000" algn="tl">
                  <a:srgbClr val="000000">
                    <a:alpha val="43137"/>
                  </a:srgbClr>
                </a:outerShdw>
              </a:effectLst>
              <a:latin typeface="Calibri" pitchFamily="34" charset="0"/>
            </a:endParaRPr>
          </a:p>
        </p:txBody>
      </p:sp>
      <p:sp>
        <p:nvSpPr>
          <p:cNvPr id="3" name="Sottotitolo 2"/>
          <p:cNvSpPr>
            <a:spLocks noGrp="1"/>
          </p:cNvSpPr>
          <p:nvPr>
            <p:ph type="subTitle" idx="1"/>
          </p:nvPr>
        </p:nvSpPr>
        <p:spPr>
          <a:xfrm>
            <a:off x="2051720" y="1484784"/>
            <a:ext cx="3312368" cy="504056"/>
          </a:xfrm>
        </p:spPr>
        <p:txBody>
          <a:bodyPr>
            <a:normAutofit fontScale="85000" lnSpcReduction="20000"/>
          </a:bodyPr>
          <a:lstStyle/>
          <a:p>
            <a:pPr algn="ctr"/>
            <a:r>
              <a:rPr lang="it-IT" sz="3500" dirty="0" smtClean="0">
                <a:solidFill>
                  <a:schemeClr val="tx1"/>
                </a:solidFill>
                <a:latin typeface="Calibri" pitchFamily="34" charset="0"/>
              </a:rPr>
              <a:t>             </a:t>
            </a:r>
            <a:r>
              <a:rPr lang="it-IT" sz="3800" dirty="0" smtClean="0">
                <a:solidFill>
                  <a:schemeClr val="tx1"/>
                </a:solidFill>
                <a:latin typeface="Calibri" pitchFamily="34" charset="0"/>
              </a:rPr>
              <a:t>CREDITS</a:t>
            </a:r>
          </a:p>
          <a:p>
            <a:pPr algn="ctr"/>
            <a:endParaRPr lang="it-IT" dirty="0"/>
          </a:p>
        </p:txBody>
      </p:sp>
      <p:sp>
        <p:nvSpPr>
          <p:cNvPr id="4" name="CasellaDiTesto 3"/>
          <p:cNvSpPr txBox="1"/>
          <p:nvPr/>
        </p:nvSpPr>
        <p:spPr>
          <a:xfrm>
            <a:off x="719572" y="2178052"/>
            <a:ext cx="2196244" cy="400110"/>
          </a:xfrm>
          <a:prstGeom prst="rect">
            <a:avLst/>
          </a:prstGeom>
          <a:noFill/>
        </p:spPr>
        <p:txBody>
          <a:bodyPr wrap="square" rtlCol="0">
            <a:spAutoFit/>
          </a:bodyPr>
          <a:lstStyle/>
          <a:p>
            <a:r>
              <a:rPr lang="it-IT" sz="2000" dirty="0" err="1" smtClean="0"/>
              <a:t>Bais</a:t>
            </a:r>
            <a:r>
              <a:rPr lang="it-IT" sz="2000" dirty="0" smtClean="0"/>
              <a:t> Valentina</a:t>
            </a:r>
            <a:endParaRPr lang="it-IT" sz="2000" dirty="0"/>
          </a:p>
        </p:txBody>
      </p:sp>
      <p:sp>
        <p:nvSpPr>
          <p:cNvPr id="5" name="CasellaDiTesto 4"/>
          <p:cNvSpPr txBox="1"/>
          <p:nvPr/>
        </p:nvSpPr>
        <p:spPr>
          <a:xfrm>
            <a:off x="719572" y="2641647"/>
            <a:ext cx="2448272" cy="400110"/>
          </a:xfrm>
          <a:prstGeom prst="rect">
            <a:avLst/>
          </a:prstGeom>
          <a:noFill/>
        </p:spPr>
        <p:txBody>
          <a:bodyPr wrap="square" rtlCol="0">
            <a:spAutoFit/>
          </a:bodyPr>
          <a:lstStyle/>
          <a:p>
            <a:r>
              <a:rPr lang="it-IT" sz="2000" dirty="0" err="1" smtClean="0"/>
              <a:t>Beltramino</a:t>
            </a:r>
            <a:r>
              <a:rPr lang="it-IT" sz="2000" dirty="0" smtClean="0"/>
              <a:t> Davide</a:t>
            </a:r>
            <a:endParaRPr lang="it-IT" sz="2000" dirty="0"/>
          </a:p>
        </p:txBody>
      </p:sp>
      <p:sp>
        <p:nvSpPr>
          <p:cNvPr id="6" name="CasellaDiTesto 5"/>
          <p:cNvSpPr txBox="1"/>
          <p:nvPr/>
        </p:nvSpPr>
        <p:spPr>
          <a:xfrm>
            <a:off x="719572" y="3098838"/>
            <a:ext cx="2196244" cy="400110"/>
          </a:xfrm>
          <a:prstGeom prst="rect">
            <a:avLst/>
          </a:prstGeom>
          <a:noFill/>
        </p:spPr>
        <p:txBody>
          <a:bodyPr wrap="square" rtlCol="0">
            <a:spAutoFit/>
          </a:bodyPr>
          <a:lstStyle/>
          <a:p>
            <a:r>
              <a:rPr lang="it-IT" sz="2000" dirty="0" smtClean="0"/>
              <a:t>Bodigoi Davide</a:t>
            </a:r>
            <a:endParaRPr lang="it-IT" sz="2000" dirty="0"/>
          </a:p>
        </p:txBody>
      </p:sp>
      <p:sp>
        <p:nvSpPr>
          <p:cNvPr id="7" name="CasellaDiTesto 6"/>
          <p:cNvSpPr txBox="1"/>
          <p:nvPr/>
        </p:nvSpPr>
        <p:spPr>
          <a:xfrm>
            <a:off x="735194" y="3477589"/>
            <a:ext cx="1964598" cy="400110"/>
          </a:xfrm>
          <a:prstGeom prst="rect">
            <a:avLst/>
          </a:prstGeom>
          <a:noFill/>
        </p:spPr>
        <p:txBody>
          <a:bodyPr wrap="square" rtlCol="0">
            <a:spAutoFit/>
          </a:bodyPr>
          <a:lstStyle/>
          <a:p>
            <a:r>
              <a:rPr lang="it-IT" sz="2000" dirty="0" err="1" smtClean="0"/>
              <a:t>Candotti</a:t>
            </a:r>
            <a:r>
              <a:rPr lang="it-IT" sz="2000" dirty="0" smtClean="0"/>
              <a:t> Sara</a:t>
            </a:r>
            <a:endParaRPr lang="it-IT" sz="2000" dirty="0"/>
          </a:p>
        </p:txBody>
      </p:sp>
      <p:sp>
        <p:nvSpPr>
          <p:cNvPr id="8" name="CasellaDiTesto 7"/>
          <p:cNvSpPr txBox="1"/>
          <p:nvPr/>
        </p:nvSpPr>
        <p:spPr>
          <a:xfrm>
            <a:off x="719572" y="3883249"/>
            <a:ext cx="2664296" cy="400110"/>
          </a:xfrm>
          <a:prstGeom prst="rect">
            <a:avLst/>
          </a:prstGeom>
          <a:noFill/>
        </p:spPr>
        <p:txBody>
          <a:bodyPr wrap="square" rtlCol="0">
            <a:spAutoFit/>
          </a:bodyPr>
          <a:lstStyle/>
          <a:p>
            <a:r>
              <a:rPr lang="it-IT" sz="2000" dirty="0" smtClean="0"/>
              <a:t>Cecchetto Riccardo</a:t>
            </a:r>
            <a:endParaRPr lang="it-IT" sz="2000" dirty="0"/>
          </a:p>
        </p:txBody>
      </p:sp>
      <p:sp>
        <p:nvSpPr>
          <p:cNvPr id="9" name="CasellaDiTesto 8"/>
          <p:cNvSpPr txBox="1"/>
          <p:nvPr/>
        </p:nvSpPr>
        <p:spPr>
          <a:xfrm>
            <a:off x="719572" y="4621913"/>
            <a:ext cx="2664296" cy="400110"/>
          </a:xfrm>
          <a:prstGeom prst="rect">
            <a:avLst/>
          </a:prstGeom>
          <a:noFill/>
        </p:spPr>
        <p:txBody>
          <a:bodyPr wrap="square" rtlCol="0">
            <a:spAutoFit/>
          </a:bodyPr>
          <a:lstStyle/>
          <a:p>
            <a:r>
              <a:rPr lang="it-IT" sz="2000" dirty="0" smtClean="0"/>
              <a:t>De Luca Alessandro</a:t>
            </a:r>
            <a:endParaRPr lang="it-IT" sz="2000" dirty="0"/>
          </a:p>
        </p:txBody>
      </p:sp>
      <p:sp>
        <p:nvSpPr>
          <p:cNvPr id="10" name="CasellaDiTesto 9"/>
          <p:cNvSpPr txBox="1"/>
          <p:nvPr/>
        </p:nvSpPr>
        <p:spPr>
          <a:xfrm>
            <a:off x="719572" y="4252581"/>
            <a:ext cx="2664296" cy="400110"/>
          </a:xfrm>
          <a:prstGeom prst="rect">
            <a:avLst/>
          </a:prstGeom>
          <a:noFill/>
        </p:spPr>
        <p:txBody>
          <a:bodyPr wrap="square" rtlCol="0">
            <a:spAutoFit/>
          </a:bodyPr>
          <a:lstStyle/>
          <a:p>
            <a:r>
              <a:rPr lang="it-IT" sz="2000" dirty="0" smtClean="0"/>
              <a:t>Del Stabile Sofia</a:t>
            </a:r>
            <a:endParaRPr lang="it-IT" sz="2000" dirty="0"/>
          </a:p>
        </p:txBody>
      </p:sp>
      <p:sp>
        <p:nvSpPr>
          <p:cNvPr id="11" name="CasellaDiTesto 10"/>
          <p:cNvSpPr txBox="1"/>
          <p:nvPr/>
        </p:nvSpPr>
        <p:spPr>
          <a:xfrm>
            <a:off x="735194" y="4991110"/>
            <a:ext cx="2952328" cy="400110"/>
          </a:xfrm>
          <a:prstGeom prst="rect">
            <a:avLst/>
          </a:prstGeom>
          <a:noFill/>
        </p:spPr>
        <p:txBody>
          <a:bodyPr wrap="square" rtlCol="0">
            <a:spAutoFit/>
          </a:bodyPr>
          <a:lstStyle/>
          <a:p>
            <a:r>
              <a:rPr lang="it-IT" sz="2000" dirty="0" smtClean="0"/>
              <a:t>Donaggio Valentina</a:t>
            </a:r>
            <a:endParaRPr lang="it-IT" sz="2000" dirty="0"/>
          </a:p>
        </p:txBody>
      </p:sp>
      <p:sp>
        <p:nvSpPr>
          <p:cNvPr id="12" name="CasellaDiTesto 11"/>
          <p:cNvSpPr txBox="1"/>
          <p:nvPr/>
        </p:nvSpPr>
        <p:spPr>
          <a:xfrm>
            <a:off x="719572" y="5375059"/>
            <a:ext cx="1620180" cy="400110"/>
          </a:xfrm>
          <a:prstGeom prst="rect">
            <a:avLst/>
          </a:prstGeom>
          <a:noFill/>
        </p:spPr>
        <p:txBody>
          <a:bodyPr wrap="square" rtlCol="0">
            <a:spAutoFit/>
          </a:bodyPr>
          <a:lstStyle/>
          <a:p>
            <a:r>
              <a:rPr lang="it-IT" sz="2000" dirty="0" smtClean="0"/>
              <a:t>Ferro Giada</a:t>
            </a:r>
            <a:endParaRPr lang="it-IT" sz="2000" dirty="0"/>
          </a:p>
        </p:txBody>
      </p:sp>
      <p:sp>
        <p:nvSpPr>
          <p:cNvPr id="13" name="CasellaDiTesto 12"/>
          <p:cNvSpPr txBox="1"/>
          <p:nvPr/>
        </p:nvSpPr>
        <p:spPr>
          <a:xfrm>
            <a:off x="5748971" y="2165278"/>
            <a:ext cx="2376264" cy="400110"/>
          </a:xfrm>
          <a:prstGeom prst="rect">
            <a:avLst/>
          </a:prstGeom>
          <a:noFill/>
        </p:spPr>
        <p:txBody>
          <a:bodyPr wrap="square" rtlCol="0">
            <a:spAutoFit/>
          </a:bodyPr>
          <a:lstStyle/>
          <a:p>
            <a:r>
              <a:rPr lang="it-IT" sz="2000" dirty="0" smtClean="0"/>
              <a:t>Franco Riccardo</a:t>
            </a:r>
            <a:endParaRPr lang="it-IT" sz="2000" dirty="0"/>
          </a:p>
        </p:txBody>
      </p:sp>
      <p:sp>
        <p:nvSpPr>
          <p:cNvPr id="14" name="CasellaDiTesto 13"/>
          <p:cNvSpPr txBox="1"/>
          <p:nvPr/>
        </p:nvSpPr>
        <p:spPr>
          <a:xfrm>
            <a:off x="5748971" y="2547384"/>
            <a:ext cx="2160240" cy="400110"/>
          </a:xfrm>
          <a:prstGeom prst="rect">
            <a:avLst/>
          </a:prstGeom>
          <a:noFill/>
        </p:spPr>
        <p:txBody>
          <a:bodyPr wrap="square" rtlCol="0">
            <a:spAutoFit/>
          </a:bodyPr>
          <a:lstStyle/>
          <a:p>
            <a:r>
              <a:rPr lang="it-IT" sz="2000" dirty="0" smtClean="0"/>
              <a:t>Marega Paolo</a:t>
            </a:r>
            <a:endParaRPr lang="it-IT" sz="2000" dirty="0"/>
          </a:p>
        </p:txBody>
      </p:sp>
      <p:sp>
        <p:nvSpPr>
          <p:cNvPr id="15" name="CasellaDiTesto 14"/>
          <p:cNvSpPr txBox="1"/>
          <p:nvPr/>
        </p:nvSpPr>
        <p:spPr>
          <a:xfrm>
            <a:off x="5748971" y="3010979"/>
            <a:ext cx="2664296" cy="400110"/>
          </a:xfrm>
          <a:prstGeom prst="rect">
            <a:avLst/>
          </a:prstGeom>
          <a:noFill/>
        </p:spPr>
        <p:txBody>
          <a:bodyPr wrap="square" rtlCol="0">
            <a:spAutoFit/>
          </a:bodyPr>
          <a:lstStyle/>
          <a:p>
            <a:r>
              <a:rPr lang="it-IT" sz="2000" dirty="0" smtClean="0"/>
              <a:t>Martinello Federico</a:t>
            </a:r>
            <a:endParaRPr lang="it-IT" sz="2000" dirty="0"/>
          </a:p>
        </p:txBody>
      </p:sp>
      <p:sp>
        <p:nvSpPr>
          <p:cNvPr id="16" name="CasellaDiTesto 15"/>
          <p:cNvSpPr txBox="1"/>
          <p:nvPr/>
        </p:nvSpPr>
        <p:spPr>
          <a:xfrm>
            <a:off x="5748971" y="3453832"/>
            <a:ext cx="2844316" cy="400110"/>
          </a:xfrm>
          <a:prstGeom prst="rect">
            <a:avLst/>
          </a:prstGeom>
          <a:noFill/>
        </p:spPr>
        <p:txBody>
          <a:bodyPr wrap="square" rtlCol="0">
            <a:spAutoFit/>
          </a:bodyPr>
          <a:lstStyle/>
          <a:p>
            <a:r>
              <a:rPr lang="it-IT" sz="2000" dirty="0" smtClean="0"/>
              <a:t>Paolini Leonardo</a:t>
            </a:r>
            <a:endParaRPr lang="it-IT" sz="2000" dirty="0"/>
          </a:p>
        </p:txBody>
      </p:sp>
      <p:sp>
        <p:nvSpPr>
          <p:cNvPr id="17" name="CasellaDiTesto 16"/>
          <p:cNvSpPr txBox="1"/>
          <p:nvPr/>
        </p:nvSpPr>
        <p:spPr>
          <a:xfrm>
            <a:off x="5748971" y="3883249"/>
            <a:ext cx="2376264" cy="400110"/>
          </a:xfrm>
          <a:prstGeom prst="rect">
            <a:avLst/>
          </a:prstGeom>
          <a:noFill/>
        </p:spPr>
        <p:txBody>
          <a:bodyPr wrap="square" rtlCol="0">
            <a:spAutoFit/>
          </a:bodyPr>
          <a:lstStyle/>
          <a:p>
            <a:r>
              <a:rPr lang="it-IT" sz="2000" dirty="0" smtClean="0"/>
              <a:t>Parlati Vittoria</a:t>
            </a:r>
            <a:endParaRPr lang="it-IT" sz="2000" dirty="0"/>
          </a:p>
        </p:txBody>
      </p:sp>
      <p:sp>
        <p:nvSpPr>
          <p:cNvPr id="18" name="CasellaDiTesto 17"/>
          <p:cNvSpPr txBox="1"/>
          <p:nvPr/>
        </p:nvSpPr>
        <p:spPr>
          <a:xfrm>
            <a:off x="5748971" y="4269333"/>
            <a:ext cx="2052228" cy="400110"/>
          </a:xfrm>
          <a:prstGeom prst="rect">
            <a:avLst/>
          </a:prstGeom>
          <a:noFill/>
        </p:spPr>
        <p:txBody>
          <a:bodyPr wrap="square" rtlCol="0">
            <a:spAutoFit/>
          </a:bodyPr>
          <a:lstStyle/>
          <a:p>
            <a:r>
              <a:rPr lang="it-IT" sz="2000" dirty="0" smtClean="0"/>
              <a:t>Vianello Luca</a:t>
            </a:r>
            <a:endParaRPr lang="it-IT" sz="2000" dirty="0"/>
          </a:p>
        </p:txBody>
      </p:sp>
      <p:sp>
        <p:nvSpPr>
          <p:cNvPr id="19" name="CasellaDiTesto 18"/>
          <p:cNvSpPr txBox="1"/>
          <p:nvPr/>
        </p:nvSpPr>
        <p:spPr>
          <a:xfrm>
            <a:off x="5748970" y="5007997"/>
            <a:ext cx="1775357" cy="400110"/>
          </a:xfrm>
          <a:prstGeom prst="rect">
            <a:avLst/>
          </a:prstGeom>
          <a:noFill/>
        </p:spPr>
        <p:txBody>
          <a:bodyPr wrap="square" rtlCol="0">
            <a:spAutoFit/>
          </a:bodyPr>
          <a:lstStyle/>
          <a:p>
            <a:r>
              <a:rPr lang="it-IT" sz="2000" dirty="0" smtClean="0"/>
              <a:t>Vita Giorgia</a:t>
            </a:r>
            <a:endParaRPr lang="it-IT" sz="2000" dirty="0"/>
          </a:p>
        </p:txBody>
      </p:sp>
      <p:sp>
        <p:nvSpPr>
          <p:cNvPr id="20" name="CasellaDiTesto 19"/>
          <p:cNvSpPr txBox="1"/>
          <p:nvPr/>
        </p:nvSpPr>
        <p:spPr>
          <a:xfrm>
            <a:off x="5748971" y="4638665"/>
            <a:ext cx="2232248" cy="400110"/>
          </a:xfrm>
          <a:prstGeom prst="rect">
            <a:avLst/>
          </a:prstGeom>
          <a:noFill/>
        </p:spPr>
        <p:txBody>
          <a:bodyPr wrap="square" rtlCol="0">
            <a:spAutoFit/>
          </a:bodyPr>
          <a:lstStyle/>
          <a:p>
            <a:r>
              <a:rPr lang="it-IT" sz="2000" dirty="0" err="1" smtClean="0"/>
              <a:t>Vidal</a:t>
            </a:r>
            <a:r>
              <a:rPr lang="it-IT" sz="2000" dirty="0" smtClean="0"/>
              <a:t> Roberta </a:t>
            </a:r>
            <a:endParaRPr lang="it-IT" sz="2000" dirty="0"/>
          </a:p>
        </p:txBody>
      </p:sp>
      <p:sp>
        <p:nvSpPr>
          <p:cNvPr id="21" name="CasellaDiTesto 20"/>
          <p:cNvSpPr txBox="1"/>
          <p:nvPr/>
        </p:nvSpPr>
        <p:spPr>
          <a:xfrm>
            <a:off x="5748971" y="5409026"/>
            <a:ext cx="2232248" cy="400110"/>
          </a:xfrm>
          <a:prstGeom prst="rect">
            <a:avLst/>
          </a:prstGeom>
          <a:noFill/>
        </p:spPr>
        <p:txBody>
          <a:bodyPr wrap="square" rtlCol="0">
            <a:spAutoFit/>
          </a:bodyPr>
          <a:lstStyle/>
          <a:p>
            <a:r>
              <a:rPr lang="it-IT" sz="2000" dirty="0" err="1" smtClean="0"/>
              <a:t>Waschl</a:t>
            </a:r>
            <a:r>
              <a:rPr lang="it-IT" sz="2000" dirty="0" smtClean="0"/>
              <a:t> Andrea</a:t>
            </a:r>
            <a:endParaRPr lang="it-IT" sz="2000" dirty="0"/>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ppt_x"/>
                                          </p:val>
                                        </p:tav>
                                        <p:tav tm="100000">
                                          <p:val>
                                            <p:strVal val="#ppt_x"/>
                                          </p:val>
                                        </p:tav>
                                      </p:tavLst>
                                    </p:anim>
                                    <p:anim calcmode="lin" valueType="num">
                                      <p:cBhvr additive="base">
                                        <p:cTn id="9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500" fill="hold"/>
                                        <p:tgtEl>
                                          <p:spTgt spid="19"/>
                                        </p:tgtEl>
                                        <p:attrNameLst>
                                          <p:attrName>ppt_x</p:attrName>
                                        </p:attrNameLst>
                                      </p:cBhvr>
                                      <p:tavLst>
                                        <p:tav tm="0">
                                          <p:val>
                                            <p:strVal val="#ppt_x"/>
                                          </p:val>
                                        </p:tav>
                                        <p:tav tm="100000">
                                          <p:val>
                                            <p:strVal val="#ppt_x"/>
                                          </p:val>
                                        </p:tav>
                                      </p:tavLst>
                                    </p:anim>
                                    <p:anim calcmode="lin" valueType="num">
                                      <p:cBhvr additive="base">
                                        <p:cTn id="10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additive="base">
                                        <p:cTn id="109" dur="500" fill="hold"/>
                                        <p:tgtEl>
                                          <p:spTgt spid="21"/>
                                        </p:tgtEl>
                                        <p:attrNameLst>
                                          <p:attrName>ppt_x</p:attrName>
                                        </p:attrNameLst>
                                      </p:cBhvr>
                                      <p:tavLst>
                                        <p:tav tm="0">
                                          <p:val>
                                            <p:strVal val="#ppt_x"/>
                                          </p:val>
                                        </p:tav>
                                        <p:tav tm="100000">
                                          <p:val>
                                            <p:strVal val="#ppt_x"/>
                                          </p:val>
                                        </p:tav>
                                      </p:tavLst>
                                    </p:anim>
                                    <p:anim calcmode="lin" valueType="num">
                                      <p:cBhvr additive="base">
                                        <p:cTn id="11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792087"/>
          </a:xfrm>
        </p:spPr>
        <p:txBody>
          <a:bodyPr>
            <a:normAutofit fontScale="90000"/>
          </a:bodyPr>
          <a:lstStyle/>
          <a:p>
            <a:pPr algn="ctr"/>
            <a:r>
              <a:rPr lang="it-IT" b="1" dirty="0" smtClean="0">
                <a:effectLst>
                  <a:outerShdw blurRad="38100" dist="38100" dir="2700000" algn="tl">
                    <a:srgbClr val="000000">
                      <a:alpha val="43137"/>
                    </a:srgbClr>
                  </a:outerShdw>
                </a:effectLst>
              </a:rPr>
              <a:t>ORGANIZATION</a:t>
            </a:r>
            <a:endParaRPr lang="it-IT" b="1" dirty="0">
              <a:effectLst>
                <a:outerShdw blurRad="38100" dist="38100" dir="2700000" algn="tl">
                  <a:srgbClr val="000000">
                    <a:alpha val="43137"/>
                  </a:srgbClr>
                </a:outerShdw>
              </a:effectLst>
            </a:endParaRPr>
          </a:p>
        </p:txBody>
      </p:sp>
      <p:sp>
        <p:nvSpPr>
          <p:cNvPr id="3" name="Sottotitolo 2"/>
          <p:cNvSpPr>
            <a:spLocks noGrp="1"/>
          </p:cNvSpPr>
          <p:nvPr>
            <p:ph type="subTitle" idx="1"/>
          </p:nvPr>
        </p:nvSpPr>
        <p:spPr>
          <a:xfrm>
            <a:off x="539552" y="1052736"/>
            <a:ext cx="8424936" cy="576064"/>
          </a:xfrm>
        </p:spPr>
        <p:txBody>
          <a:bodyPr>
            <a:normAutofit/>
          </a:bodyPr>
          <a:lstStyle/>
          <a:p>
            <a:pPr algn="ctr"/>
            <a:r>
              <a:rPr lang="it-IT" sz="2400" dirty="0" err="1" smtClean="0">
                <a:solidFill>
                  <a:schemeClr val="tx1"/>
                </a:solidFill>
                <a:latin typeface="Calibri" pitchFamily="34" charset="0"/>
              </a:rPr>
              <a:t>We</a:t>
            </a:r>
            <a:r>
              <a:rPr lang="it-IT" sz="2400" dirty="0" smtClean="0">
                <a:solidFill>
                  <a:schemeClr val="tx1"/>
                </a:solidFill>
                <a:latin typeface="Calibri" pitchFamily="34" charset="0"/>
              </a:rPr>
              <a:t> </a:t>
            </a:r>
            <a:r>
              <a:rPr lang="it-IT" sz="2400" dirty="0" err="1" smtClean="0">
                <a:solidFill>
                  <a:schemeClr val="tx1"/>
                </a:solidFill>
                <a:latin typeface="Calibri" pitchFamily="34" charset="0"/>
              </a:rPr>
              <a:t>did</a:t>
            </a:r>
            <a:r>
              <a:rPr lang="it-IT" sz="2400" dirty="0" smtClean="0">
                <a:solidFill>
                  <a:schemeClr val="tx1"/>
                </a:solidFill>
                <a:latin typeface="Calibri" pitchFamily="34" charset="0"/>
              </a:rPr>
              <a:t> </a:t>
            </a:r>
            <a:r>
              <a:rPr lang="it-IT" sz="2400" dirty="0" err="1" smtClean="0">
                <a:solidFill>
                  <a:schemeClr val="tx1"/>
                </a:solidFill>
                <a:latin typeface="Calibri" pitchFamily="34" charset="0"/>
              </a:rPr>
              <a:t>this</a:t>
            </a:r>
            <a:r>
              <a:rPr lang="it-IT" sz="2400" dirty="0" smtClean="0">
                <a:solidFill>
                  <a:schemeClr val="tx1"/>
                </a:solidFill>
                <a:latin typeface="Calibri" pitchFamily="34" charset="0"/>
              </a:rPr>
              <a:t> </a:t>
            </a:r>
            <a:r>
              <a:rPr lang="it-IT" sz="2400" dirty="0" err="1" smtClean="0">
                <a:solidFill>
                  <a:schemeClr val="tx1"/>
                </a:solidFill>
                <a:latin typeface="Calibri" pitchFamily="34" charset="0"/>
              </a:rPr>
              <a:t>power</a:t>
            </a:r>
            <a:r>
              <a:rPr lang="it-IT" sz="2400" dirty="0" smtClean="0">
                <a:solidFill>
                  <a:schemeClr val="tx1"/>
                </a:solidFill>
                <a:latin typeface="Calibri" pitchFamily="34" charset="0"/>
              </a:rPr>
              <a:t> </a:t>
            </a:r>
            <a:r>
              <a:rPr lang="it-IT" sz="2400" dirty="0" err="1" smtClean="0">
                <a:solidFill>
                  <a:schemeClr val="tx1"/>
                </a:solidFill>
                <a:latin typeface="Calibri" pitchFamily="34" charset="0"/>
              </a:rPr>
              <a:t>point</a:t>
            </a:r>
            <a:r>
              <a:rPr lang="it-IT" sz="2400" dirty="0" smtClean="0">
                <a:solidFill>
                  <a:schemeClr val="tx1"/>
                </a:solidFill>
                <a:latin typeface="Calibri" pitchFamily="34" charset="0"/>
              </a:rPr>
              <a:t> in the </a:t>
            </a:r>
            <a:r>
              <a:rPr lang="it-IT" sz="2400" dirty="0" err="1" smtClean="0">
                <a:solidFill>
                  <a:schemeClr val="tx1"/>
                </a:solidFill>
                <a:latin typeface="Calibri" pitchFamily="34" charset="0"/>
              </a:rPr>
              <a:t>following</a:t>
            </a:r>
            <a:r>
              <a:rPr lang="it-IT" sz="2400" dirty="0" smtClean="0">
                <a:solidFill>
                  <a:schemeClr val="tx1"/>
                </a:solidFill>
                <a:latin typeface="Calibri" pitchFamily="34" charset="0"/>
              </a:rPr>
              <a:t> way:</a:t>
            </a:r>
            <a:endParaRPr lang="it-IT" sz="2400" dirty="0">
              <a:solidFill>
                <a:schemeClr val="tx1"/>
              </a:solidFill>
              <a:latin typeface="Calibri" pitchFamily="34" charset="0"/>
            </a:endParaRPr>
          </a:p>
        </p:txBody>
      </p:sp>
      <p:sp>
        <p:nvSpPr>
          <p:cNvPr id="5" name="CasellaDiTesto 4"/>
          <p:cNvSpPr txBox="1"/>
          <p:nvPr/>
        </p:nvSpPr>
        <p:spPr>
          <a:xfrm>
            <a:off x="539551" y="1772816"/>
            <a:ext cx="3960441" cy="1015663"/>
          </a:xfrm>
          <a:prstGeom prst="rect">
            <a:avLst/>
          </a:prstGeom>
          <a:noFill/>
          <a:ln>
            <a:solidFill>
              <a:schemeClr val="tx1"/>
            </a:solidFill>
          </a:ln>
        </p:spPr>
        <p:txBody>
          <a:bodyPr wrap="square" rtlCol="0">
            <a:spAutoFit/>
          </a:bodyPr>
          <a:lstStyle/>
          <a:p>
            <a:r>
              <a:rPr lang="it-IT" sz="2000" dirty="0" err="1" smtClean="0">
                <a:latin typeface="Calibri" pitchFamily="34" charset="0"/>
              </a:rPr>
              <a:t>We</a:t>
            </a:r>
            <a:r>
              <a:rPr lang="it-IT" sz="2000" dirty="0" smtClean="0">
                <a:latin typeface="Calibri" pitchFamily="34" charset="0"/>
              </a:rPr>
              <a:t> </a:t>
            </a:r>
            <a:r>
              <a:rPr lang="it-IT" sz="2000" dirty="0" err="1" smtClean="0">
                <a:latin typeface="Calibri" pitchFamily="34" charset="0"/>
              </a:rPr>
              <a:t>have</a:t>
            </a:r>
            <a:r>
              <a:rPr lang="it-IT" sz="2000" dirty="0" smtClean="0">
                <a:latin typeface="Calibri" pitchFamily="34" charset="0"/>
              </a:rPr>
              <a:t> </a:t>
            </a:r>
            <a:r>
              <a:rPr lang="it-IT" sz="2000" dirty="0" err="1" smtClean="0">
                <a:latin typeface="Calibri" pitchFamily="34" charset="0"/>
              </a:rPr>
              <a:t>chosen</a:t>
            </a:r>
            <a:r>
              <a:rPr lang="it-IT" sz="2000" dirty="0" smtClean="0">
                <a:latin typeface="Calibri" pitchFamily="34" charset="0"/>
              </a:rPr>
              <a:t> the </a:t>
            </a:r>
            <a:r>
              <a:rPr lang="it-IT" sz="2000" dirty="0" err="1" smtClean="0">
                <a:latin typeface="Calibri" pitchFamily="34" charset="0"/>
              </a:rPr>
              <a:t>most</a:t>
            </a:r>
            <a:r>
              <a:rPr lang="it-IT" sz="2000" dirty="0" smtClean="0">
                <a:latin typeface="Calibri" pitchFamily="34" charset="0"/>
              </a:rPr>
              <a:t> </a:t>
            </a:r>
            <a:r>
              <a:rPr lang="it-IT" sz="2000" dirty="0" err="1" smtClean="0">
                <a:latin typeface="Calibri" pitchFamily="34" charset="0"/>
              </a:rPr>
              <a:t>important</a:t>
            </a:r>
            <a:r>
              <a:rPr lang="it-IT" sz="2000" dirty="0" smtClean="0">
                <a:latin typeface="Calibri" pitchFamily="34" charset="0"/>
              </a:rPr>
              <a:t> </a:t>
            </a:r>
            <a:r>
              <a:rPr lang="it-IT" sz="2000" dirty="0" err="1" smtClean="0">
                <a:latin typeface="Calibri" pitchFamily="34" charset="0"/>
              </a:rPr>
              <a:t>things</a:t>
            </a:r>
            <a:r>
              <a:rPr lang="it-IT" sz="2000" dirty="0" smtClean="0">
                <a:latin typeface="Calibri" pitchFamily="34" charset="0"/>
              </a:rPr>
              <a:t> </a:t>
            </a:r>
            <a:r>
              <a:rPr lang="it-IT" sz="2000" dirty="0" err="1" smtClean="0">
                <a:latin typeface="Calibri" pitchFamily="34" charset="0"/>
              </a:rPr>
              <a:t>between</a:t>
            </a:r>
            <a:r>
              <a:rPr lang="it-IT" sz="2000" dirty="0" smtClean="0">
                <a:latin typeface="Calibri" pitchFamily="34" charset="0"/>
              </a:rPr>
              <a:t> the </a:t>
            </a:r>
            <a:r>
              <a:rPr lang="it-IT" sz="2000" dirty="0" err="1" smtClean="0">
                <a:latin typeface="Calibri" pitchFamily="34" charset="0"/>
              </a:rPr>
              <a:t>arguments</a:t>
            </a:r>
            <a:r>
              <a:rPr lang="it-IT" sz="2000" dirty="0" smtClean="0">
                <a:latin typeface="Calibri" pitchFamily="34" charset="0"/>
              </a:rPr>
              <a:t> </a:t>
            </a:r>
            <a:r>
              <a:rPr lang="it-IT" sz="2000" dirty="0" err="1" smtClean="0">
                <a:latin typeface="Calibri" pitchFamily="34" charset="0"/>
              </a:rPr>
              <a:t>that</a:t>
            </a:r>
            <a:r>
              <a:rPr lang="it-IT" sz="2000" dirty="0" smtClean="0">
                <a:latin typeface="Calibri" pitchFamily="34" charset="0"/>
              </a:rPr>
              <a:t> </a:t>
            </a:r>
            <a:r>
              <a:rPr lang="it-IT" sz="2000" dirty="0" err="1" smtClean="0">
                <a:latin typeface="Calibri" pitchFamily="34" charset="0"/>
              </a:rPr>
              <a:t>had</a:t>
            </a:r>
            <a:r>
              <a:rPr lang="it-IT" sz="2000" dirty="0" smtClean="0">
                <a:latin typeface="Calibri" pitchFamily="34" charset="0"/>
              </a:rPr>
              <a:t> </a:t>
            </a:r>
            <a:r>
              <a:rPr lang="it-IT" sz="2000" dirty="0" err="1" smtClean="0">
                <a:latin typeface="Calibri" pitchFamily="34" charset="0"/>
              </a:rPr>
              <a:t>been</a:t>
            </a:r>
            <a:r>
              <a:rPr lang="it-IT" sz="2000" dirty="0" smtClean="0">
                <a:latin typeface="Calibri" pitchFamily="34" charset="0"/>
              </a:rPr>
              <a:t> </a:t>
            </a:r>
            <a:r>
              <a:rPr lang="it-IT" sz="2000" dirty="0" err="1" smtClean="0">
                <a:latin typeface="Calibri" pitchFamily="34" charset="0"/>
              </a:rPr>
              <a:t>committed</a:t>
            </a:r>
            <a:r>
              <a:rPr lang="it-IT" sz="2000" dirty="0" smtClean="0">
                <a:latin typeface="Calibri" pitchFamily="34" charset="0"/>
              </a:rPr>
              <a:t> </a:t>
            </a:r>
            <a:r>
              <a:rPr lang="it-IT" sz="2000" dirty="0" err="1" smtClean="0">
                <a:latin typeface="Calibri" pitchFamily="34" charset="0"/>
              </a:rPr>
              <a:t>us</a:t>
            </a:r>
            <a:r>
              <a:rPr lang="it-IT" sz="2000" dirty="0" smtClean="0">
                <a:latin typeface="Calibri" pitchFamily="34" charset="0"/>
              </a:rPr>
              <a:t> </a:t>
            </a:r>
            <a:r>
              <a:rPr lang="it-IT" sz="2000" dirty="0" err="1" smtClean="0">
                <a:latin typeface="Calibri" pitchFamily="34" charset="0"/>
              </a:rPr>
              <a:t>before</a:t>
            </a:r>
            <a:r>
              <a:rPr lang="it-IT" sz="2000" dirty="0" smtClean="0">
                <a:latin typeface="Calibri" pitchFamily="34" charset="0"/>
              </a:rPr>
              <a:t>.</a:t>
            </a:r>
            <a:endParaRPr lang="it-IT" sz="2000" dirty="0">
              <a:latin typeface="Calibri" pitchFamily="34" charset="0"/>
            </a:endParaRPr>
          </a:p>
        </p:txBody>
      </p:sp>
      <p:sp>
        <p:nvSpPr>
          <p:cNvPr id="6" name="CasellaDiTesto 5"/>
          <p:cNvSpPr txBox="1"/>
          <p:nvPr/>
        </p:nvSpPr>
        <p:spPr>
          <a:xfrm>
            <a:off x="5109204" y="1751036"/>
            <a:ext cx="3279219" cy="1015663"/>
          </a:xfrm>
          <a:prstGeom prst="rect">
            <a:avLst/>
          </a:prstGeom>
          <a:noFill/>
          <a:ln>
            <a:solidFill>
              <a:schemeClr val="tx1"/>
            </a:solidFill>
          </a:ln>
        </p:spPr>
        <p:txBody>
          <a:bodyPr wrap="square" rtlCol="0">
            <a:spAutoFit/>
          </a:bodyPr>
          <a:lstStyle/>
          <a:p>
            <a:r>
              <a:rPr lang="it-IT" sz="2000" dirty="0" err="1" smtClean="0">
                <a:latin typeface="Calibri" pitchFamily="34" charset="0"/>
              </a:rPr>
              <a:t>We</a:t>
            </a:r>
            <a:r>
              <a:rPr lang="it-IT" sz="2000" dirty="0" smtClean="0">
                <a:latin typeface="Calibri" pitchFamily="34" charset="0"/>
              </a:rPr>
              <a:t> </a:t>
            </a:r>
            <a:r>
              <a:rPr lang="it-IT" sz="2000" dirty="0" err="1" smtClean="0">
                <a:latin typeface="Calibri" pitchFamily="34" charset="0"/>
              </a:rPr>
              <a:t>have</a:t>
            </a:r>
            <a:r>
              <a:rPr lang="it-IT" sz="2000" dirty="0" smtClean="0">
                <a:latin typeface="Calibri" pitchFamily="34" charset="0"/>
              </a:rPr>
              <a:t> </a:t>
            </a:r>
            <a:r>
              <a:rPr lang="it-IT" sz="2000" dirty="0" err="1" smtClean="0">
                <a:latin typeface="Calibri" pitchFamily="34" charset="0"/>
              </a:rPr>
              <a:t>done</a:t>
            </a:r>
            <a:r>
              <a:rPr lang="it-IT" sz="2000" dirty="0" smtClean="0">
                <a:latin typeface="Calibri" pitchFamily="34" charset="0"/>
              </a:rPr>
              <a:t> an </a:t>
            </a:r>
            <a:r>
              <a:rPr lang="it-IT" sz="2000" dirty="0" err="1" smtClean="0">
                <a:latin typeface="Calibri" pitchFamily="34" charset="0"/>
              </a:rPr>
              <a:t>outline</a:t>
            </a:r>
            <a:r>
              <a:rPr lang="it-IT" sz="2000" dirty="0" smtClean="0">
                <a:latin typeface="Calibri" pitchFamily="34" charset="0"/>
              </a:rPr>
              <a:t> of the </a:t>
            </a:r>
            <a:r>
              <a:rPr lang="it-IT" sz="2000" dirty="0" err="1" smtClean="0">
                <a:latin typeface="Calibri" pitchFamily="34" charset="0"/>
              </a:rPr>
              <a:t>arguments</a:t>
            </a:r>
            <a:r>
              <a:rPr lang="it-IT" sz="2000" dirty="0" smtClean="0">
                <a:latin typeface="Calibri" pitchFamily="34" charset="0"/>
              </a:rPr>
              <a:t> </a:t>
            </a:r>
            <a:r>
              <a:rPr lang="it-IT" sz="2000" dirty="0" err="1" smtClean="0">
                <a:latin typeface="Calibri" pitchFamily="34" charset="0"/>
              </a:rPr>
              <a:t>that</a:t>
            </a:r>
            <a:r>
              <a:rPr lang="it-IT" sz="2000" dirty="0" smtClean="0">
                <a:latin typeface="Calibri" pitchFamily="34" charset="0"/>
              </a:rPr>
              <a:t> </a:t>
            </a:r>
            <a:r>
              <a:rPr lang="it-IT" sz="2000" dirty="0" err="1" smtClean="0">
                <a:latin typeface="Calibri" pitchFamily="34" charset="0"/>
              </a:rPr>
              <a:t>we</a:t>
            </a:r>
            <a:r>
              <a:rPr lang="it-IT" sz="2000" dirty="0" smtClean="0">
                <a:latin typeface="Calibri" pitchFamily="34" charset="0"/>
              </a:rPr>
              <a:t> </a:t>
            </a:r>
            <a:r>
              <a:rPr lang="it-IT" sz="2000" dirty="0" err="1" smtClean="0">
                <a:latin typeface="Calibri" pitchFamily="34" charset="0"/>
              </a:rPr>
              <a:t>wanted</a:t>
            </a:r>
            <a:r>
              <a:rPr lang="it-IT" sz="2000" dirty="0" smtClean="0">
                <a:latin typeface="Calibri" pitchFamily="34" charset="0"/>
              </a:rPr>
              <a:t> to deal with.</a:t>
            </a:r>
            <a:endParaRPr lang="it-IT" sz="2000" dirty="0">
              <a:latin typeface="Calibri" pitchFamily="34" charset="0"/>
            </a:endParaRPr>
          </a:p>
        </p:txBody>
      </p:sp>
      <p:sp>
        <p:nvSpPr>
          <p:cNvPr id="7" name="CasellaDiTesto 6"/>
          <p:cNvSpPr txBox="1"/>
          <p:nvPr/>
        </p:nvSpPr>
        <p:spPr>
          <a:xfrm>
            <a:off x="5109203" y="3263881"/>
            <a:ext cx="3279219" cy="707886"/>
          </a:xfrm>
          <a:prstGeom prst="rect">
            <a:avLst/>
          </a:prstGeom>
          <a:noFill/>
          <a:ln>
            <a:solidFill>
              <a:schemeClr val="tx1"/>
            </a:solidFill>
          </a:ln>
        </p:spPr>
        <p:txBody>
          <a:bodyPr wrap="square" rtlCol="0">
            <a:spAutoFit/>
          </a:bodyPr>
          <a:lstStyle/>
          <a:p>
            <a:r>
              <a:rPr lang="it-IT" sz="2000" dirty="0" err="1" smtClean="0">
                <a:latin typeface="Calibri" pitchFamily="34" charset="0"/>
              </a:rPr>
              <a:t>We</a:t>
            </a:r>
            <a:r>
              <a:rPr lang="it-IT" sz="2000" dirty="0" smtClean="0">
                <a:latin typeface="Calibri" pitchFamily="34" charset="0"/>
              </a:rPr>
              <a:t> </a:t>
            </a:r>
            <a:r>
              <a:rPr lang="it-IT" sz="2000" dirty="0" err="1" smtClean="0">
                <a:latin typeface="Calibri" pitchFamily="34" charset="0"/>
              </a:rPr>
              <a:t>have</a:t>
            </a:r>
            <a:r>
              <a:rPr lang="it-IT" sz="2000" dirty="0" smtClean="0">
                <a:latin typeface="Calibri" pitchFamily="34" charset="0"/>
              </a:rPr>
              <a:t> </a:t>
            </a:r>
            <a:r>
              <a:rPr lang="it-IT" sz="2000" dirty="0" err="1" smtClean="0">
                <a:latin typeface="Calibri" pitchFamily="34" charset="0"/>
              </a:rPr>
              <a:t>sketched</a:t>
            </a:r>
            <a:r>
              <a:rPr lang="it-IT" sz="2000" dirty="0" smtClean="0">
                <a:latin typeface="Calibri" pitchFamily="34" charset="0"/>
              </a:rPr>
              <a:t> out the layout of the file.</a:t>
            </a:r>
            <a:endParaRPr lang="it-IT" sz="2000" dirty="0">
              <a:latin typeface="Calibri" pitchFamily="34" charset="0"/>
            </a:endParaRPr>
          </a:p>
        </p:txBody>
      </p:sp>
      <p:sp>
        <p:nvSpPr>
          <p:cNvPr id="8" name="CasellaDiTesto 7"/>
          <p:cNvSpPr txBox="1"/>
          <p:nvPr/>
        </p:nvSpPr>
        <p:spPr>
          <a:xfrm>
            <a:off x="539552" y="3286725"/>
            <a:ext cx="3528392" cy="707886"/>
          </a:xfrm>
          <a:prstGeom prst="rect">
            <a:avLst/>
          </a:prstGeom>
          <a:noFill/>
          <a:ln>
            <a:solidFill>
              <a:schemeClr val="tx1"/>
            </a:solidFill>
          </a:ln>
        </p:spPr>
        <p:txBody>
          <a:bodyPr wrap="square" rtlCol="0">
            <a:spAutoFit/>
          </a:bodyPr>
          <a:lstStyle/>
          <a:p>
            <a:r>
              <a:rPr lang="it-IT" sz="2000" dirty="0" err="1" smtClean="0">
                <a:latin typeface="Calibri" pitchFamily="34" charset="0"/>
              </a:rPr>
              <a:t>We</a:t>
            </a:r>
            <a:r>
              <a:rPr lang="it-IT" sz="2000" dirty="0" smtClean="0">
                <a:latin typeface="Calibri" pitchFamily="34" charset="0"/>
              </a:rPr>
              <a:t> </a:t>
            </a:r>
            <a:r>
              <a:rPr lang="it-IT" sz="2000" dirty="0" err="1" smtClean="0">
                <a:latin typeface="Calibri" pitchFamily="34" charset="0"/>
              </a:rPr>
              <a:t>have</a:t>
            </a:r>
            <a:r>
              <a:rPr lang="it-IT" sz="2000" dirty="0" smtClean="0">
                <a:latin typeface="Calibri" pitchFamily="34" charset="0"/>
              </a:rPr>
              <a:t> </a:t>
            </a:r>
            <a:r>
              <a:rPr lang="it-IT" sz="2000" dirty="0" err="1" smtClean="0">
                <a:latin typeface="Calibri" pitchFamily="34" charset="0"/>
              </a:rPr>
              <a:t>started</a:t>
            </a:r>
            <a:r>
              <a:rPr lang="it-IT" sz="2000" dirty="0" smtClean="0">
                <a:latin typeface="Calibri" pitchFamily="34" charset="0"/>
              </a:rPr>
              <a:t> to </a:t>
            </a:r>
            <a:r>
              <a:rPr lang="it-IT" sz="2000" dirty="0" err="1" smtClean="0">
                <a:latin typeface="Calibri" pitchFamily="34" charset="0"/>
              </a:rPr>
              <a:t>write</a:t>
            </a:r>
            <a:r>
              <a:rPr lang="it-IT" sz="2000" dirty="0" smtClean="0">
                <a:latin typeface="Calibri" pitchFamily="34" charset="0"/>
              </a:rPr>
              <a:t> the </a:t>
            </a:r>
            <a:r>
              <a:rPr lang="it-IT" sz="2000" dirty="0" err="1" smtClean="0">
                <a:latin typeface="Calibri" pitchFamily="34" charset="0"/>
              </a:rPr>
              <a:t>power</a:t>
            </a:r>
            <a:r>
              <a:rPr lang="it-IT" sz="2000" dirty="0" smtClean="0">
                <a:latin typeface="Calibri" pitchFamily="34" charset="0"/>
              </a:rPr>
              <a:t> </a:t>
            </a:r>
            <a:r>
              <a:rPr lang="it-IT" sz="2000" dirty="0" err="1" smtClean="0">
                <a:latin typeface="Calibri" pitchFamily="34" charset="0"/>
              </a:rPr>
              <a:t>point</a:t>
            </a:r>
            <a:r>
              <a:rPr lang="it-IT" sz="2000" dirty="0" smtClean="0">
                <a:latin typeface="Calibri" pitchFamily="34" charset="0"/>
              </a:rPr>
              <a:t>.</a:t>
            </a:r>
            <a:endParaRPr lang="it-IT" sz="2000" dirty="0">
              <a:latin typeface="Calibri" pitchFamily="34" charset="0"/>
            </a:endParaRPr>
          </a:p>
        </p:txBody>
      </p:sp>
      <p:sp>
        <p:nvSpPr>
          <p:cNvPr id="9" name="CasellaDiTesto 8"/>
          <p:cNvSpPr txBox="1"/>
          <p:nvPr/>
        </p:nvSpPr>
        <p:spPr>
          <a:xfrm>
            <a:off x="539552" y="4563788"/>
            <a:ext cx="3528392" cy="707886"/>
          </a:xfrm>
          <a:prstGeom prst="rect">
            <a:avLst/>
          </a:prstGeom>
          <a:noFill/>
          <a:ln>
            <a:solidFill>
              <a:schemeClr val="tx1"/>
            </a:solidFill>
          </a:ln>
        </p:spPr>
        <p:txBody>
          <a:bodyPr wrap="square" rtlCol="0">
            <a:spAutoFit/>
          </a:bodyPr>
          <a:lstStyle/>
          <a:p>
            <a:r>
              <a:rPr lang="it-IT" sz="2000" dirty="0" err="1" smtClean="0">
                <a:latin typeface="Calibri" pitchFamily="34" charset="0"/>
              </a:rPr>
              <a:t>We</a:t>
            </a:r>
            <a:r>
              <a:rPr lang="it-IT" sz="2000" dirty="0" smtClean="0">
                <a:latin typeface="Calibri" pitchFamily="34" charset="0"/>
              </a:rPr>
              <a:t> </a:t>
            </a:r>
            <a:r>
              <a:rPr lang="it-IT" sz="2000" dirty="0" err="1" smtClean="0">
                <a:latin typeface="Calibri" pitchFamily="34" charset="0"/>
              </a:rPr>
              <a:t>have</a:t>
            </a:r>
            <a:r>
              <a:rPr lang="it-IT" sz="2000" dirty="0" smtClean="0">
                <a:latin typeface="Calibri" pitchFamily="34" charset="0"/>
              </a:rPr>
              <a:t> </a:t>
            </a:r>
            <a:r>
              <a:rPr lang="it-IT" sz="2000" dirty="0" err="1" smtClean="0">
                <a:latin typeface="Calibri" pitchFamily="34" charset="0"/>
              </a:rPr>
              <a:t>completed</a:t>
            </a:r>
            <a:r>
              <a:rPr lang="it-IT" sz="2000" dirty="0" smtClean="0">
                <a:latin typeface="Calibri" pitchFamily="34" charset="0"/>
              </a:rPr>
              <a:t> the </a:t>
            </a:r>
            <a:r>
              <a:rPr lang="it-IT" sz="2000" dirty="0" err="1" smtClean="0">
                <a:latin typeface="Calibri" pitchFamily="34" charset="0"/>
              </a:rPr>
              <a:t>composition</a:t>
            </a:r>
            <a:r>
              <a:rPr lang="it-IT" sz="2000" dirty="0" smtClean="0">
                <a:latin typeface="Calibri" pitchFamily="34" charset="0"/>
              </a:rPr>
              <a:t> of the work.</a:t>
            </a:r>
            <a:endParaRPr lang="it-IT" sz="2000" dirty="0">
              <a:latin typeface="Calibri" pitchFamily="34" charset="0"/>
            </a:endParaRPr>
          </a:p>
        </p:txBody>
      </p:sp>
      <p:sp>
        <p:nvSpPr>
          <p:cNvPr id="10" name="CasellaDiTesto 9"/>
          <p:cNvSpPr txBox="1"/>
          <p:nvPr/>
        </p:nvSpPr>
        <p:spPr>
          <a:xfrm>
            <a:off x="5109202" y="4563787"/>
            <a:ext cx="3279221" cy="707886"/>
          </a:xfrm>
          <a:prstGeom prst="rect">
            <a:avLst/>
          </a:prstGeom>
          <a:noFill/>
          <a:ln>
            <a:solidFill>
              <a:schemeClr val="tx1"/>
            </a:solidFill>
          </a:ln>
        </p:spPr>
        <p:txBody>
          <a:bodyPr wrap="square" rtlCol="0">
            <a:spAutoFit/>
          </a:bodyPr>
          <a:lstStyle/>
          <a:p>
            <a:r>
              <a:rPr lang="it-IT" sz="2000" dirty="0" err="1" smtClean="0">
                <a:latin typeface="Calibri" pitchFamily="34" charset="0"/>
              </a:rPr>
              <a:t>We</a:t>
            </a:r>
            <a:r>
              <a:rPr lang="it-IT" sz="2000" dirty="0" smtClean="0">
                <a:latin typeface="Calibri" pitchFamily="34" charset="0"/>
              </a:rPr>
              <a:t> </a:t>
            </a:r>
            <a:r>
              <a:rPr lang="it-IT" sz="2000" dirty="0" err="1" smtClean="0">
                <a:latin typeface="Calibri" pitchFamily="34" charset="0"/>
              </a:rPr>
              <a:t>have</a:t>
            </a:r>
            <a:r>
              <a:rPr lang="it-IT" sz="2000" dirty="0" smtClean="0">
                <a:latin typeface="Calibri" pitchFamily="34" charset="0"/>
              </a:rPr>
              <a:t> </a:t>
            </a:r>
            <a:r>
              <a:rPr lang="it-IT" sz="2000" dirty="0" err="1" smtClean="0">
                <a:latin typeface="Calibri" pitchFamily="34" charset="0"/>
              </a:rPr>
              <a:t>completed</a:t>
            </a:r>
            <a:r>
              <a:rPr lang="it-IT" sz="2000" dirty="0" smtClean="0">
                <a:latin typeface="Calibri" pitchFamily="34" charset="0"/>
              </a:rPr>
              <a:t>  the </a:t>
            </a:r>
            <a:r>
              <a:rPr lang="it-IT" sz="2000" dirty="0" err="1" smtClean="0">
                <a:latin typeface="Calibri" pitchFamily="34" charset="0"/>
              </a:rPr>
              <a:t>power</a:t>
            </a:r>
            <a:r>
              <a:rPr lang="it-IT" sz="2000" dirty="0" smtClean="0">
                <a:latin typeface="Calibri" pitchFamily="34" charset="0"/>
              </a:rPr>
              <a:t> </a:t>
            </a:r>
            <a:r>
              <a:rPr lang="it-IT" sz="2000" dirty="0" err="1" smtClean="0">
                <a:latin typeface="Calibri" pitchFamily="34" charset="0"/>
              </a:rPr>
              <a:t>point</a:t>
            </a:r>
            <a:r>
              <a:rPr lang="it-IT" sz="2000" dirty="0">
                <a:latin typeface="Calibri" pitchFamily="34" charset="0"/>
              </a:rPr>
              <a:t>.</a:t>
            </a:r>
          </a:p>
        </p:txBody>
      </p:sp>
      <p:sp>
        <p:nvSpPr>
          <p:cNvPr id="11" name="CasellaDiTesto 10"/>
          <p:cNvSpPr txBox="1"/>
          <p:nvPr/>
        </p:nvSpPr>
        <p:spPr>
          <a:xfrm>
            <a:off x="5001904" y="5805264"/>
            <a:ext cx="3493816" cy="707886"/>
          </a:xfrm>
          <a:prstGeom prst="rect">
            <a:avLst/>
          </a:prstGeom>
          <a:noFill/>
          <a:ln>
            <a:solidFill>
              <a:schemeClr val="tx1"/>
            </a:solidFill>
          </a:ln>
        </p:spPr>
        <p:txBody>
          <a:bodyPr wrap="square" rtlCol="0">
            <a:spAutoFit/>
          </a:bodyPr>
          <a:lstStyle/>
          <a:p>
            <a:r>
              <a:rPr lang="it-IT" sz="2000" dirty="0" err="1" smtClean="0">
                <a:latin typeface="Calibri" pitchFamily="34" charset="0"/>
              </a:rPr>
              <a:t>We</a:t>
            </a:r>
            <a:r>
              <a:rPr lang="it-IT" sz="2000" dirty="0" smtClean="0">
                <a:latin typeface="Calibri" pitchFamily="34" charset="0"/>
              </a:rPr>
              <a:t> </a:t>
            </a:r>
            <a:r>
              <a:rPr lang="it-IT" sz="2000" dirty="0" err="1" smtClean="0">
                <a:latin typeface="Calibri" pitchFamily="34" charset="0"/>
              </a:rPr>
              <a:t>have</a:t>
            </a:r>
            <a:r>
              <a:rPr lang="it-IT" sz="2000" dirty="0" smtClean="0">
                <a:latin typeface="Calibri" pitchFamily="34" charset="0"/>
              </a:rPr>
              <a:t> </a:t>
            </a:r>
            <a:r>
              <a:rPr lang="it-IT" sz="2000" dirty="0" err="1" smtClean="0">
                <a:latin typeface="Calibri" pitchFamily="34" charset="0"/>
              </a:rPr>
              <a:t>reviewed</a:t>
            </a:r>
            <a:r>
              <a:rPr lang="it-IT" sz="2000" dirty="0" smtClean="0">
                <a:latin typeface="Calibri" pitchFamily="34" charset="0"/>
              </a:rPr>
              <a:t> the file and </a:t>
            </a:r>
            <a:r>
              <a:rPr lang="it-IT" sz="2000" dirty="0" err="1" smtClean="0">
                <a:latin typeface="Calibri" pitchFamily="34" charset="0"/>
              </a:rPr>
              <a:t>corrected</a:t>
            </a:r>
            <a:r>
              <a:rPr lang="it-IT" sz="2000" dirty="0" smtClean="0">
                <a:latin typeface="Calibri" pitchFamily="34" charset="0"/>
              </a:rPr>
              <a:t> </a:t>
            </a:r>
            <a:r>
              <a:rPr lang="it-IT" sz="2000" dirty="0" err="1" smtClean="0">
                <a:latin typeface="Calibri" pitchFamily="34" charset="0"/>
              </a:rPr>
              <a:t>our</a:t>
            </a:r>
            <a:r>
              <a:rPr lang="it-IT" sz="2000" dirty="0" smtClean="0">
                <a:latin typeface="Calibri" pitchFamily="34" charset="0"/>
              </a:rPr>
              <a:t> </a:t>
            </a:r>
            <a:r>
              <a:rPr lang="it-IT" sz="2000" dirty="0" err="1" smtClean="0">
                <a:latin typeface="Calibri" pitchFamily="34" charset="0"/>
              </a:rPr>
              <a:t>mistakes</a:t>
            </a:r>
            <a:r>
              <a:rPr lang="it-IT" sz="2000" dirty="0" smtClean="0">
                <a:latin typeface="Calibri" pitchFamily="34" charset="0"/>
              </a:rPr>
              <a:t>.</a:t>
            </a:r>
            <a:endParaRPr lang="it-IT" sz="2000" dirty="0">
              <a:latin typeface="Calibri" pitchFamily="34" charset="0"/>
            </a:endParaRPr>
          </a:p>
        </p:txBody>
      </p:sp>
      <p:cxnSp>
        <p:nvCxnSpPr>
          <p:cNvPr id="13" name="Connettore 2 12"/>
          <p:cNvCxnSpPr>
            <a:stCxn id="5" idx="3"/>
          </p:cNvCxnSpPr>
          <p:nvPr/>
        </p:nvCxnSpPr>
        <p:spPr>
          <a:xfrm>
            <a:off x="4499992" y="2280648"/>
            <a:ext cx="50191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Connettore 2 14"/>
          <p:cNvCxnSpPr>
            <a:stCxn id="6" idx="2"/>
          </p:cNvCxnSpPr>
          <p:nvPr/>
        </p:nvCxnSpPr>
        <p:spPr>
          <a:xfrm flipH="1">
            <a:off x="6748812" y="2766699"/>
            <a:ext cx="2" cy="3742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Connettore 2 16"/>
          <p:cNvCxnSpPr>
            <a:stCxn id="7" idx="1"/>
          </p:cNvCxnSpPr>
          <p:nvPr/>
        </p:nvCxnSpPr>
        <p:spPr>
          <a:xfrm flipH="1">
            <a:off x="4247965" y="3617824"/>
            <a:ext cx="86123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Connettore 2 18"/>
          <p:cNvCxnSpPr>
            <a:stCxn id="8" idx="2"/>
          </p:cNvCxnSpPr>
          <p:nvPr/>
        </p:nvCxnSpPr>
        <p:spPr>
          <a:xfrm>
            <a:off x="2303748" y="3994611"/>
            <a:ext cx="0" cy="4425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Connettore 2 20"/>
          <p:cNvCxnSpPr>
            <a:stCxn id="9" idx="3"/>
          </p:cNvCxnSpPr>
          <p:nvPr/>
        </p:nvCxnSpPr>
        <p:spPr>
          <a:xfrm>
            <a:off x="4067944" y="4917731"/>
            <a:ext cx="86409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Connettore 2 22"/>
          <p:cNvCxnSpPr>
            <a:stCxn id="10" idx="2"/>
          </p:cNvCxnSpPr>
          <p:nvPr/>
        </p:nvCxnSpPr>
        <p:spPr>
          <a:xfrm flipH="1">
            <a:off x="6748812" y="5271673"/>
            <a:ext cx="1" cy="3895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340768"/>
            <a:ext cx="8229600" cy="5376672"/>
          </a:xfrm>
        </p:spPr>
        <p:txBody>
          <a:bodyPr>
            <a:normAutofit fontScale="92500" lnSpcReduction="20000"/>
          </a:bodyPr>
          <a:lstStyle/>
          <a:p>
            <a:pPr>
              <a:buFont typeface="Wingdings" pitchFamily="2" charset="2"/>
              <a:buChar char="v"/>
            </a:pPr>
            <a:r>
              <a:rPr lang="en-US" sz="2600" dirty="0">
                <a:latin typeface="Calibri" pitchFamily="34" charset="0"/>
              </a:rPr>
              <a:t> </a:t>
            </a:r>
            <a:r>
              <a:rPr lang="en-US" sz="2600" dirty="0" smtClean="0">
                <a:latin typeface="Calibri" pitchFamily="34" charset="0"/>
              </a:rPr>
              <a:t>Albert's curiosities</a:t>
            </a:r>
          </a:p>
          <a:p>
            <a:pPr>
              <a:buFont typeface="Wingdings" pitchFamily="2" charset="2"/>
              <a:buChar char="v"/>
            </a:pPr>
            <a:r>
              <a:rPr lang="en-US" sz="2600" dirty="0">
                <a:latin typeface="Calibri" pitchFamily="34" charset="0"/>
              </a:rPr>
              <a:t> </a:t>
            </a:r>
            <a:r>
              <a:rPr lang="en-US" sz="2600" dirty="0" smtClean="0">
                <a:latin typeface="Calibri" pitchFamily="34" charset="0"/>
              </a:rPr>
              <a:t>Most </a:t>
            </a:r>
            <a:r>
              <a:rPr lang="en-US" sz="2600" dirty="0">
                <a:latin typeface="Calibri" pitchFamily="34" charset="0"/>
              </a:rPr>
              <a:t>relevant discoveries: 1905 – </a:t>
            </a:r>
            <a:r>
              <a:rPr lang="en-US" sz="2600" dirty="0" err="1">
                <a:latin typeface="Calibri" pitchFamily="34" charset="0"/>
              </a:rPr>
              <a:t>Annus</a:t>
            </a:r>
            <a:r>
              <a:rPr lang="en-US" sz="2600" dirty="0">
                <a:latin typeface="Calibri" pitchFamily="34" charset="0"/>
              </a:rPr>
              <a:t> </a:t>
            </a:r>
            <a:r>
              <a:rPr lang="en-US" sz="2600" dirty="0" smtClean="0">
                <a:latin typeface="Calibri" pitchFamily="34" charset="0"/>
              </a:rPr>
              <a:t>Mirabilis</a:t>
            </a:r>
          </a:p>
          <a:p>
            <a:pPr>
              <a:buFont typeface="Wingdings" pitchFamily="2" charset="2"/>
              <a:buChar char="v"/>
            </a:pPr>
            <a:r>
              <a:rPr lang="en-US" sz="2600" dirty="0" smtClean="0">
                <a:latin typeface="Calibri" pitchFamily="34" charset="0"/>
              </a:rPr>
              <a:t> </a:t>
            </a:r>
            <a:r>
              <a:rPr lang="en-US" sz="2600" dirty="0">
                <a:latin typeface="Calibri" pitchFamily="34" charset="0"/>
              </a:rPr>
              <a:t>Nobel </a:t>
            </a:r>
            <a:r>
              <a:rPr lang="en-US" sz="2600" dirty="0" smtClean="0">
                <a:latin typeface="Calibri" pitchFamily="34" charset="0"/>
              </a:rPr>
              <a:t>prize</a:t>
            </a:r>
          </a:p>
          <a:p>
            <a:pPr>
              <a:buFont typeface="Wingdings" pitchFamily="2" charset="2"/>
              <a:buChar char="v"/>
            </a:pPr>
            <a:r>
              <a:rPr lang="en-US" sz="2600" dirty="0" smtClean="0">
                <a:latin typeface="Calibri" pitchFamily="34" charset="0"/>
              </a:rPr>
              <a:t> Other </a:t>
            </a:r>
            <a:r>
              <a:rPr lang="en-US" sz="2600" dirty="0">
                <a:latin typeface="Calibri" pitchFamily="34" charset="0"/>
              </a:rPr>
              <a:t>prizes and </a:t>
            </a:r>
            <a:r>
              <a:rPr lang="en-US" sz="2600" dirty="0" smtClean="0">
                <a:latin typeface="Calibri" pitchFamily="34" charset="0"/>
              </a:rPr>
              <a:t>awards</a:t>
            </a:r>
            <a:endParaRPr lang="en-US" sz="2600" dirty="0">
              <a:latin typeface="Calibri" pitchFamily="34" charset="0"/>
            </a:endParaRPr>
          </a:p>
          <a:p>
            <a:pPr>
              <a:buFont typeface="Wingdings" pitchFamily="2" charset="2"/>
              <a:buChar char="v"/>
            </a:pPr>
            <a:r>
              <a:rPr lang="en-US" sz="2600" dirty="0">
                <a:latin typeface="Calibri" pitchFamily="34" charset="0"/>
              </a:rPr>
              <a:t> Was he a real genius or did he himself make some </a:t>
            </a:r>
            <a:r>
              <a:rPr lang="en-US" sz="2600" dirty="0" smtClean="0">
                <a:latin typeface="Calibri" pitchFamily="34" charset="0"/>
              </a:rPr>
              <a:t>mistakes?</a:t>
            </a:r>
          </a:p>
          <a:p>
            <a:pPr>
              <a:buFont typeface="Wingdings" pitchFamily="2" charset="2"/>
              <a:buChar char="v"/>
            </a:pPr>
            <a:r>
              <a:rPr lang="en-US" sz="2600" dirty="0" smtClean="0">
                <a:latin typeface="Calibri" pitchFamily="34" charset="0"/>
              </a:rPr>
              <a:t> Personality</a:t>
            </a:r>
            <a:endParaRPr lang="it-IT" sz="2600" dirty="0">
              <a:latin typeface="Calibri" pitchFamily="34" charset="0"/>
            </a:endParaRPr>
          </a:p>
          <a:p>
            <a:pPr>
              <a:buFont typeface="Wingdings" pitchFamily="2" charset="2"/>
              <a:buChar char="v"/>
            </a:pPr>
            <a:r>
              <a:rPr lang="en-US" sz="2600" dirty="0" smtClean="0">
                <a:latin typeface="Calibri" pitchFamily="34" charset="0"/>
              </a:rPr>
              <a:t> The story of </a:t>
            </a:r>
            <a:r>
              <a:rPr lang="en-US" sz="2600" dirty="0">
                <a:latin typeface="Calibri" pitchFamily="34" charset="0"/>
              </a:rPr>
              <a:t>his </a:t>
            </a:r>
            <a:r>
              <a:rPr lang="en-US" sz="2600" dirty="0" smtClean="0">
                <a:latin typeface="Calibri" pitchFamily="34" charset="0"/>
              </a:rPr>
              <a:t>life</a:t>
            </a:r>
          </a:p>
          <a:p>
            <a:pPr>
              <a:buFont typeface="Wingdings" pitchFamily="2" charset="2"/>
              <a:buChar char="v"/>
            </a:pPr>
            <a:r>
              <a:rPr lang="en-US" sz="2600" dirty="0" smtClean="0">
                <a:latin typeface="Calibri" pitchFamily="34" charset="0"/>
              </a:rPr>
              <a:t> Childhood</a:t>
            </a:r>
            <a:endParaRPr lang="it-IT" sz="2600" dirty="0" smtClean="0">
              <a:latin typeface="Calibri" pitchFamily="34" charset="0"/>
            </a:endParaRPr>
          </a:p>
          <a:p>
            <a:pPr>
              <a:buFont typeface="Wingdings" pitchFamily="2" charset="2"/>
              <a:buChar char="v"/>
            </a:pPr>
            <a:r>
              <a:rPr lang="en-US" sz="2600" dirty="0" smtClean="0">
                <a:latin typeface="Calibri" pitchFamily="34" charset="0"/>
              </a:rPr>
              <a:t> </a:t>
            </a:r>
            <a:r>
              <a:rPr lang="en-US" sz="2600" dirty="0">
                <a:latin typeface="Calibri" pitchFamily="34" charset="0"/>
              </a:rPr>
              <a:t>Kind of </a:t>
            </a:r>
            <a:r>
              <a:rPr lang="en-US" sz="2600" dirty="0" smtClean="0">
                <a:latin typeface="Calibri" pitchFamily="34" charset="0"/>
              </a:rPr>
              <a:t>student</a:t>
            </a:r>
          </a:p>
          <a:p>
            <a:pPr>
              <a:buFont typeface="Wingdings" pitchFamily="2" charset="2"/>
              <a:buChar char="v"/>
            </a:pPr>
            <a:r>
              <a:rPr lang="en-US" sz="2600" dirty="0">
                <a:latin typeface="Calibri" pitchFamily="34" charset="0"/>
              </a:rPr>
              <a:t> H</a:t>
            </a:r>
            <a:r>
              <a:rPr lang="en-US" sz="2600" dirty="0" smtClean="0">
                <a:latin typeface="Calibri" pitchFamily="34" charset="0"/>
              </a:rPr>
              <a:t>is reputation among common people</a:t>
            </a:r>
            <a:endParaRPr lang="it-IT" sz="2600" dirty="0">
              <a:latin typeface="Calibri" pitchFamily="34" charset="0"/>
            </a:endParaRPr>
          </a:p>
          <a:p>
            <a:pPr>
              <a:buFont typeface="Wingdings" pitchFamily="2" charset="2"/>
              <a:buChar char="v"/>
            </a:pPr>
            <a:r>
              <a:rPr lang="en-US" sz="2600" dirty="0" smtClean="0">
                <a:latin typeface="Calibri" pitchFamily="34" charset="0"/>
              </a:rPr>
              <a:t> Religion</a:t>
            </a:r>
            <a:endParaRPr lang="it-IT" sz="2600" dirty="0">
              <a:latin typeface="Calibri" pitchFamily="34" charset="0"/>
            </a:endParaRPr>
          </a:p>
          <a:p>
            <a:pPr>
              <a:buFont typeface="Wingdings" pitchFamily="2" charset="2"/>
              <a:buChar char="v"/>
            </a:pPr>
            <a:r>
              <a:rPr lang="en-US" sz="2600" dirty="0" smtClean="0">
                <a:latin typeface="Calibri" pitchFamily="34" charset="0"/>
              </a:rPr>
              <a:t> Godliness </a:t>
            </a:r>
            <a:endParaRPr lang="it-IT" sz="2600" dirty="0">
              <a:latin typeface="Calibri" pitchFamily="34" charset="0"/>
            </a:endParaRPr>
          </a:p>
          <a:p>
            <a:pPr>
              <a:buFont typeface="Wingdings" pitchFamily="2" charset="2"/>
              <a:buChar char="v"/>
            </a:pPr>
            <a:r>
              <a:rPr lang="en-US" sz="2600" dirty="0" smtClean="0">
                <a:latin typeface="Calibri" pitchFamily="34" charset="0"/>
              </a:rPr>
              <a:t> Einstein and Zionism</a:t>
            </a:r>
            <a:endParaRPr lang="it-IT" sz="2600" dirty="0">
              <a:latin typeface="Calibri" pitchFamily="34" charset="0"/>
            </a:endParaRPr>
          </a:p>
          <a:p>
            <a:pPr>
              <a:buFont typeface="Wingdings" pitchFamily="2" charset="2"/>
              <a:buChar char="v"/>
            </a:pPr>
            <a:r>
              <a:rPr lang="en-US" sz="2600" dirty="0" smtClean="0">
                <a:latin typeface="Calibri" pitchFamily="34" charset="0"/>
              </a:rPr>
              <a:t> </a:t>
            </a:r>
            <a:r>
              <a:rPr lang="en-US" sz="2600" dirty="0">
                <a:latin typeface="Calibri" pitchFamily="34" charset="0"/>
              </a:rPr>
              <a:t>Peace and world war</a:t>
            </a:r>
            <a:endParaRPr lang="it-IT" sz="2600" dirty="0">
              <a:latin typeface="Calibri" pitchFamily="34" charset="0"/>
            </a:endParaRPr>
          </a:p>
          <a:p>
            <a:pPr>
              <a:buFont typeface="Wingdings" pitchFamily="2" charset="2"/>
              <a:buChar char="v"/>
            </a:pPr>
            <a:r>
              <a:rPr lang="en-US" sz="2600" dirty="0" smtClean="0">
                <a:latin typeface="Calibri" pitchFamily="34" charset="0"/>
              </a:rPr>
              <a:t> </a:t>
            </a:r>
            <a:r>
              <a:rPr lang="en-US" sz="2600" dirty="0">
                <a:latin typeface="Calibri" pitchFamily="34" charset="0"/>
              </a:rPr>
              <a:t>What teaching did he leave </a:t>
            </a:r>
            <a:r>
              <a:rPr lang="en-US" sz="2600" dirty="0" smtClean="0">
                <a:latin typeface="Calibri" pitchFamily="34" charset="0"/>
              </a:rPr>
              <a:t>posterity?</a:t>
            </a:r>
            <a:endParaRPr lang="it-IT" sz="2600" dirty="0">
              <a:latin typeface="Calibri" pitchFamily="34" charset="0"/>
            </a:endParaRPr>
          </a:p>
          <a:p>
            <a:endParaRPr lang="it-IT" sz="3300" dirty="0">
              <a:latin typeface="Calibri" pitchFamily="34" charset="0"/>
            </a:endParaRPr>
          </a:p>
        </p:txBody>
      </p:sp>
      <p:sp>
        <p:nvSpPr>
          <p:cNvPr id="3" name="Titolo 2"/>
          <p:cNvSpPr>
            <a:spLocks noGrp="1"/>
          </p:cNvSpPr>
          <p:nvPr>
            <p:ph type="title"/>
          </p:nvPr>
        </p:nvSpPr>
        <p:spPr/>
        <p:txBody>
          <a:bodyPr/>
          <a:lstStyle/>
          <a:p>
            <a:pPr algn="ctr"/>
            <a:r>
              <a:rPr lang="it-IT" dirty="0" smtClean="0"/>
              <a:t>SUMMARY</a:t>
            </a:r>
            <a:endParaRPr lang="it-IT" dirty="0"/>
          </a:p>
        </p:txBody>
      </p:sp>
    </p:spTree>
    <p:extLst>
      <p:ext uri="{BB962C8B-B14F-4D97-AF65-F5344CB8AC3E}">
        <p14:creationId xmlns:p14="http://schemas.microsoft.com/office/powerpoint/2010/main" val="406667824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1268760"/>
            <a:ext cx="8352927" cy="4608512"/>
          </a:xfrm>
        </p:spPr>
        <p:txBody>
          <a:bodyPr>
            <a:noAutofit/>
          </a:bodyPr>
          <a:lstStyle/>
          <a:p>
            <a:pPr algn="just">
              <a:buFont typeface="Wingdings" pitchFamily="2" charset="2"/>
              <a:buChar char="v"/>
            </a:pPr>
            <a:r>
              <a:rPr lang="en-US" sz="1800" dirty="0" smtClean="0">
                <a:latin typeface="Calibri" pitchFamily="34" charset="0"/>
              </a:rPr>
              <a:t>Einstein </a:t>
            </a:r>
            <a:r>
              <a:rPr lang="en-US" sz="1800" dirty="0">
                <a:latin typeface="Calibri" pitchFamily="34" charset="0"/>
              </a:rPr>
              <a:t>began to wonder what a light beam would look like if you could run alongside it at the same speed. If light were a wave, then the light beam should appear stationary, like a frozen wave. Yet, in reality, the light beam is moving. </a:t>
            </a:r>
            <a:endParaRPr lang="en-US" sz="1800" dirty="0" smtClean="0">
              <a:latin typeface="Calibri" pitchFamily="34" charset="0"/>
            </a:endParaRPr>
          </a:p>
          <a:p>
            <a:pPr algn="just">
              <a:buFont typeface="Wingdings" pitchFamily="2" charset="2"/>
              <a:buChar char="v"/>
            </a:pPr>
            <a:endParaRPr lang="en-US" sz="1800" dirty="0">
              <a:latin typeface="Calibri" pitchFamily="34" charset="0"/>
            </a:endParaRPr>
          </a:p>
          <a:p>
            <a:pPr algn="just">
              <a:buFont typeface="Wingdings" pitchFamily="2" charset="2"/>
              <a:buChar char="v"/>
            </a:pPr>
            <a:r>
              <a:rPr lang="en-US" sz="1800" dirty="0" smtClean="0">
                <a:latin typeface="Calibri" pitchFamily="34" charset="0"/>
              </a:rPr>
              <a:t>He wrote his first </a:t>
            </a:r>
            <a:r>
              <a:rPr lang="en-US" sz="1800" dirty="0">
                <a:latin typeface="Calibri" pitchFamily="34" charset="0"/>
              </a:rPr>
              <a:t>"scientific paper" at age 16, "The Investigation of the State of Aether in Magnetic Fields." This question of the relative speed to the stationary observer and the observer moving with the light was a question that would dominate his thinking for the next 10 years. </a:t>
            </a:r>
            <a:endParaRPr lang="en-US" sz="1800" dirty="0" smtClean="0">
              <a:latin typeface="Calibri" pitchFamily="34" charset="0"/>
            </a:endParaRPr>
          </a:p>
          <a:p>
            <a:pPr algn="just">
              <a:buFont typeface="Wingdings" pitchFamily="2" charset="2"/>
              <a:buChar char="v"/>
            </a:pPr>
            <a:endParaRPr lang="en-US" sz="1800" dirty="0">
              <a:latin typeface="Calibri" pitchFamily="34" charset="0"/>
            </a:endParaRPr>
          </a:p>
          <a:p>
            <a:pPr algn="just">
              <a:buFont typeface="Wingdings" pitchFamily="2" charset="2"/>
              <a:buChar char="v"/>
            </a:pPr>
            <a:r>
              <a:rPr lang="en-US" sz="1800" dirty="0" smtClean="0">
                <a:latin typeface="Calibri" pitchFamily="34" charset="0"/>
              </a:rPr>
              <a:t>Among </a:t>
            </a:r>
            <a:r>
              <a:rPr lang="en-US" sz="1800" dirty="0">
                <a:latin typeface="Calibri" pitchFamily="34" charset="0"/>
              </a:rPr>
              <a:t>other things, he pictured lightning striking at both ends of a moving train. A person on the embankment might see the strikes as simultaneous, but to someone on the speeding train they would appear to have happened at different moments. Because the train is speeding forward, the light from the strike at the front of the train would reach him a moment before the light from the strike at the back of the train. From that he realized that simultaneity is relative to your state of motion, and from that he came up with the idea that there is no such thing as absolute time. Time is relative. Hence the special theory of relativity.</a:t>
            </a:r>
            <a:endParaRPr lang="it-IT" sz="1800" dirty="0">
              <a:latin typeface="Calibri" pitchFamily="34" charset="0"/>
            </a:endParaRPr>
          </a:p>
        </p:txBody>
      </p:sp>
      <p:sp>
        <p:nvSpPr>
          <p:cNvPr id="4" name="Titolo 3"/>
          <p:cNvSpPr>
            <a:spLocks noGrp="1"/>
          </p:cNvSpPr>
          <p:nvPr>
            <p:ph type="title"/>
          </p:nvPr>
        </p:nvSpPr>
        <p:spPr>
          <a:xfrm>
            <a:off x="467544" y="260648"/>
            <a:ext cx="8229600" cy="868958"/>
          </a:xfrm>
        </p:spPr>
        <p:txBody>
          <a:bodyPr>
            <a:normAutofit/>
          </a:bodyPr>
          <a:lstStyle/>
          <a:p>
            <a:pPr algn="ctr"/>
            <a:r>
              <a:rPr lang="en-US" sz="4000" dirty="0" smtClean="0">
                <a:latin typeface="Calibri" pitchFamily="34" charset="0"/>
              </a:rPr>
              <a:t>ALBERT’S CURIOSITIES </a:t>
            </a:r>
            <a:endParaRPr lang="en-US" sz="4000" dirty="0">
              <a:latin typeface="Calibri" pitchFamily="34" charset="0"/>
            </a:endParaRPr>
          </a:p>
        </p:txBody>
      </p:sp>
    </p:spTree>
    <p:extLst>
      <p:ext uri="{BB962C8B-B14F-4D97-AF65-F5344CB8AC3E}">
        <p14:creationId xmlns:p14="http://schemas.microsoft.com/office/powerpoint/2010/main" val="237598714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836712"/>
            <a:ext cx="8568952" cy="648072"/>
          </a:xfrm>
        </p:spPr>
        <p:txBody>
          <a:bodyPr>
            <a:noAutofit/>
          </a:bodyPr>
          <a:lstStyle/>
          <a:p>
            <a:pPr algn="ctr"/>
            <a:r>
              <a:rPr lang="it-IT" sz="2400" dirty="0"/>
              <a:t/>
            </a:r>
            <a:br>
              <a:rPr lang="it-IT" sz="2400" dirty="0"/>
            </a:br>
            <a:r>
              <a:rPr lang="en-US" sz="4000" dirty="0">
                <a:latin typeface="Calibri" pitchFamily="34" charset="0"/>
              </a:rPr>
              <a:t>MOST RELEVANT DISCOVERIES: </a:t>
            </a:r>
            <a:r>
              <a:rPr lang="en-US" sz="4000" dirty="0" smtClean="0">
                <a:latin typeface="Calibri" pitchFamily="34" charset="0"/>
              </a:rPr>
              <a:t/>
            </a:r>
            <a:br>
              <a:rPr lang="en-US" sz="4000" dirty="0" smtClean="0">
                <a:latin typeface="Calibri" pitchFamily="34" charset="0"/>
              </a:rPr>
            </a:br>
            <a:r>
              <a:rPr lang="en-US" sz="4000" i="1" dirty="0" smtClean="0">
                <a:latin typeface="Calibri" pitchFamily="34" charset="0"/>
              </a:rPr>
              <a:t>1905 </a:t>
            </a:r>
            <a:r>
              <a:rPr lang="en-US" sz="4000" i="1" dirty="0">
                <a:latin typeface="Calibri" pitchFamily="34" charset="0"/>
              </a:rPr>
              <a:t>– </a:t>
            </a:r>
            <a:r>
              <a:rPr lang="en-US" sz="4000" i="1" dirty="0" err="1">
                <a:latin typeface="Calibri" pitchFamily="34" charset="0"/>
              </a:rPr>
              <a:t>Annus</a:t>
            </a:r>
            <a:r>
              <a:rPr lang="en-US" sz="4000" i="1" dirty="0">
                <a:latin typeface="Calibri" pitchFamily="34" charset="0"/>
              </a:rPr>
              <a:t> Mirabilis</a:t>
            </a:r>
            <a:endParaRPr lang="it-IT" sz="4000" dirty="0">
              <a:latin typeface="Calibri" pitchFamily="34" charset="0"/>
            </a:endParaRPr>
          </a:p>
        </p:txBody>
      </p:sp>
      <p:sp>
        <p:nvSpPr>
          <p:cNvPr id="3" name="Sottotitolo 2"/>
          <p:cNvSpPr>
            <a:spLocks noGrp="1"/>
          </p:cNvSpPr>
          <p:nvPr>
            <p:ph type="subTitle" idx="1"/>
          </p:nvPr>
        </p:nvSpPr>
        <p:spPr>
          <a:xfrm>
            <a:off x="323528" y="1844823"/>
            <a:ext cx="8640960" cy="5004929"/>
          </a:xfrm>
        </p:spPr>
        <p:txBody>
          <a:bodyPr>
            <a:normAutofit/>
          </a:bodyPr>
          <a:lstStyle/>
          <a:p>
            <a:pPr marL="342900" indent="-342900" algn="just">
              <a:buFont typeface="Wingdings" pitchFamily="2" charset="2"/>
              <a:buChar char="v"/>
            </a:pPr>
            <a:r>
              <a:rPr lang="en-US" sz="1800" dirty="0">
                <a:solidFill>
                  <a:schemeClr val="tx1"/>
                </a:solidFill>
                <a:latin typeface="Calibri" pitchFamily="34" charset="0"/>
              </a:rPr>
              <a:t>In 1905, the </a:t>
            </a:r>
            <a:r>
              <a:rPr lang="en-US" sz="1800" dirty="0" err="1">
                <a:solidFill>
                  <a:schemeClr val="tx1"/>
                </a:solidFill>
                <a:latin typeface="Calibri" pitchFamily="34" charset="0"/>
              </a:rPr>
              <a:t>Annus</a:t>
            </a:r>
            <a:r>
              <a:rPr lang="en-US" sz="1800" dirty="0">
                <a:solidFill>
                  <a:schemeClr val="tx1"/>
                </a:solidFill>
                <a:latin typeface="Calibri" pitchFamily="34" charset="0"/>
              </a:rPr>
              <a:t> Mirabilis, he published in the </a:t>
            </a:r>
            <a:r>
              <a:rPr lang="en-US" sz="1800" dirty="0" err="1">
                <a:solidFill>
                  <a:schemeClr val="tx1"/>
                </a:solidFill>
                <a:latin typeface="Calibri" pitchFamily="34" charset="0"/>
              </a:rPr>
              <a:t>Annalen</a:t>
            </a:r>
            <a:r>
              <a:rPr lang="en-US" sz="1800" dirty="0">
                <a:solidFill>
                  <a:schemeClr val="tx1"/>
                </a:solidFill>
                <a:latin typeface="Calibri" pitchFamily="34" charset="0"/>
              </a:rPr>
              <a:t> </a:t>
            </a:r>
            <a:r>
              <a:rPr lang="en-US" sz="1800" dirty="0" err="1">
                <a:solidFill>
                  <a:schemeClr val="tx1"/>
                </a:solidFill>
                <a:latin typeface="Calibri" pitchFamily="34" charset="0"/>
              </a:rPr>
              <a:t>der</a:t>
            </a:r>
            <a:r>
              <a:rPr lang="en-US" sz="1800" dirty="0">
                <a:solidFill>
                  <a:schemeClr val="tx1"/>
                </a:solidFill>
                <a:latin typeface="Calibri" pitchFamily="34" charset="0"/>
              </a:rPr>
              <a:t> </a:t>
            </a:r>
            <a:r>
              <a:rPr lang="en-US" sz="1800" dirty="0" err="1">
                <a:solidFill>
                  <a:schemeClr val="tx1"/>
                </a:solidFill>
                <a:latin typeface="Calibri" pitchFamily="34" charset="0"/>
              </a:rPr>
              <a:t>Physik</a:t>
            </a:r>
            <a:r>
              <a:rPr lang="en-US" sz="1800" dirty="0">
                <a:solidFill>
                  <a:schemeClr val="tx1"/>
                </a:solidFill>
                <a:latin typeface="Calibri" pitchFamily="34" charset="0"/>
              </a:rPr>
              <a:t>, </a:t>
            </a:r>
            <a:r>
              <a:rPr lang="en-US" sz="1800" dirty="0" smtClean="0">
                <a:solidFill>
                  <a:schemeClr val="tx1"/>
                </a:solidFill>
                <a:latin typeface="Calibri" pitchFamily="34" charset="0"/>
              </a:rPr>
              <a:t>four </a:t>
            </a:r>
            <a:r>
              <a:rPr lang="en-US" sz="1800" dirty="0">
                <a:solidFill>
                  <a:schemeClr val="tx1"/>
                </a:solidFill>
                <a:latin typeface="Calibri" pitchFamily="34" charset="0"/>
              </a:rPr>
              <a:t>works </a:t>
            </a:r>
            <a:r>
              <a:rPr lang="en-US" sz="1800" dirty="0" smtClean="0">
                <a:solidFill>
                  <a:schemeClr val="tx1"/>
                </a:solidFill>
                <a:latin typeface="Calibri" pitchFamily="34" charset="0"/>
              </a:rPr>
              <a:t>that contributed </a:t>
            </a:r>
            <a:r>
              <a:rPr lang="en-US" sz="1800" dirty="0">
                <a:solidFill>
                  <a:schemeClr val="tx1"/>
                </a:solidFill>
                <a:latin typeface="Calibri" pitchFamily="34" charset="0"/>
              </a:rPr>
              <a:t>substantially to the foundation of modern physics and changed views on space, time, and matter</a:t>
            </a:r>
            <a:r>
              <a:rPr lang="en-US" sz="1800" dirty="0" smtClean="0">
                <a:solidFill>
                  <a:schemeClr val="tx1"/>
                </a:solidFill>
                <a:latin typeface="Calibri" pitchFamily="34" charset="0"/>
              </a:rPr>
              <a:t>.</a:t>
            </a:r>
          </a:p>
          <a:p>
            <a:pPr marL="342900" indent="-342900" algn="just">
              <a:buFont typeface="Wingdings" pitchFamily="2" charset="2"/>
              <a:buChar char="v"/>
            </a:pPr>
            <a:endParaRPr lang="it-IT" sz="1800" dirty="0">
              <a:solidFill>
                <a:schemeClr val="tx1"/>
              </a:solidFill>
              <a:latin typeface="Calibri" pitchFamily="34" charset="0"/>
            </a:endParaRPr>
          </a:p>
          <a:p>
            <a:pPr marL="457200" lvl="0" indent="-457200" algn="just">
              <a:buFont typeface="Wingdings" pitchFamily="2" charset="2"/>
              <a:buChar char="v"/>
            </a:pPr>
            <a:r>
              <a:rPr lang="en-GB" sz="1800" b="1" dirty="0">
                <a:solidFill>
                  <a:schemeClr val="tx1"/>
                </a:solidFill>
                <a:latin typeface="Calibri" pitchFamily="34" charset="0"/>
              </a:rPr>
              <a:t>Photoelectric effect:</a:t>
            </a:r>
            <a:r>
              <a:rPr lang="en-GB" sz="1800" dirty="0">
                <a:solidFill>
                  <a:schemeClr val="tx1"/>
                </a:solidFill>
                <a:latin typeface="Calibri" pitchFamily="34" charset="0"/>
              </a:rPr>
              <a:t> it </a:t>
            </a:r>
            <a:r>
              <a:rPr lang="en-US" sz="1800" dirty="0">
                <a:solidFill>
                  <a:schemeClr val="tx1"/>
                </a:solidFill>
                <a:latin typeface="Calibri" pitchFamily="34" charset="0"/>
              </a:rPr>
              <a:t>gave rise to quantum theory </a:t>
            </a:r>
            <a:r>
              <a:rPr lang="en-US" sz="1800" dirty="0" smtClean="0">
                <a:solidFill>
                  <a:schemeClr val="tx1"/>
                </a:solidFill>
                <a:latin typeface="Calibri" pitchFamily="34" charset="0"/>
              </a:rPr>
              <a:t>by suggesting </a:t>
            </a:r>
            <a:r>
              <a:rPr lang="en-US" sz="1800" dirty="0">
                <a:solidFill>
                  <a:schemeClr val="tx1"/>
                </a:solidFill>
                <a:latin typeface="Calibri" pitchFamily="34" charset="0"/>
              </a:rPr>
              <a:t>that energy is exchanged only in discrete amounts (quanta). </a:t>
            </a:r>
            <a:endParaRPr lang="it-IT" sz="1800" dirty="0">
              <a:solidFill>
                <a:schemeClr val="tx1"/>
              </a:solidFill>
              <a:latin typeface="Calibri" pitchFamily="34" charset="0"/>
            </a:endParaRPr>
          </a:p>
          <a:p>
            <a:pPr marL="457200" indent="-457200" algn="just">
              <a:buFont typeface="Wingdings" pitchFamily="2" charset="2"/>
              <a:buChar char="v"/>
            </a:pPr>
            <a:r>
              <a:rPr lang="en-GB" sz="1800" b="1" dirty="0">
                <a:solidFill>
                  <a:schemeClr val="tx1"/>
                </a:solidFill>
                <a:latin typeface="Calibri" pitchFamily="34" charset="0"/>
              </a:rPr>
              <a:t>Brownian motion</a:t>
            </a:r>
            <a:r>
              <a:rPr lang="en-GB" sz="1800" b="1" dirty="0" smtClean="0">
                <a:solidFill>
                  <a:schemeClr val="tx1"/>
                </a:solidFill>
                <a:latin typeface="Calibri" pitchFamily="34" charset="0"/>
              </a:rPr>
              <a:t>: </a:t>
            </a:r>
            <a:r>
              <a:rPr lang="en-US" sz="1800" dirty="0">
                <a:solidFill>
                  <a:schemeClr val="tx1"/>
                </a:solidFill>
                <a:latin typeface="Calibri" pitchFamily="34" charset="0"/>
              </a:rPr>
              <a:t>It </a:t>
            </a:r>
            <a:r>
              <a:rPr lang="en-US" sz="1800" dirty="0" smtClean="0">
                <a:solidFill>
                  <a:schemeClr val="tx1"/>
                </a:solidFill>
                <a:latin typeface="Calibri" pitchFamily="34" charset="0"/>
              </a:rPr>
              <a:t>describes the </a:t>
            </a:r>
            <a:r>
              <a:rPr lang="en-US" sz="1800" dirty="0">
                <a:solidFill>
                  <a:schemeClr val="tx1"/>
                </a:solidFill>
                <a:latin typeface="Calibri" pitchFamily="34" charset="0"/>
              </a:rPr>
              <a:t>random motion of particles suspended in a fluid resulting from their collision with the quick atoms or </a:t>
            </a:r>
            <a:r>
              <a:rPr lang="en-US" sz="1800" dirty="0" smtClean="0">
                <a:solidFill>
                  <a:schemeClr val="tx1"/>
                </a:solidFill>
                <a:latin typeface="Calibri" pitchFamily="34" charset="0"/>
              </a:rPr>
              <a:t>that the speed of molecules in the gas or liquid.</a:t>
            </a:r>
            <a:endParaRPr lang="it-IT" sz="1800" dirty="0" smtClean="0">
              <a:solidFill>
                <a:schemeClr val="tx1"/>
              </a:solidFill>
              <a:latin typeface="Calibri" pitchFamily="34" charset="0"/>
            </a:endParaRPr>
          </a:p>
          <a:p>
            <a:pPr marL="457200" lvl="0" indent="-457200" algn="just">
              <a:buFont typeface="Wingdings" pitchFamily="2" charset="2"/>
              <a:buChar char="v"/>
            </a:pPr>
            <a:r>
              <a:rPr lang="en-GB" sz="1800" b="1" dirty="0" smtClean="0">
                <a:solidFill>
                  <a:schemeClr val="tx1"/>
                </a:solidFill>
                <a:latin typeface="Calibri" pitchFamily="34" charset="0"/>
              </a:rPr>
              <a:t>Special relativity: </a:t>
            </a:r>
            <a:r>
              <a:rPr lang="en-GB" sz="1800" dirty="0">
                <a:solidFill>
                  <a:schemeClr val="tx1"/>
                </a:solidFill>
                <a:latin typeface="Calibri" pitchFamily="34" charset="0"/>
              </a:rPr>
              <a:t>It explains that </a:t>
            </a:r>
            <a:r>
              <a:rPr lang="en-GB" sz="1800" dirty="0" smtClean="0">
                <a:solidFill>
                  <a:schemeClr val="tx1"/>
                </a:solidFill>
                <a:latin typeface="Calibri" pitchFamily="34" charset="0"/>
              </a:rPr>
              <a:t>the speed of light </a:t>
            </a:r>
            <a:r>
              <a:rPr lang="en-US" sz="1800" dirty="0" smtClean="0">
                <a:solidFill>
                  <a:schemeClr val="tx1"/>
                </a:solidFill>
                <a:latin typeface="Calibri" pitchFamily="34" charset="0"/>
              </a:rPr>
              <a:t>is </a:t>
            </a:r>
            <a:r>
              <a:rPr lang="en-US" sz="1800" dirty="0">
                <a:solidFill>
                  <a:schemeClr val="tx1"/>
                </a:solidFill>
                <a:latin typeface="Calibri" pitchFamily="34" charset="0"/>
              </a:rPr>
              <a:t>independent of the motion of the observer.</a:t>
            </a:r>
            <a:endParaRPr lang="it-IT" sz="1800" dirty="0">
              <a:solidFill>
                <a:schemeClr val="tx1"/>
              </a:solidFill>
              <a:latin typeface="Calibri" pitchFamily="34" charset="0"/>
            </a:endParaRPr>
          </a:p>
          <a:p>
            <a:pPr marL="457200" lvl="0" indent="-457200" algn="just">
              <a:buFont typeface="Wingdings" pitchFamily="2" charset="2"/>
              <a:buChar char="v"/>
            </a:pPr>
            <a:r>
              <a:rPr lang="en-US" sz="1800" b="1" dirty="0" smtClean="0">
                <a:solidFill>
                  <a:schemeClr val="tx1"/>
                </a:solidFill>
                <a:latin typeface="Calibri" pitchFamily="34" charset="0"/>
              </a:rPr>
              <a:t>E = mc2:</a:t>
            </a:r>
            <a:r>
              <a:rPr lang="en-GB" sz="1800" dirty="0" smtClean="0">
                <a:solidFill>
                  <a:schemeClr val="tx1"/>
                </a:solidFill>
                <a:latin typeface="Calibri" pitchFamily="34" charset="0"/>
              </a:rPr>
              <a:t> </a:t>
            </a:r>
            <a:r>
              <a:rPr lang="en-GB" sz="1800" dirty="0">
                <a:solidFill>
                  <a:schemeClr val="tx1"/>
                </a:solidFill>
                <a:latin typeface="Calibri" pitchFamily="34" charset="0"/>
              </a:rPr>
              <a:t>The matter-energy equivalence </a:t>
            </a:r>
            <a:r>
              <a:rPr lang="en-US" sz="1800" dirty="0">
                <a:solidFill>
                  <a:schemeClr val="tx1"/>
                </a:solidFill>
                <a:latin typeface="Calibri" pitchFamily="34" charset="0"/>
              </a:rPr>
              <a:t>estabilished that energy (E) equals mass (m) times the speed of light (c) squared. It means mass is just one form of energy and that a small amount of mass can be converted to a phenomenal amount of energy. </a:t>
            </a:r>
            <a:endParaRPr lang="it-IT" sz="1800" dirty="0">
              <a:solidFill>
                <a:schemeClr val="tx1"/>
              </a:solidFill>
              <a:latin typeface="Calibri" pitchFamily="34" charset="0"/>
            </a:endParaRPr>
          </a:p>
          <a:p>
            <a:pPr algn="just"/>
            <a:endParaRPr lang="it-IT" sz="2000" dirty="0"/>
          </a:p>
        </p:txBody>
      </p:sp>
    </p:spTree>
    <p:extLst>
      <p:ext uri="{BB962C8B-B14F-4D97-AF65-F5344CB8AC3E}">
        <p14:creationId xmlns:p14="http://schemas.microsoft.com/office/powerpoint/2010/main" val="422807470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ttangolo 6"/>
          <p:cNvSpPr/>
          <p:nvPr/>
        </p:nvSpPr>
        <p:spPr>
          <a:xfrm>
            <a:off x="1143000" y="1196752"/>
            <a:ext cx="6858000" cy="116068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it-IT"/>
          </a:p>
        </p:txBody>
      </p:sp>
      <p:sp>
        <p:nvSpPr>
          <p:cNvPr id="2" name="Titolo 1"/>
          <p:cNvSpPr>
            <a:spLocks noGrp="1"/>
          </p:cNvSpPr>
          <p:nvPr>
            <p:ph type="ctrTitle"/>
          </p:nvPr>
        </p:nvSpPr>
        <p:spPr>
          <a:xfrm>
            <a:off x="0" y="1196752"/>
            <a:ext cx="9144000" cy="576064"/>
          </a:xfrm>
        </p:spPr>
        <p:txBody>
          <a:bodyPr rtlCol="0">
            <a:noAutofit/>
          </a:bodyPr>
          <a:lstStyle/>
          <a:p>
            <a:pPr algn="ctr" fontAlgn="auto">
              <a:spcAft>
                <a:spcPts val="0"/>
              </a:spcAft>
              <a:defRPr/>
            </a:pPr>
            <a:r>
              <a:rPr lang="en-GB" sz="3800" dirty="0" smtClean="0"/>
              <a:t/>
            </a:r>
            <a:br>
              <a:rPr lang="en-GB" sz="3800" dirty="0" smtClean="0"/>
            </a:br>
            <a:r>
              <a:rPr lang="en-GB" sz="3800" dirty="0" smtClean="0">
                <a:latin typeface="Calibri" pitchFamily="34" charset="0"/>
              </a:rPr>
              <a:t>WHY WAS HE AWARDED THE NOBEL PRIZE?</a:t>
            </a:r>
            <a:r>
              <a:rPr lang="it-IT" sz="3800" dirty="0" smtClean="0">
                <a:latin typeface="Calibri" pitchFamily="34" charset="0"/>
              </a:rPr>
              <a:t/>
            </a:r>
            <a:br>
              <a:rPr lang="it-IT" sz="3800" dirty="0" smtClean="0">
                <a:latin typeface="Calibri" pitchFamily="34" charset="0"/>
              </a:rPr>
            </a:br>
            <a:endParaRPr lang="it-IT" sz="3800" dirty="0">
              <a:latin typeface="Calibri" pitchFamily="34" charset="0"/>
            </a:endParaRPr>
          </a:p>
        </p:txBody>
      </p:sp>
      <p:sp>
        <p:nvSpPr>
          <p:cNvPr id="3" name="Sottotitolo 2"/>
          <p:cNvSpPr>
            <a:spLocks noGrp="1"/>
          </p:cNvSpPr>
          <p:nvPr>
            <p:ph type="subTitle" idx="1"/>
          </p:nvPr>
        </p:nvSpPr>
        <p:spPr>
          <a:xfrm>
            <a:off x="1071562" y="1515269"/>
            <a:ext cx="7000875" cy="1121643"/>
          </a:xfrm>
        </p:spPr>
        <p:txBody>
          <a:bodyPr rtlCol="0">
            <a:normAutofit/>
          </a:bodyPr>
          <a:lstStyle/>
          <a:p>
            <a:pPr algn="just" fontAlgn="auto">
              <a:spcAft>
                <a:spcPts val="0"/>
              </a:spcAft>
              <a:buFont typeface="Arial" pitchFamily="34" charset="0"/>
              <a:buNone/>
              <a:defRPr/>
            </a:pPr>
            <a:r>
              <a:rPr lang="en-US" sz="2000" dirty="0" smtClean="0">
                <a:solidFill>
                  <a:schemeClr val="tx2">
                    <a:lumMod val="50000"/>
                  </a:schemeClr>
                </a:solidFill>
                <a:latin typeface="Calibri" pitchFamily="34" charset="0"/>
              </a:rPr>
              <a:t>In 1921 Albert Einstein received the Nobel Prize in Physics especially for his discovery of the law of the photoelectric </a:t>
            </a:r>
            <a:r>
              <a:rPr lang="en-US" sz="2000" dirty="0">
                <a:solidFill>
                  <a:schemeClr val="tx2">
                    <a:lumMod val="50000"/>
                  </a:schemeClr>
                </a:solidFill>
                <a:latin typeface="Calibri" pitchFamily="34" charset="0"/>
              </a:rPr>
              <a:t>effect </a:t>
            </a:r>
            <a:r>
              <a:rPr lang="en-US" sz="2000" dirty="0" smtClean="0">
                <a:solidFill>
                  <a:schemeClr val="tx2">
                    <a:lumMod val="50000"/>
                  </a:schemeClr>
                </a:solidFill>
                <a:latin typeface="Calibri" pitchFamily="34" charset="0"/>
              </a:rPr>
              <a:t>and for </a:t>
            </a:r>
            <a:r>
              <a:rPr lang="en-US" sz="2000" dirty="0">
                <a:solidFill>
                  <a:schemeClr val="tx2">
                    <a:lumMod val="50000"/>
                  </a:schemeClr>
                </a:solidFill>
                <a:latin typeface="Calibri" pitchFamily="34" charset="0"/>
              </a:rPr>
              <a:t>his services to theoretical </a:t>
            </a:r>
            <a:r>
              <a:rPr lang="en-US" sz="2000" dirty="0" smtClean="0">
                <a:solidFill>
                  <a:schemeClr val="tx2">
                    <a:lumMod val="50000"/>
                  </a:schemeClr>
                </a:solidFill>
                <a:latin typeface="Calibri" pitchFamily="34" charset="0"/>
              </a:rPr>
              <a:t>physics</a:t>
            </a:r>
            <a:r>
              <a:rPr lang="en-US" sz="2000" dirty="0">
                <a:solidFill>
                  <a:schemeClr val="tx2">
                    <a:lumMod val="50000"/>
                  </a:schemeClr>
                </a:solidFill>
                <a:latin typeface="Calibri" pitchFamily="34" charset="0"/>
              </a:rPr>
              <a:t>.</a:t>
            </a:r>
            <a:endParaRPr lang="it-IT" sz="2000" dirty="0">
              <a:solidFill>
                <a:schemeClr val="tx2">
                  <a:lumMod val="50000"/>
                </a:schemeClr>
              </a:solidFill>
              <a:latin typeface="Calibri" pitchFamily="34" charset="0"/>
            </a:endParaRPr>
          </a:p>
        </p:txBody>
      </p:sp>
      <p:pic>
        <p:nvPicPr>
          <p:cNvPr id="2053" name="Picture 19" descr="http://d.ibtimes.co.uk/en/full/238203/albert-einsteins-theory-was-right-says-cer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068960"/>
            <a:ext cx="2643188"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magin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7053" y="3068960"/>
            <a:ext cx="2643188"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Immagin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2162" y="3068960"/>
            <a:ext cx="2408238"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30760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tangolo 3"/>
          <p:cNvSpPr/>
          <p:nvPr/>
        </p:nvSpPr>
        <p:spPr>
          <a:xfrm>
            <a:off x="428625" y="1143000"/>
            <a:ext cx="8286750" cy="550068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it-IT"/>
          </a:p>
        </p:txBody>
      </p:sp>
      <p:sp>
        <p:nvSpPr>
          <p:cNvPr id="2" name="Titolo 1"/>
          <p:cNvSpPr>
            <a:spLocks noGrp="1"/>
          </p:cNvSpPr>
          <p:nvPr>
            <p:ph type="title"/>
          </p:nvPr>
        </p:nvSpPr>
        <p:spPr>
          <a:xfrm>
            <a:off x="0" y="260648"/>
            <a:ext cx="9144000" cy="1143000"/>
          </a:xfrm>
        </p:spPr>
        <p:txBody>
          <a:bodyPr rtlCol="0">
            <a:normAutofit fontScale="90000"/>
          </a:bodyPr>
          <a:lstStyle/>
          <a:p>
            <a:pPr algn="ctr" fontAlgn="auto">
              <a:spcAft>
                <a:spcPts val="0"/>
              </a:spcAft>
              <a:defRPr/>
            </a:pPr>
            <a:r>
              <a:rPr lang="en-GB" dirty="0" smtClean="0"/>
              <a:t/>
            </a:r>
            <a:br>
              <a:rPr lang="en-GB" dirty="0" smtClean="0"/>
            </a:br>
            <a:r>
              <a:rPr lang="en-GB" sz="4000" dirty="0" smtClean="0">
                <a:latin typeface="Calibri" pitchFamily="34" charset="0"/>
              </a:rPr>
              <a:t>OTHER PRIZES AND AWARDS</a:t>
            </a:r>
            <a:r>
              <a:rPr lang="it-IT" sz="4000" dirty="0" smtClean="0">
                <a:latin typeface="Calibri" pitchFamily="34" charset="0"/>
              </a:rPr>
              <a:t/>
            </a:r>
            <a:br>
              <a:rPr lang="it-IT" sz="4000" dirty="0" smtClean="0">
                <a:latin typeface="Calibri" pitchFamily="34" charset="0"/>
              </a:rPr>
            </a:br>
            <a:endParaRPr lang="it-IT" sz="4000" dirty="0">
              <a:latin typeface="Calibri" pitchFamily="34" charset="0"/>
            </a:endParaRPr>
          </a:p>
        </p:txBody>
      </p:sp>
      <p:sp>
        <p:nvSpPr>
          <p:cNvPr id="3" name="Segnaposto contenuto 2"/>
          <p:cNvSpPr>
            <a:spLocks noGrp="1"/>
          </p:cNvSpPr>
          <p:nvPr>
            <p:ph idx="1"/>
          </p:nvPr>
        </p:nvSpPr>
        <p:spPr>
          <a:xfrm>
            <a:off x="486216" y="1628800"/>
            <a:ext cx="8229600" cy="4038600"/>
          </a:xfrm>
          <a:noFill/>
        </p:spPr>
        <p:txBody>
          <a:bodyPr rtlCol="0">
            <a:noAutofit/>
          </a:bodyPr>
          <a:lstStyle/>
          <a:p>
            <a:pPr marL="0" indent="0" algn="just" fontAlgn="auto">
              <a:spcAft>
                <a:spcPts val="0"/>
              </a:spcAft>
              <a:buFont typeface="Arial" pitchFamily="34" charset="0"/>
              <a:buNone/>
              <a:defRPr/>
            </a:pPr>
            <a:r>
              <a:rPr lang="en-US" sz="1800" dirty="0" smtClean="0">
                <a:solidFill>
                  <a:schemeClr val="tx2">
                    <a:lumMod val="50000"/>
                  </a:schemeClr>
                </a:solidFill>
                <a:latin typeface="Calibri" pitchFamily="34" charset="0"/>
              </a:rPr>
              <a:t>Albert Einstein received lots of others prizes and awards. The most important are: </a:t>
            </a:r>
          </a:p>
          <a:p>
            <a:pPr algn="just" fontAlgn="auto">
              <a:spcAft>
                <a:spcPts val="0"/>
              </a:spcAft>
              <a:buFont typeface="Wingdings" pitchFamily="2" charset="2"/>
              <a:buChar char="v"/>
              <a:defRPr/>
            </a:pPr>
            <a:r>
              <a:rPr lang="en-US" sz="1800" dirty="0" smtClean="0">
                <a:solidFill>
                  <a:schemeClr val="tx2">
                    <a:lumMod val="50000"/>
                  </a:schemeClr>
                </a:solidFill>
                <a:latin typeface="Calibri" pitchFamily="34" charset="0"/>
              </a:rPr>
              <a:t>In 1925 The Royal Society awarded him the Copley Medal;</a:t>
            </a:r>
          </a:p>
          <a:p>
            <a:pPr algn="just" fontAlgn="auto">
              <a:spcAft>
                <a:spcPts val="0"/>
              </a:spcAft>
              <a:buFont typeface="Wingdings" pitchFamily="2" charset="2"/>
              <a:buChar char="v"/>
              <a:defRPr/>
            </a:pPr>
            <a:r>
              <a:rPr lang="en-US" sz="1800" dirty="0" smtClean="0">
                <a:solidFill>
                  <a:schemeClr val="tx2">
                    <a:lumMod val="50000"/>
                  </a:schemeClr>
                </a:solidFill>
                <a:latin typeface="Calibri" pitchFamily="34" charset="0"/>
              </a:rPr>
              <a:t>In 1934 he gave the Josiah Willard Gibbs lecture;</a:t>
            </a:r>
          </a:p>
          <a:p>
            <a:pPr algn="just" fontAlgn="auto">
              <a:spcAft>
                <a:spcPts val="0"/>
              </a:spcAft>
              <a:buFont typeface="Wingdings" pitchFamily="2" charset="2"/>
              <a:buChar char="v"/>
              <a:defRPr/>
            </a:pPr>
            <a:r>
              <a:rPr lang="en-US" sz="1800" dirty="0" smtClean="0">
                <a:solidFill>
                  <a:schemeClr val="tx2">
                    <a:lumMod val="50000"/>
                  </a:schemeClr>
                </a:solidFill>
                <a:latin typeface="Calibri" pitchFamily="34" charset="0"/>
              </a:rPr>
              <a:t>In 1936 he was awarded the Franklin Institute's Franklin Medal for his extensive work on relativity and the photo-electric effect;</a:t>
            </a:r>
          </a:p>
          <a:p>
            <a:pPr algn="just" fontAlgn="auto">
              <a:spcAft>
                <a:spcPts val="0"/>
              </a:spcAft>
              <a:buFont typeface="Wingdings" pitchFamily="2" charset="2"/>
              <a:buChar char="v"/>
              <a:defRPr/>
            </a:pPr>
            <a:r>
              <a:rPr lang="en-US" sz="1800" dirty="0" smtClean="0">
                <a:solidFill>
                  <a:schemeClr val="tx2">
                    <a:lumMod val="50000"/>
                  </a:schemeClr>
                </a:solidFill>
                <a:latin typeface="Calibri" pitchFamily="34" charset="0"/>
              </a:rPr>
              <a:t>In 1990 in his name was added to the Walhalla temple for "laudable and distinguished Germans", which is located in Donaustauf in Bavaria.</a:t>
            </a:r>
          </a:p>
          <a:p>
            <a:pPr algn="just" fontAlgn="auto">
              <a:spcAft>
                <a:spcPts val="0"/>
              </a:spcAft>
              <a:buFont typeface="Wingdings" pitchFamily="2" charset="2"/>
              <a:buChar char="v"/>
              <a:defRPr/>
            </a:pPr>
            <a:r>
              <a:rPr lang="en-US" sz="1800" dirty="0" smtClean="0">
                <a:solidFill>
                  <a:schemeClr val="tx2">
                    <a:lumMod val="50000"/>
                  </a:schemeClr>
                </a:solidFill>
                <a:latin typeface="Calibri" pitchFamily="34" charset="0"/>
              </a:rPr>
              <a:t>In 1999 Time magazine named him the Person of the Century</a:t>
            </a:r>
            <a:r>
              <a:rPr lang="en-US" sz="1800" dirty="0">
                <a:solidFill>
                  <a:schemeClr val="tx2">
                    <a:lumMod val="50000"/>
                  </a:schemeClr>
                </a:solidFill>
                <a:latin typeface="Calibri" pitchFamily="34" charset="0"/>
              </a:rPr>
              <a:t>.</a:t>
            </a:r>
            <a:r>
              <a:rPr lang="en-US" sz="1800" dirty="0" smtClean="0">
                <a:solidFill>
                  <a:schemeClr val="tx2">
                    <a:lumMod val="50000"/>
                  </a:schemeClr>
                </a:solidFill>
                <a:latin typeface="Calibri" pitchFamily="34" charset="0"/>
              </a:rPr>
              <a:t> In the words of a biographer, "to the scientifically literate and the public at large, Einstein is synonymous with genius". Also in 1999, an opinion poll of 100 leading physicists ranked Einstein the "greatest physicist ever”. A Gallup poll recorded him as the fourth most admired person of the 20th century in the U.S.</a:t>
            </a:r>
          </a:p>
          <a:p>
            <a:pPr algn="just" fontAlgn="auto">
              <a:spcAft>
                <a:spcPts val="0"/>
              </a:spcAft>
              <a:buFont typeface="Wingdings" pitchFamily="2" charset="2"/>
              <a:buChar char="v"/>
              <a:defRPr/>
            </a:pPr>
            <a:r>
              <a:rPr lang="en-US" sz="1800" dirty="0" smtClean="0">
                <a:solidFill>
                  <a:schemeClr val="tx2">
                    <a:lumMod val="50000"/>
                  </a:schemeClr>
                </a:solidFill>
                <a:latin typeface="Calibri" pitchFamily="34" charset="0"/>
              </a:rPr>
              <a:t>In 2008 he was inducted into the New Jersey Hall of Fame.</a:t>
            </a:r>
          </a:p>
          <a:p>
            <a:pPr fontAlgn="auto">
              <a:spcAft>
                <a:spcPts val="0"/>
              </a:spcAft>
              <a:buFont typeface="Arial" pitchFamily="34" charset="0"/>
              <a:buChar char="•"/>
              <a:defRPr/>
            </a:pPr>
            <a:endParaRPr lang="it-IT" dirty="0"/>
          </a:p>
        </p:txBody>
      </p:sp>
    </p:spTree>
    <p:extLst>
      <p:ext uri="{BB962C8B-B14F-4D97-AF65-F5344CB8AC3E}">
        <p14:creationId xmlns:p14="http://schemas.microsoft.com/office/powerpoint/2010/main" val="30115330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404664"/>
            <a:ext cx="9036496" cy="980728"/>
          </a:xfrm>
        </p:spPr>
        <p:txBody>
          <a:bodyPr>
            <a:noAutofit/>
          </a:bodyPr>
          <a:lstStyle/>
          <a:p>
            <a:pPr algn="ctr"/>
            <a:r>
              <a:rPr lang="en-US" sz="3800" b="1" dirty="0" smtClean="0">
                <a:latin typeface="Calibri" pitchFamily="34" charset="0"/>
              </a:rPr>
              <a:t>WAS HE </a:t>
            </a:r>
            <a:r>
              <a:rPr lang="en-US" sz="3800" dirty="0" smtClean="0">
                <a:latin typeface="Calibri" pitchFamily="34" charset="0"/>
              </a:rPr>
              <a:t>A </a:t>
            </a:r>
            <a:r>
              <a:rPr lang="en-US" sz="3800" b="1" dirty="0" smtClean="0">
                <a:latin typeface="Calibri" pitchFamily="34" charset="0"/>
              </a:rPr>
              <a:t>REAL GENIUS OR DID HE HIMSELF MAKE SOME MISTAKES?</a:t>
            </a:r>
            <a:endParaRPr lang="it-IT" sz="3800" b="1" dirty="0">
              <a:latin typeface="Calibri" pitchFamily="34" charset="0"/>
            </a:endParaRPr>
          </a:p>
        </p:txBody>
      </p:sp>
      <p:sp>
        <p:nvSpPr>
          <p:cNvPr id="3" name="Sottotitolo 2"/>
          <p:cNvSpPr>
            <a:spLocks noGrp="1"/>
          </p:cNvSpPr>
          <p:nvPr>
            <p:ph type="subTitle" idx="1"/>
          </p:nvPr>
        </p:nvSpPr>
        <p:spPr>
          <a:xfrm>
            <a:off x="179512" y="1556792"/>
            <a:ext cx="8784976" cy="5112568"/>
          </a:xfrm>
        </p:spPr>
        <p:txBody>
          <a:bodyPr>
            <a:noAutofit/>
          </a:bodyPr>
          <a:lstStyle/>
          <a:p>
            <a:pPr algn="just">
              <a:spcBef>
                <a:spcPts val="0"/>
              </a:spcBef>
            </a:pPr>
            <a:r>
              <a:rPr lang="en-US" sz="1800" dirty="0" smtClean="0">
                <a:solidFill>
                  <a:schemeClr val="tx1"/>
                </a:solidFill>
                <a:latin typeface="Calibri" pitchFamily="34" charset="0"/>
              </a:rPr>
              <a:t>Einstein published more than 300 scientific papers along with over 150 other works.</a:t>
            </a:r>
            <a:r>
              <a:rPr lang="it-IT" sz="1800" dirty="0" smtClean="0">
                <a:solidFill>
                  <a:schemeClr val="tx1"/>
                </a:solidFill>
                <a:latin typeface="Calibri" pitchFamily="34" charset="0"/>
              </a:rPr>
              <a:t> </a:t>
            </a:r>
            <a:r>
              <a:rPr lang="en-US" sz="1800" dirty="0" smtClean="0">
                <a:solidFill>
                  <a:schemeClr val="tx1"/>
                </a:solidFill>
                <a:latin typeface="Calibri" pitchFamily="34" charset="0"/>
              </a:rPr>
              <a:t>His great intellectual achievements and originality have made the word "Einstein" synonymous with genius, but he also made some mistakes:</a:t>
            </a:r>
          </a:p>
          <a:p>
            <a:pPr marL="285750" indent="-285750" algn="just">
              <a:spcBef>
                <a:spcPts val="0"/>
              </a:spcBef>
              <a:buFont typeface="Wingdings" pitchFamily="2" charset="2"/>
              <a:buChar char="v"/>
            </a:pPr>
            <a:endParaRPr lang="it-IT" sz="1800" dirty="0" smtClean="0">
              <a:solidFill>
                <a:schemeClr val="tx1"/>
              </a:solidFill>
              <a:latin typeface="Calibri" pitchFamily="34" charset="0"/>
            </a:endParaRPr>
          </a:p>
          <a:p>
            <a:pPr marL="514350" lvl="0" indent="-514350" algn="just">
              <a:spcBef>
                <a:spcPts val="0"/>
              </a:spcBef>
              <a:buFont typeface="Wingdings" pitchFamily="2" charset="2"/>
              <a:buChar char="v"/>
            </a:pPr>
            <a:r>
              <a:rPr lang="en-US" sz="1800" dirty="0" smtClean="0">
                <a:solidFill>
                  <a:schemeClr val="tx1"/>
                </a:solidFill>
                <a:latin typeface="Calibri" pitchFamily="34" charset="0"/>
              </a:rPr>
              <a:t>1905 Mistake in transverse mass of high-speed particles;</a:t>
            </a:r>
            <a:endParaRPr lang="it-IT" sz="1800" dirty="0" smtClean="0">
              <a:solidFill>
                <a:schemeClr val="tx1"/>
              </a:solidFill>
              <a:latin typeface="Calibri" pitchFamily="34" charset="0"/>
            </a:endParaRPr>
          </a:p>
          <a:p>
            <a:pPr marL="514350" lvl="0" indent="-514350" algn="just">
              <a:spcBef>
                <a:spcPts val="0"/>
              </a:spcBef>
              <a:buFont typeface="Wingdings" pitchFamily="2" charset="2"/>
              <a:buChar char="v"/>
            </a:pPr>
            <a:r>
              <a:rPr lang="en-US" sz="1800" dirty="0" smtClean="0">
                <a:solidFill>
                  <a:schemeClr val="tx1"/>
                </a:solidFill>
                <a:latin typeface="Calibri" pitchFamily="34" charset="0"/>
              </a:rPr>
              <a:t>1905 Multiple mistakes in the mathematics and physics used in calculation of viscosity of liquids, from which Einstein deduced size of molecules;</a:t>
            </a:r>
            <a:endParaRPr lang="it-IT" sz="1800" dirty="0" smtClean="0">
              <a:solidFill>
                <a:schemeClr val="tx1"/>
              </a:solidFill>
              <a:latin typeface="Calibri" pitchFamily="34" charset="0"/>
            </a:endParaRPr>
          </a:p>
          <a:p>
            <a:pPr marL="514350" lvl="0" indent="-514350" algn="just">
              <a:spcBef>
                <a:spcPts val="0"/>
              </a:spcBef>
              <a:buFont typeface="Wingdings" pitchFamily="2" charset="2"/>
              <a:buChar char="v"/>
            </a:pPr>
            <a:r>
              <a:rPr lang="en-US" sz="1800" dirty="0" smtClean="0">
                <a:solidFill>
                  <a:schemeClr val="tx1"/>
                </a:solidFill>
                <a:latin typeface="Calibri" pitchFamily="34" charset="0"/>
              </a:rPr>
              <a:t>1905 Mistakes in the relationship between thermal radiation and quanta of light;</a:t>
            </a:r>
            <a:endParaRPr lang="it-IT" sz="1800" dirty="0" smtClean="0">
              <a:solidFill>
                <a:schemeClr val="tx1"/>
              </a:solidFill>
              <a:latin typeface="Calibri" pitchFamily="34" charset="0"/>
            </a:endParaRPr>
          </a:p>
          <a:p>
            <a:pPr marL="514350" lvl="0" indent="-514350" algn="just">
              <a:spcBef>
                <a:spcPts val="0"/>
              </a:spcBef>
              <a:buFont typeface="Wingdings" pitchFamily="2" charset="2"/>
              <a:buChar char="v"/>
            </a:pPr>
            <a:r>
              <a:rPr lang="en-US" sz="1800" dirty="0" smtClean="0">
                <a:solidFill>
                  <a:schemeClr val="tx1"/>
                </a:solidFill>
                <a:latin typeface="Calibri" pitchFamily="34" charset="0"/>
              </a:rPr>
              <a:t>1905 Mistake in the first, second, third, fourth, fifth, sixth and seventh proof of E = mc²;</a:t>
            </a:r>
            <a:endParaRPr lang="it-IT" sz="1800" dirty="0" smtClean="0">
              <a:solidFill>
                <a:schemeClr val="tx1"/>
              </a:solidFill>
              <a:latin typeface="Calibri" pitchFamily="34" charset="0"/>
            </a:endParaRPr>
          </a:p>
          <a:p>
            <a:pPr marL="514350" lvl="0" indent="-514350" algn="just">
              <a:spcBef>
                <a:spcPts val="0"/>
              </a:spcBef>
              <a:buFont typeface="Wingdings" pitchFamily="2" charset="2"/>
              <a:buChar char="v"/>
            </a:pPr>
            <a:r>
              <a:rPr lang="en-US" sz="1800" dirty="0" smtClean="0">
                <a:solidFill>
                  <a:schemeClr val="tx1"/>
                </a:solidFill>
                <a:latin typeface="Calibri" pitchFamily="34" charset="0"/>
              </a:rPr>
              <a:t>1907 Mistakes in the Principle of Equivalence of gravitation and acceleration;</a:t>
            </a:r>
            <a:endParaRPr lang="it-IT" sz="1800" dirty="0" smtClean="0">
              <a:solidFill>
                <a:schemeClr val="tx1"/>
              </a:solidFill>
              <a:latin typeface="Calibri" pitchFamily="34" charset="0"/>
            </a:endParaRPr>
          </a:p>
          <a:p>
            <a:pPr marL="514350" lvl="0" indent="-514350" algn="just">
              <a:spcBef>
                <a:spcPts val="0"/>
              </a:spcBef>
              <a:buFont typeface="Wingdings" pitchFamily="2" charset="2"/>
              <a:buChar char="v"/>
            </a:pPr>
            <a:r>
              <a:rPr lang="en-US" sz="1800" dirty="0" smtClean="0">
                <a:solidFill>
                  <a:schemeClr val="tx1"/>
                </a:solidFill>
                <a:latin typeface="Calibri" pitchFamily="34" charset="0"/>
              </a:rPr>
              <a:t>1911 Mistake in the first calculation of the bending of light;</a:t>
            </a:r>
            <a:endParaRPr lang="it-IT" sz="1800" dirty="0" smtClean="0">
              <a:solidFill>
                <a:schemeClr val="tx1"/>
              </a:solidFill>
              <a:latin typeface="Calibri" pitchFamily="34" charset="0"/>
            </a:endParaRPr>
          </a:p>
          <a:p>
            <a:pPr marL="514350" lvl="0" indent="-514350" algn="just">
              <a:spcBef>
                <a:spcPts val="0"/>
              </a:spcBef>
              <a:buFont typeface="Wingdings" pitchFamily="2" charset="2"/>
              <a:buChar char="v"/>
            </a:pPr>
            <a:r>
              <a:rPr lang="en-US" sz="1800" dirty="0" smtClean="0">
                <a:solidFill>
                  <a:schemeClr val="tx1"/>
                </a:solidFill>
                <a:latin typeface="Calibri" pitchFamily="34" charset="0"/>
              </a:rPr>
              <a:t>1915 Mistakes in several attempts at theories of general relativity;</a:t>
            </a:r>
            <a:endParaRPr lang="it-IT" sz="1800" dirty="0" smtClean="0">
              <a:solidFill>
                <a:schemeClr val="tx1"/>
              </a:solidFill>
              <a:latin typeface="Calibri" pitchFamily="34" charset="0"/>
            </a:endParaRPr>
          </a:p>
          <a:p>
            <a:pPr marL="514350" lvl="0" indent="-514350" algn="just">
              <a:spcBef>
                <a:spcPts val="0"/>
              </a:spcBef>
              <a:buFont typeface="Wingdings" pitchFamily="2" charset="2"/>
              <a:buChar char="v"/>
            </a:pPr>
            <a:r>
              <a:rPr lang="en-US" sz="1800" dirty="0" smtClean="0">
                <a:solidFill>
                  <a:schemeClr val="tx1"/>
                </a:solidFill>
                <a:latin typeface="Calibri" pitchFamily="34" charset="0"/>
              </a:rPr>
              <a:t>1919 Mistakes in two attempts to modify general relativity;</a:t>
            </a:r>
            <a:endParaRPr lang="it-IT" sz="1800" dirty="0" smtClean="0">
              <a:solidFill>
                <a:schemeClr val="tx1"/>
              </a:solidFill>
              <a:latin typeface="Calibri" pitchFamily="34" charset="0"/>
            </a:endParaRPr>
          </a:p>
          <a:p>
            <a:pPr marL="514350" lvl="0" indent="-514350" algn="just">
              <a:spcBef>
                <a:spcPts val="0"/>
              </a:spcBef>
              <a:buFont typeface="Wingdings" pitchFamily="2" charset="2"/>
              <a:buChar char="v"/>
            </a:pPr>
            <a:r>
              <a:rPr lang="en-US" sz="1800" dirty="0" smtClean="0">
                <a:solidFill>
                  <a:schemeClr val="tx1"/>
                </a:solidFill>
                <a:latin typeface="Calibri" pitchFamily="34" charset="0"/>
              </a:rPr>
              <a:t>1933 Mistakes in interpretation of quantum mechanics;</a:t>
            </a:r>
            <a:endParaRPr lang="it-IT" sz="1800" dirty="0" smtClean="0">
              <a:solidFill>
                <a:schemeClr val="tx1"/>
              </a:solidFill>
              <a:latin typeface="Calibri" pitchFamily="34" charset="0"/>
            </a:endParaRPr>
          </a:p>
          <a:p>
            <a:pPr marL="514350" lvl="0" indent="-514350" algn="just">
              <a:spcBef>
                <a:spcPts val="0"/>
              </a:spcBef>
              <a:buFont typeface="Wingdings" pitchFamily="2" charset="2"/>
              <a:buChar char="v"/>
            </a:pPr>
            <a:r>
              <a:rPr lang="en-US" sz="1800" dirty="0" smtClean="0">
                <a:solidFill>
                  <a:schemeClr val="tx1"/>
                </a:solidFill>
                <a:latin typeface="Calibri" pitchFamily="34" charset="0"/>
              </a:rPr>
              <a:t>1939 Mistake in the interpretation of the Schwarzschild singularity and gravitational collapse (the “black hole”).</a:t>
            </a:r>
            <a:endParaRPr lang="it-IT" sz="1800" dirty="0" smtClean="0">
              <a:solidFill>
                <a:schemeClr val="tx1"/>
              </a:solidFill>
              <a:latin typeface="Calibri" pitchFamily="34" charset="0"/>
            </a:endParaRPr>
          </a:p>
        </p:txBody>
      </p:sp>
    </p:spTree>
    <p:extLst>
      <p:ext uri="{BB962C8B-B14F-4D97-AF65-F5344CB8AC3E}">
        <p14:creationId xmlns:p14="http://schemas.microsoft.com/office/powerpoint/2010/main" val="424507575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345</TotalTime>
  <Words>2020</Words>
  <Application>Microsoft Office PowerPoint</Application>
  <PresentationFormat>Presentazione su schermo (4:3)</PresentationFormat>
  <Paragraphs>160</Paragraphs>
  <Slides>20</Slides>
  <Notes>4</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Viale</vt:lpstr>
      <vt:lpstr>DISCOVERING EINSTEIN</vt:lpstr>
      <vt:lpstr> PURPOSE</vt:lpstr>
      <vt:lpstr>ORGANIZATION</vt:lpstr>
      <vt:lpstr>SUMMARY</vt:lpstr>
      <vt:lpstr>ALBERT’S CURIOSITIES </vt:lpstr>
      <vt:lpstr> MOST RELEVANT DISCOVERIES:  1905 – Annus Mirabilis</vt:lpstr>
      <vt:lpstr> WHY WAS HE AWARDED THE NOBEL PRIZE? </vt:lpstr>
      <vt:lpstr> OTHER PRIZES AND AWARDS </vt:lpstr>
      <vt:lpstr>WAS HE A REAL GENIUS OR DID HE HIMSELF MAKE SOME MISTAKES?</vt:lpstr>
      <vt:lpstr>PERSONALITY</vt:lpstr>
      <vt:lpstr>THE STORY OF HIS LIFE</vt:lpstr>
      <vt:lpstr>CHILDHOOD</vt:lpstr>
      <vt:lpstr>KIND OF STUDENT</vt:lpstr>
      <vt:lpstr>  WHAT WAS ALBERT EINSTEIN’S REPUTATION AMONG THE COMMON PEOPLE? </vt:lpstr>
      <vt:lpstr>RELIGION</vt:lpstr>
      <vt:lpstr>GODLINESS</vt:lpstr>
      <vt:lpstr>EINSTEIN AND ZIONISM </vt:lpstr>
      <vt:lpstr>PEACE AND WORLD WAR</vt:lpstr>
      <vt:lpstr>WHAT TEACHINGS DID HE LEAVE POSTERITY?</vt:lpstr>
      <vt:lpstr>GRAZIE PER L’ATTENZIONE</vt:lpstr>
    </vt:vector>
  </TitlesOfParts>
  <Company>Acer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SCOPRENDO EINSTEIN</dc:title>
  <dc:creator>Valued Acer Customer</dc:creator>
  <cp:lastModifiedBy>CATE&amp;SOFI</cp:lastModifiedBy>
  <cp:revision>41</cp:revision>
  <dcterms:created xsi:type="dcterms:W3CDTF">2014-04-29T14:59:03Z</dcterms:created>
  <dcterms:modified xsi:type="dcterms:W3CDTF">2014-05-18T19:16:40Z</dcterms:modified>
</cp:coreProperties>
</file>