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8"/>
  </p:notesMasterIdLst>
  <p:sldIdLst>
    <p:sldId id="256" r:id="rId2"/>
    <p:sldId id="257" r:id="rId3"/>
    <p:sldId id="258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8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745237-A2C0-4389-8BCB-4EAB33032F39}" type="datetimeFigureOut">
              <a:rPr lang="it-IT" smtClean="0"/>
              <a:t>25/10/2013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2BF70C-AC18-4164-ABFE-42AEE3F8292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53755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2BF70C-AC18-4164-ABFE-42AEE3F8292A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06901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EAE1-9729-4027-A0E5-D01D0954D5DC}" type="datetimeFigureOut">
              <a:rPr lang="it-IT" smtClean="0"/>
              <a:t>25/10/2013</a:t>
            </a:fld>
            <a:endParaRPr lang="it-IT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C282-B99D-4CE2-A34A-C265296539E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EAE1-9729-4027-A0E5-D01D0954D5DC}" type="datetimeFigureOut">
              <a:rPr lang="it-IT" smtClean="0"/>
              <a:t>25/10/2013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C282-B99D-4CE2-A34A-C265296539E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EAE1-9729-4027-A0E5-D01D0954D5DC}" type="datetimeFigureOut">
              <a:rPr lang="it-IT" smtClean="0"/>
              <a:t>25/10/2013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C282-B99D-4CE2-A34A-C265296539E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EAE1-9729-4027-A0E5-D01D0954D5DC}" type="datetimeFigureOut">
              <a:rPr lang="it-IT" smtClean="0"/>
              <a:t>25/10/2013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C282-B99D-4CE2-A34A-C265296539E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EAE1-9729-4027-A0E5-D01D0954D5DC}" type="datetimeFigureOut">
              <a:rPr lang="it-IT" smtClean="0"/>
              <a:t>25/10/2013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C282-B99D-4CE2-A34A-C265296539E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EAE1-9729-4027-A0E5-D01D0954D5DC}" type="datetimeFigureOut">
              <a:rPr lang="it-IT" smtClean="0"/>
              <a:t>25/10/2013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C282-B99D-4CE2-A34A-C265296539E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EAE1-9729-4027-A0E5-D01D0954D5DC}" type="datetimeFigureOut">
              <a:rPr lang="it-IT" smtClean="0"/>
              <a:t>25/10/2013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C282-B99D-4CE2-A34A-C265296539E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EAE1-9729-4027-A0E5-D01D0954D5DC}" type="datetimeFigureOut">
              <a:rPr lang="it-IT" smtClean="0"/>
              <a:t>25/10/2013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C282-B99D-4CE2-A34A-C265296539E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EAE1-9729-4027-A0E5-D01D0954D5DC}" type="datetimeFigureOut">
              <a:rPr lang="it-IT" smtClean="0"/>
              <a:t>25/10/2013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C282-B99D-4CE2-A34A-C265296539E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EAE1-9729-4027-A0E5-D01D0954D5DC}" type="datetimeFigureOut">
              <a:rPr lang="it-IT" smtClean="0"/>
              <a:t>25/10/2013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4EC282-B99D-4CE2-A34A-C265296539E6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2EAE1-9729-4027-A0E5-D01D0954D5DC}" type="datetimeFigureOut">
              <a:rPr lang="it-IT" smtClean="0"/>
              <a:t>25/10/2013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44EC282-B99D-4CE2-A34A-C265296539E6}" type="slidenum">
              <a:rPr lang="it-IT" smtClean="0"/>
              <a:t>‹N›</a:t>
            </a:fld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AC2EAE1-9729-4027-A0E5-D01D0954D5DC}" type="datetimeFigureOut">
              <a:rPr lang="it-IT" smtClean="0"/>
              <a:t>25/10/2013</a:t>
            </a:fld>
            <a:endParaRPr lang="it-IT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44EC282-B99D-4CE2-A34A-C265296539E6}" type="slidenum">
              <a:rPr lang="it-IT" smtClean="0"/>
              <a:t>‹N›</a:t>
            </a:fld>
            <a:endParaRPr lang="it-IT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t-IT" sz="4800" dirty="0" smtClean="0"/>
              <a:t>David </a:t>
            </a:r>
            <a:r>
              <a:rPr lang="it-IT" sz="4800" dirty="0" smtClean="0"/>
              <a:t>Copperfield</a:t>
            </a:r>
            <a:endParaRPr lang="it-IT" sz="48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it-IT" sz="3600" dirty="0" smtClean="0"/>
              <a:t>Charles Dickens </a:t>
            </a:r>
          </a:p>
          <a:p>
            <a:r>
              <a:rPr lang="it-IT" sz="1900" dirty="0" smtClean="0"/>
              <a:t>First </a:t>
            </a:r>
            <a:r>
              <a:rPr lang="it-IT" sz="1900" dirty="0" err="1" smtClean="0"/>
              <a:t>published</a:t>
            </a:r>
            <a:r>
              <a:rPr lang="it-IT" sz="1900" dirty="0" smtClean="0"/>
              <a:t> 1987</a:t>
            </a:r>
          </a:p>
          <a:p>
            <a:r>
              <a:rPr lang="it-IT" sz="1900" dirty="0" err="1" smtClean="0"/>
              <a:t>Seventh</a:t>
            </a:r>
            <a:r>
              <a:rPr lang="it-IT" sz="1900" dirty="0" smtClean="0"/>
              <a:t> </a:t>
            </a:r>
            <a:r>
              <a:rPr lang="it-IT" sz="1900" dirty="0" err="1" smtClean="0"/>
              <a:t>impression</a:t>
            </a:r>
            <a:r>
              <a:rPr lang="it-IT" sz="1900" dirty="0" smtClean="0"/>
              <a:t> 1993</a:t>
            </a:r>
          </a:p>
          <a:p>
            <a:endParaRPr lang="it-IT" sz="3600" dirty="0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0DBB0-2C4A-4705-9405-EE1BC578BFD3}" type="datetime1">
              <a:rPr lang="it-IT" smtClean="0"/>
              <a:t>25/10/2013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smtClean="0"/>
              <a:t>Aurora Decorte                                                                 Liceo scientifico A.Eistein, Cervignano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9528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Content</a:t>
            </a:r>
            <a:endParaRPr lang="it-IT" dirty="0"/>
          </a:p>
        </p:txBody>
      </p:sp>
      <p:sp>
        <p:nvSpPr>
          <p:cNvPr id="8" name="Segnaposto contenuto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800" dirty="0" smtClean="0"/>
              <a:t>The story </a:t>
            </a:r>
            <a:r>
              <a:rPr lang="it-IT" sz="2800" dirty="0" err="1" smtClean="0"/>
              <a:t>is</a:t>
            </a:r>
            <a:r>
              <a:rPr lang="it-IT" sz="2800" dirty="0" smtClean="0"/>
              <a:t> </a:t>
            </a:r>
            <a:r>
              <a:rPr lang="it-IT" sz="2800" dirty="0" err="1" smtClean="0"/>
              <a:t>about</a:t>
            </a:r>
            <a:r>
              <a:rPr lang="it-IT" sz="2800" dirty="0" smtClean="0"/>
              <a:t> David Copperfield live</a:t>
            </a:r>
          </a:p>
          <a:p>
            <a:r>
              <a:rPr lang="en-US" sz="2800" dirty="0"/>
              <a:t>The story begins talking about the troubled childhood of </a:t>
            </a:r>
            <a:r>
              <a:rPr lang="en-US" sz="2800" dirty="0" smtClean="0"/>
              <a:t>David</a:t>
            </a:r>
          </a:p>
          <a:p>
            <a:r>
              <a:rPr lang="en-US" sz="2800" dirty="0"/>
              <a:t>The stepfather imposes a demeaning job in the warehouse </a:t>
            </a:r>
            <a:r>
              <a:rPr lang="en-US" sz="2800" dirty="0" err="1" smtClean="0"/>
              <a:t>Murdstonein</a:t>
            </a:r>
            <a:r>
              <a:rPr lang="en-US" sz="2800" dirty="0" smtClean="0"/>
              <a:t> London</a:t>
            </a:r>
          </a:p>
          <a:p>
            <a:r>
              <a:rPr lang="en-US" sz="2800" dirty="0"/>
              <a:t>He started attending the school of Canterbury and staying in the house of his aunt Betsey lawyer, Mr. </a:t>
            </a:r>
            <a:r>
              <a:rPr lang="en-US" sz="2800" dirty="0" err="1" smtClean="0"/>
              <a:t>Wickfield</a:t>
            </a:r>
            <a:endParaRPr lang="en-US" sz="2800" dirty="0" smtClean="0"/>
          </a:p>
          <a:p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421343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Characters</a:t>
            </a:r>
            <a:endParaRPr lang="it-IT" dirty="0"/>
          </a:p>
        </p:txBody>
      </p:sp>
      <p:sp>
        <p:nvSpPr>
          <p:cNvPr id="7" name="Segnaposto contenuto 6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sz="2900" b="1" dirty="0"/>
              <a:t>David Copperfield</a:t>
            </a:r>
            <a:r>
              <a:rPr lang="en-US" sz="2900" dirty="0"/>
              <a:t> : the protagonist</a:t>
            </a:r>
          </a:p>
          <a:p>
            <a:r>
              <a:rPr lang="en-US" sz="2900" b="1" dirty="0"/>
              <a:t>Clara Copperfield </a:t>
            </a:r>
            <a:r>
              <a:rPr lang="en-US" sz="2900" dirty="0"/>
              <a:t>: </a:t>
            </a:r>
            <a:r>
              <a:rPr lang="en-US" sz="2900" dirty="0" err="1"/>
              <a:t>protagonst’s</a:t>
            </a:r>
            <a:r>
              <a:rPr lang="en-US" sz="2900" dirty="0"/>
              <a:t> mother</a:t>
            </a:r>
          </a:p>
          <a:p>
            <a:r>
              <a:rPr lang="en-US" sz="2900" b="1" dirty="0" err="1"/>
              <a:t>Peggotty</a:t>
            </a:r>
            <a:r>
              <a:rPr lang="en-US" sz="2900" dirty="0"/>
              <a:t> : the faithful servant of the Copperfield family</a:t>
            </a:r>
          </a:p>
          <a:p>
            <a:r>
              <a:rPr lang="en-US" sz="2900" b="1" dirty="0"/>
              <a:t>Betsey Trotwood: </a:t>
            </a:r>
            <a:r>
              <a:rPr lang="en-US" sz="2900" dirty="0"/>
              <a:t>great-aunt of the protagonist</a:t>
            </a:r>
          </a:p>
          <a:p>
            <a:r>
              <a:rPr lang="en-US" sz="2900" b="1" dirty="0"/>
              <a:t>Mr. </a:t>
            </a:r>
            <a:r>
              <a:rPr lang="en-US" sz="2900" b="1" dirty="0" err="1"/>
              <a:t>Barkis</a:t>
            </a:r>
            <a:r>
              <a:rPr lang="en-US" sz="2900" b="1" dirty="0"/>
              <a:t>: </a:t>
            </a:r>
            <a:r>
              <a:rPr lang="it-IT" sz="2900" dirty="0"/>
              <a:t>an </a:t>
            </a:r>
            <a:r>
              <a:rPr lang="it-IT" sz="2900" dirty="0" err="1"/>
              <a:t>admirer</a:t>
            </a:r>
            <a:r>
              <a:rPr lang="it-IT" sz="2900" dirty="0"/>
              <a:t> of </a:t>
            </a:r>
            <a:r>
              <a:rPr lang="it-IT" sz="2900" dirty="0" err="1"/>
              <a:t>Peggotty</a:t>
            </a:r>
            <a:endParaRPr lang="en-US" sz="2900" dirty="0"/>
          </a:p>
          <a:p>
            <a:r>
              <a:rPr lang="en-US" sz="2900" b="1" dirty="0"/>
              <a:t>Edward </a:t>
            </a:r>
            <a:r>
              <a:rPr lang="en-US" sz="2900" b="1" dirty="0" err="1"/>
              <a:t>Murdstone</a:t>
            </a:r>
            <a:r>
              <a:rPr lang="en-US" sz="2900" dirty="0"/>
              <a:t> :David‘s stepfather.</a:t>
            </a:r>
          </a:p>
          <a:p>
            <a:r>
              <a:rPr lang="en-US" sz="2900" b="1" dirty="0"/>
              <a:t>Jane </a:t>
            </a:r>
            <a:r>
              <a:rPr lang="en-US" sz="2900" b="1" dirty="0" err="1"/>
              <a:t>Murdstone</a:t>
            </a:r>
            <a:r>
              <a:rPr lang="en-US" sz="2900" b="1" dirty="0"/>
              <a:t> </a:t>
            </a:r>
            <a:r>
              <a:rPr lang="en-US" sz="2900" dirty="0"/>
              <a:t>– Mr. </a:t>
            </a:r>
            <a:r>
              <a:rPr lang="en-US" sz="2900" dirty="0" err="1"/>
              <a:t>Murdstone's</a:t>
            </a:r>
            <a:r>
              <a:rPr lang="en-US" sz="2900" dirty="0"/>
              <a:t>  sister.</a:t>
            </a:r>
          </a:p>
          <a:p>
            <a:r>
              <a:rPr lang="en-US" sz="2900" b="1" dirty="0"/>
              <a:t>Daniel </a:t>
            </a:r>
            <a:r>
              <a:rPr lang="en-US" sz="2900" b="1" dirty="0" err="1"/>
              <a:t>Peggotty</a:t>
            </a:r>
            <a:r>
              <a:rPr lang="en-US" sz="2900" b="1" dirty="0"/>
              <a:t> </a:t>
            </a:r>
            <a:r>
              <a:rPr lang="en-US" sz="2900" dirty="0"/>
              <a:t>– </a:t>
            </a:r>
            <a:r>
              <a:rPr lang="en-US" sz="2900" dirty="0" err="1"/>
              <a:t>Peggotty's</a:t>
            </a:r>
            <a:r>
              <a:rPr lang="en-US" sz="2900" dirty="0"/>
              <a:t> brother</a:t>
            </a:r>
          </a:p>
          <a:p>
            <a:r>
              <a:rPr lang="en-US" sz="2900" b="1" dirty="0"/>
              <a:t>Ham </a:t>
            </a:r>
            <a:r>
              <a:rPr lang="en-US" sz="2900" b="1" dirty="0" err="1"/>
              <a:t>Peggotty</a:t>
            </a:r>
            <a:r>
              <a:rPr lang="en-US" sz="2900" b="1" dirty="0"/>
              <a:t> </a:t>
            </a:r>
            <a:r>
              <a:rPr lang="en-US" sz="2900" dirty="0"/>
              <a:t>– A nephew of Mr. </a:t>
            </a:r>
            <a:r>
              <a:rPr lang="en-US" sz="2900" dirty="0" err="1"/>
              <a:t>Peggotty</a:t>
            </a:r>
            <a:r>
              <a:rPr lang="en-US" sz="2900" dirty="0"/>
              <a:t> .</a:t>
            </a:r>
          </a:p>
          <a:p>
            <a:endParaRPr lang="it-IT" dirty="0"/>
          </a:p>
        </p:txBody>
      </p:sp>
      <p:sp>
        <p:nvSpPr>
          <p:cNvPr id="8" name="Segnaposto contenuto 7"/>
          <p:cNvSpPr>
            <a:spLocks noGrp="1"/>
          </p:cNvSpPr>
          <p:nvPr>
            <p:ph sz="half" idx="2"/>
          </p:nvPr>
        </p:nvSpPr>
        <p:spPr>
          <a:xfrm>
            <a:off x="4499992" y="1772816"/>
            <a:ext cx="4038600" cy="4743542"/>
          </a:xfrm>
        </p:spPr>
        <p:txBody>
          <a:bodyPr>
            <a:noAutofit/>
          </a:bodyPr>
          <a:lstStyle/>
          <a:p>
            <a:r>
              <a:rPr lang="en-US" sz="1700" b="1" dirty="0"/>
              <a:t>Mrs. </a:t>
            </a:r>
            <a:r>
              <a:rPr lang="en-US" sz="1700" b="1" dirty="0" err="1"/>
              <a:t>Gummidge</a:t>
            </a:r>
            <a:r>
              <a:rPr lang="en-US" sz="1700" b="1" dirty="0"/>
              <a:t> </a:t>
            </a:r>
            <a:r>
              <a:rPr lang="en-US" sz="1700" dirty="0"/>
              <a:t>– The widow of Daniel </a:t>
            </a:r>
            <a:r>
              <a:rPr lang="en-US" sz="1700" dirty="0" err="1"/>
              <a:t>Peggotty's</a:t>
            </a:r>
            <a:r>
              <a:rPr lang="en-US" sz="1700" dirty="0"/>
              <a:t> partner in a boat. </a:t>
            </a:r>
          </a:p>
          <a:p>
            <a:r>
              <a:rPr lang="en-US" sz="1700" b="1" dirty="0"/>
              <a:t>Mr. </a:t>
            </a:r>
            <a:r>
              <a:rPr lang="en-US" sz="1700" b="1" dirty="0" err="1"/>
              <a:t>Creakle</a:t>
            </a:r>
            <a:r>
              <a:rPr lang="en-US" sz="1700" b="1" dirty="0"/>
              <a:t> </a:t>
            </a:r>
            <a:r>
              <a:rPr lang="en-US" sz="1700" dirty="0"/>
              <a:t>– The headmaster of David's boarding school.</a:t>
            </a:r>
          </a:p>
          <a:p>
            <a:r>
              <a:rPr lang="en-US" sz="1700" b="1" dirty="0"/>
              <a:t>James </a:t>
            </a:r>
            <a:r>
              <a:rPr lang="en-US" sz="1700" b="1" dirty="0" err="1"/>
              <a:t>Steerforth</a:t>
            </a:r>
            <a:r>
              <a:rPr lang="en-US" sz="1700" b="1" dirty="0"/>
              <a:t> </a:t>
            </a:r>
            <a:r>
              <a:rPr lang="en-US" sz="1700" dirty="0"/>
              <a:t>– A close friend of David.</a:t>
            </a:r>
          </a:p>
          <a:p>
            <a:r>
              <a:rPr lang="en-US" sz="1700" b="1" dirty="0"/>
              <a:t>Tommy </a:t>
            </a:r>
            <a:r>
              <a:rPr lang="en-US" sz="1700" b="1" dirty="0" err="1"/>
              <a:t>Traddles</a:t>
            </a:r>
            <a:r>
              <a:rPr lang="en-US" sz="1700" b="1" dirty="0"/>
              <a:t> </a:t>
            </a:r>
            <a:r>
              <a:rPr lang="en-US" sz="1700" dirty="0"/>
              <a:t>– David's friend from Salem House. </a:t>
            </a:r>
          </a:p>
          <a:p>
            <a:r>
              <a:rPr lang="en-US" sz="1700" b="1" dirty="0"/>
              <a:t>Wilkins </a:t>
            </a:r>
            <a:r>
              <a:rPr lang="en-US" sz="1700" b="1" dirty="0" err="1"/>
              <a:t>Micawber</a:t>
            </a:r>
            <a:r>
              <a:rPr lang="en-US" sz="1700" b="1" dirty="0"/>
              <a:t> </a:t>
            </a:r>
            <a:r>
              <a:rPr lang="en-US" sz="1700" dirty="0"/>
              <a:t>–befriends of David.</a:t>
            </a:r>
          </a:p>
          <a:p>
            <a:r>
              <a:rPr lang="en-US" sz="1700" b="1" dirty="0"/>
              <a:t>Mr. Dick:</a:t>
            </a:r>
            <a:r>
              <a:rPr lang="en-US" sz="1700" dirty="0"/>
              <a:t> A slightly man deranged.</a:t>
            </a:r>
          </a:p>
          <a:p>
            <a:r>
              <a:rPr lang="en-US" sz="1700" b="1" dirty="0"/>
              <a:t>Mr. </a:t>
            </a:r>
            <a:r>
              <a:rPr lang="en-US" sz="1700" b="1" dirty="0" err="1"/>
              <a:t>Wickfield</a:t>
            </a:r>
            <a:r>
              <a:rPr lang="en-US" sz="1700" b="1" dirty="0"/>
              <a:t> </a:t>
            </a:r>
            <a:r>
              <a:rPr lang="en-US" sz="1700" dirty="0"/>
              <a:t>– The father of Agnes and lawyer to Betsey Trotwood. </a:t>
            </a:r>
          </a:p>
          <a:p>
            <a:r>
              <a:rPr lang="en-US" sz="1700" b="1" dirty="0"/>
              <a:t>Agnes </a:t>
            </a:r>
            <a:r>
              <a:rPr lang="en-US" sz="1700" b="1" dirty="0" err="1"/>
              <a:t>Wickfield</a:t>
            </a:r>
            <a:r>
              <a:rPr lang="en-US" sz="1700" b="1" dirty="0"/>
              <a:t> </a:t>
            </a:r>
            <a:r>
              <a:rPr lang="en-US" sz="1700" dirty="0"/>
              <a:t>: secret love of David</a:t>
            </a:r>
          </a:p>
          <a:p>
            <a:r>
              <a:rPr lang="en-US" sz="1700" b="1" dirty="0"/>
              <a:t>Uriah </a:t>
            </a:r>
            <a:r>
              <a:rPr lang="en-US" sz="1700" b="1" dirty="0" err="1"/>
              <a:t>Heep</a:t>
            </a:r>
            <a:r>
              <a:rPr lang="en-US" sz="1700" b="1" dirty="0"/>
              <a:t> </a:t>
            </a:r>
            <a:r>
              <a:rPr lang="en-US" sz="1700" dirty="0"/>
              <a:t>– partner of Mr. </a:t>
            </a:r>
            <a:r>
              <a:rPr lang="en-US" sz="1700" dirty="0" err="1"/>
              <a:t>Wickfield</a:t>
            </a:r>
            <a:r>
              <a:rPr lang="en-US" sz="1700" dirty="0"/>
              <a:t>.</a:t>
            </a:r>
            <a:br>
              <a:rPr lang="en-US" sz="1700" dirty="0"/>
            </a:br>
            <a:endParaRPr lang="it-IT" sz="1700" dirty="0"/>
          </a:p>
          <a:p>
            <a:endParaRPr lang="it-IT" sz="1700" dirty="0"/>
          </a:p>
        </p:txBody>
      </p:sp>
    </p:spTree>
    <p:extLst>
      <p:ext uri="{BB962C8B-B14F-4D97-AF65-F5344CB8AC3E}">
        <p14:creationId xmlns:p14="http://schemas.microsoft.com/office/powerpoint/2010/main" val="189144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3528" y="692696"/>
            <a:ext cx="8445624" cy="1143000"/>
          </a:xfrm>
        </p:spPr>
        <p:txBody>
          <a:bodyPr/>
          <a:lstStyle/>
          <a:p>
            <a:r>
              <a:rPr lang="it-IT" dirty="0" smtClean="0"/>
              <a:t> </a:t>
            </a:r>
            <a:r>
              <a:rPr lang="it-IT" dirty="0" err="1" smtClean="0"/>
              <a:t>Setting</a:t>
            </a:r>
            <a:endParaRPr lang="it-IT" dirty="0"/>
          </a:p>
        </p:txBody>
      </p:sp>
      <p:sp>
        <p:nvSpPr>
          <p:cNvPr id="7" name="Segnaposto contenuto 6"/>
          <p:cNvSpPr>
            <a:spLocks noGrp="1"/>
          </p:cNvSpPr>
          <p:nvPr>
            <p:ph idx="1"/>
          </p:nvPr>
        </p:nvSpPr>
        <p:spPr>
          <a:xfrm>
            <a:off x="395536" y="1916832"/>
            <a:ext cx="8229600" cy="438912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sz="3000" dirty="0" smtClean="0"/>
              <a:t>The </a:t>
            </a:r>
            <a:r>
              <a:rPr lang="it-IT" sz="3000" dirty="0" err="1" smtClean="0"/>
              <a:t>novel</a:t>
            </a:r>
            <a:r>
              <a:rPr lang="it-IT" sz="3000" dirty="0" smtClean="0"/>
              <a:t> </a:t>
            </a:r>
            <a:r>
              <a:rPr lang="it-IT" sz="3000" dirty="0" err="1" smtClean="0"/>
              <a:t>is</a:t>
            </a:r>
            <a:r>
              <a:rPr lang="it-IT" sz="3000" dirty="0" smtClean="0"/>
              <a:t> set in the middle of 18 </a:t>
            </a:r>
            <a:r>
              <a:rPr lang="it-IT" sz="3000" dirty="0" err="1" smtClean="0"/>
              <a:t>th</a:t>
            </a:r>
            <a:r>
              <a:rPr lang="it-IT" sz="3000" dirty="0" smtClean="0"/>
              <a:t> </a:t>
            </a:r>
            <a:r>
              <a:rPr lang="it-IT" sz="3000" dirty="0" err="1" smtClean="0"/>
              <a:t>century</a:t>
            </a:r>
            <a:r>
              <a:rPr lang="it-IT" sz="3000" dirty="0" smtClean="0"/>
              <a:t>, </a:t>
            </a:r>
            <a:r>
              <a:rPr lang="it-IT" sz="3000" dirty="0" err="1" smtClean="0"/>
              <a:t>during</a:t>
            </a:r>
            <a:r>
              <a:rPr lang="it-IT" sz="3000" dirty="0" smtClean="0"/>
              <a:t> the industrial </a:t>
            </a:r>
            <a:r>
              <a:rPr lang="it-IT" sz="3000" dirty="0" err="1" smtClean="0"/>
              <a:t>revolution</a:t>
            </a:r>
            <a:r>
              <a:rPr lang="it-IT" sz="3000" dirty="0" smtClean="0"/>
              <a:t>.</a:t>
            </a:r>
          </a:p>
          <a:p>
            <a:pPr marL="0" indent="0">
              <a:buNone/>
            </a:pPr>
            <a:endParaRPr lang="it-IT" sz="30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it-IT" sz="5000" dirty="0" err="1" smtClean="0">
                <a:solidFill>
                  <a:schemeClr val="tx2">
                    <a:lumMod val="75000"/>
                  </a:schemeClr>
                </a:solidFill>
              </a:rPr>
              <a:t>Themes</a:t>
            </a:r>
            <a:endParaRPr lang="it-IT" sz="5000" dirty="0">
              <a:solidFill>
                <a:schemeClr val="tx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it-IT" sz="3000" dirty="0" smtClean="0"/>
          </a:p>
          <a:p>
            <a:r>
              <a:rPr lang="it-IT" sz="2800" dirty="0" smtClean="0"/>
              <a:t>Social </a:t>
            </a:r>
            <a:r>
              <a:rPr lang="it-IT" sz="2800" dirty="0" err="1" smtClean="0"/>
              <a:t>favoritisms</a:t>
            </a:r>
            <a:endParaRPr lang="it-IT" sz="2800" dirty="0" smtClean="0"/>
          </a:p>
          <a:p>
            <a:r>
              <a:rPr lang="it-IT" sz="2800" dirty="0" err="1" smtClean="0"/>
              <a:t>Children</a:t>
            </a:r>
            <a:r>
              <a:rPr lang="it-IT" sz="2800" dirty="0" smtClean="0"/>
              <a:t> </a:t>
            </a:r>
            <a:r>
              <a:rPr lang="it-IT" sz="2800" dirty="0"/>
              <a:t>and </a:t>
            </a:r>
            <a:r>
              <a:rPr lang="it-IT" sz="2800" dirty="0" err="1"/>
              <a:t>their</a:t>
            </a:r>
            <a:r>
              <a:rPr lang="it-IT" sz="2800" dirty="0"/>
              <a:t> </a:t>
            </a:r>
            <a:r>
              <a:rPr lang="it-IT" sz="2800" dirty="0" smtClean="0"/>
              <a:t>treatment</a:t>
            </a:r>
          </a:p>
          <a:p>
            <a:r>
              <a:rPr lang="en-US" sz="2800" dirty="0" smtClean="0"/>
              <a:t>The </a:t>
            </a:r>
            <a:r>
              <a:rPr lang="en-US" sz="2800" dirty="0"/>
              <a:t>role of women and female </a:t>
            </a:r>
            <a:r>
              <a:rPr lang="en-US" sz="2800" dirty="0" smtClean="0"/>
              <a:t>power</a:t>
            </a:r>
            <a:endParaRPr lang="it-IT" sz="2800" dirty="0"/>
          </a:p>
          <a:p>
            <a:r>
              <a:rPr lang="en-US" sz="2800" dirty="0"/>
              <a:t>The role of the father</a:t>
            </a:r>
            <a:endParaRPr lang="it-IT" sz="2800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074769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Message to be </a:t>
            </a:r>
            <a:r>
              <a:rPr lang="it-IT" dirty="0" err="1" smtClean="0"/>
              <a:t>learnt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3200" dirty="0" smtClean="0"/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sz="3200" dirty="0" smtClean="0"/>
              <a:t>The life of everyone is </a:t>
            </a:r>
            <a:r>
              <a:rPr lang="en-US" sz="3200" dirty="0"/>
              <a:t>full of ups and </a:t>
            </a:r>
            <a:r>
              <a:rPr lang="en-US" sz="3200" dirty="0" smtClean="0"/>
              <a:t>downs. </a:t>
            </a:r>
          </a:p>
          <a:p>
            <a:pPr marL="0" indent="0">
              <a:buNone/>
            </a:pPr>
            <a:r>
              <a:rPr lang="en-US" sz="3200" dirty="0" smtClean="0"/>
              <a:t>It’s up to us fight to make it better.</a:t>
            </a:r>
            <a:endParaRPr lang="it-IT" sz="3200" dirty="0"/>
          </a:p>
        </p:txBody>
      </p:sp>
    </p:spTree>
    <p:extLst>
      <p:ext uri="{BB962C8B-B14F-4D97-AF65-F5344CB8AC3E}">
        <p14:creationId xmlns:p14="http://schemas.microsoft.com/office/powerpoint/2010/main" val="1062403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New </a:t>
            </a:r>
            <a:r>
              <a:rPr lang="it-IT" dirty="0" err="1" smtClean="0"/>
              <a:t>vocabulary</a:t>
            </a:r>
            <a:r>
              <a:rPr lang="it-IT" dirty="0" smtClean="0"/>
              <a:t> </a:t>
            </a:r>
            <a:r>
              <a:rPr lang="it-IT" dirty="0" err="1" smtClean="0"/>
              <a:t>learnt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it-IT" sz="2400" dirty="0"/>
              <a:t>F</a:t>
            </a:r>
            <a:r>
              <a:rPr lang="it-IT" sz="2400" dirty="0" smtClean="0"/>
              <a:t>ence: steccato</a:t>
            </a:r>
          </a:p>
          <a:p>
            <a:r>
              <a:rPr lang="it-IT" sz="2400" dirty="0" err="1" smtClean="0"/>
              <a:t>Shape</a:t>
            </a:r>
            <a:r>
              <a:rPr lang="it-IT" sz="2400" dirty="0" smtClean="0"/>
              <a:t>: per niente</a:t>
            </a:r>
          </a:p>
          <a:p>
            <a:r>
              <a:rPr lang="it-IT" sz="2400" dirty="0" err="1" smtClean="0"/>
              <a:t>Bent</a:t>
            </a:r>
            <a:r>
              <a:rPr lang="it-IT" sz="2400" dirty="0" smtClean="0"/>
              <a:t> down: si abbassa</a:t>
            </a:r>
          </a:p>
          <a:p>
            <a:r>
              <a:rPr lang="it-IT" sz="2400" dirty="0" err="1" smtClean="0"/>
              <a:t>Perhaps</a:t>
            </a:r>
            <a:r>
              <a:rPr lang="it-IT" sz="2400" dirty="0" smtClean="0"/>
              <a:t>: forse</a:t>
            </a:r>
          </a:p>
          <a:p>
            <a:r>
              <a:rPr lang="it-IT" sz="2400" dirty="0" err="1" smtClean="0"/>
              <a:t>Several</a:t>
            </a:r>
            <a:r>
              <a:rPr lang="it-IT" sz="2400" dirty="0" smtClean="0"/>
              <a:t> </a:t>
            </a:r>
            <a:r>
              <a:rPr lang="it-IT" sz="2400" dirty="0" err="1" smtClean="0"/>
              <a:t>times</a:t>
            </a:r>
            <a:r>
              <a:rPr lang="it-IT" sz="2400" dirty="0" smtClean="0"/>
              <a:t>: diverse volte</a:t>
            </a:r>
          </a:p>
          <a:p>
            <a:r>
              <a:rPr lang="it-IT" sz="2400" dirty="0" err="1" smtClean="0"/>
              <a:t>Inn</a:t>
            </a:r>
            <a:r>
              <a:rPr lang="it-IT" sz="2400" dirty="0" smtClean="0"/>
              <a:t>: locanda, alberghetto</a:t>
            </a:r>
          </a:p>
          <a:p>
            <a:r>
              <a:rPr lang="it-IT" sz="2400" dirty="0" err="1" smtClean="0"/>
              <a:t>Delighted</a:t>
            </a:r>
            <a:r>
              <a:rPr lang="it-IT" sz="2400" dirty="0" smtClean="0"/>
              <a:t>: felicissimo</a:t>
            </a:r>
          </a:p>
          <a:p>
            <a:r>
              <a:rPr lang="it-IT" sz="2400" dirty="0" err="1" smtClean="0"/>
              <a:t>Roof</a:t>
            </a:r>
            <a:r>
              <a:rPr lang="it-IT" sz="2400" dirty="0" smtClean="0"/>
              <a:t>: tetto</a:t>
            </a:r>
          </a:p>
          <a:p>
            <a:r>
              <a:rPr lang="it-IT" sz="2400" dirty="0" smtClean="0"/>
              <a:t>Carrier: corriere</a:t>
            </a:r>
          </a:p>
          <a:p>
            <a:r>
              <a:rPr lang="it-IT" sz="2400" dirty="0" err="1" smtClean="0"/>
              <a:t>Firmness</a:t>
            </a:r>
            <a:r>
              <a:rPr lang="it-IT" sz="2400" dirty="0" smtClean="0"/>
              <a:t>: fermezza</a:t>
            </a:r>
            <a:endParaRPr lang="it-IT" sz="2400" dirty="0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it-IT" sz="2400" dirty="0" err="1" smtClean="0"/>
              <a:t>Own</a:t>
            </a:r>
            <a:r>
              <a:rPr lang="it-IT" sz="2400" dirty="0" smtClean="0"/>
              <a:t>: proprio</a:t>
            </a:r>
          </a:p>
          <a:p>
            <a:r>
              <a:rPr lang="it-IT" sz="2400" dirty="0" err="1" smtClean="0"/>
              <a:t>Handkerchief</a:t>
            </a:r>
            <a:r>
              <a:rPr lang="it-IT" sz="2400" dirty="0" smtClean="0"/>
              <a:t>: fazzoletto</a:t>
            </a:r>
          </a:p>
          <a:p>
            <a:r>
              <a:rPr lang="it-IT" sz="2400" dirty="0" err="1" smtClean="0"/>
              <a:t>Humble</a:t>
            </a:r>
            <a:r>
              <a:rPr lang="it-IT" sz="2400" dirty="0" smtClean="0"/>
              <a:t>: umile</a:t>
            </a:r>
          </a:p>
          <a:p>
            <a:r>
              <a:rPr lang="it-IT" sz="2400" dirty="0" smtClean="0"/>
              <a:t>Tide: marea</a:t>
            </a:r>
          </a:p>
          <a:p>
            <a:r>
              <a:rPr lang="it-IT" sz="2400" dirty="0" err="1" smtClean="0"/>
              <a:t>Ruined</a:t>
            </a:r>
            <a:r>
              <a:rPr lang="it-IT" sz="2400" dirty="0" smtClean="0"/>
              <a:t>: rovinare, distruggere</a:t>
            </a:r>
          </a:p>
          <a:p>
            <a:r>
              <a:rPr lang="it-IT" sz="2400" dirty="0" err="1" smtClean="0"/>
              <a:t>Useless</a:t>
            </a:r>
            <a:r>
              <a:rPr lang="it-IT" sz="2400" dirty="0" smtClean="0"/>
              <a:t>: inutile</a:t>
            </a:r>
          </a:p>
          <a:p>
            <a:r>
              <a:rPr lang="it-IT" sz="2400" dirty="0" smtClean="0"/>
              <a:t>To </a:t>
            </a:r>
            <a:r>
              <a:rPr lang="it-IT" sz="2400" dirty="0" err="1" smtClean="0"/>
              <a:t>act</a:t>
            </a:r>
            <a:r>
              <a:rPr lang="it-IT" sz="2400" dirty="0" smtClean="0"/>
              <a:t>: agire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40455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nozio">
  <a:themeElements>
    <a:clrScheme name="Onde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Equinozi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nozi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232</TotalTime>
  <Words>349</Words>
  <Application>Microsoft Office PowerPoint</Application>
  <PresentationFormat>Presentazione su schermo (4:3)</PresentationFormat>
  <Paragraphs>63</Paragraphs>
  <Slides>6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Equinozio</vt:lpstr>
      <vt:lpstr>David Copperfield</vt:lpstr>
      <vt:lpstr>Content</vt:lpstr>
      <vt:lpstr>Characters</vt:lpstr>
      <vt:lpstr> Setting</vt:lpstr>
      <vt:lpstr>Message to be learnt</vt:lpstr>
      <vt:lpstr>New vocabulary learnt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David Copperfirld</dc:title>
  <dc:creator>admin1</dc:creator>
  <cp:lastModifiedBy>Nadia</cp:lastModifiedBy>
  <cp:revision>26</cp:revision>
  <dcterms:created xsi:type="dcterms:W3CDTF">2013-10-02T15:43:45Z</dcterms:created>
  <dcterms:modified xsi:type="dcterms:W3CDTF">2013-10-25T18:22:50Z</dcterms:modified>
</cp:coreProperties>
</file>