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2" r:id="rId9"/>
    <p:sldId id="265" r:id="rId10"/>
    <p:sldId id="266" r:id="rId11"/>
    <p:sldId id="267" r:id="rId12"/>
    <p:sldId id="268" r:id="rId1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6B00"/>
    <a:srgbClr val="FF6201"/>
    <a:srgbClr val="FF4F25"/>
    <a:srgbClr val="EA6600"/>
    <a:srgbClr val="FF0300"/>
    <a:srgbClr val="FF7A00"/>
    <a:srgbClr val="FF5D37"/>
    <a:srgbClr val="F26800"/>
    <a:srgbClr val="B84F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7F49D355-16BD-4E45-BD9A-5EA878CF7CBD}" type="datetimeFigureOut">
              <a:rPr lang="it-IT" smtClean="0"/>
              <a:t>08/10/2013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F49D355-16BD-4E45-BD9A-5EA878CF7CBD}" type="datetimeFigureOut">
              <a:rPr lang="it-IT" smtClean="0"/>
              <a:t>08/10/2013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F49D355-16BD-4E45-BD9A-5EA878CF7CBD}" type="datetimeFigureOut">
              <a:rPr lang="it-IT" smtClean="0"/>
              <a:t>08/10/2013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F49D355-16BD-4E45-BD9A-5EA878CF7CBD}" type="datetimeFigureOut">
              <a:rPr lang="it-IT" smtClean="0"/>
              <a:t>08/10/2013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7F49D355-16BD-4E45-BD9A-5EA878CF7CBD}" type="datetimeFigureOut">
              <a:rPr lang="it-IT" smtClean="0"/>
              <a:t>08/10/2013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7F49D355-16BD-4E45-BD9A-5EA878CF7CBD}" type="datetimeFigureOut">
              <a:rPr lang="it-IT" smtClean="0"/>
              <a:t>08/10/2013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F49D355-16BD-4E45-BD9A-5EA878CF7CBD}" type="datetimeFigureOut">
              <a:rPr lang="it-IT" smtClean="0"/>
              <a:t>08/10/2013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7F49D355-16BD-4E45-BD9A-5EA878CF7CBD}" type="datetimeFigureOut">
              <a:rPr lang="it-IT" smtClean="0"/>
              <a:t>08/10/2013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F49D355-16BD-4E45-BD9A-5EA878CF7CBD}" type="datetimeFigureOut">
              <a:rPr lang="it-IT" smtClean="0"/>
              <a:t>08/10/2013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F49D355-16BD-4E45-BD9A-5EA878CF7CBD}" type="datetimeFigureOut">
              <a:rPr lang="it-IT" smtClean="0"/>
              <a:t>08/10/2013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F49D355-16BD-4E45-BD9A-5EA878CF7CBD}" type="datetimeFigureOut">
              <a:rPr lang="it-IT" smtClean="0"/>
              <a:t>08/10/2013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200">
                <a:alpha val="99000"/>
              </a:srgbClr>
            </a:gs>
            <a:gs pos="48326">
              <a:srgbClr val="FFC04F"/>
            </a:gs>
            <a:gs pos="73000">
              <a:srgbClr val="FF7A00"/>
            </a:gs>
            <a:gs pos="86000">
              <a:srgbClr val="FF0300"/>
            </a:gs>
            <a:gs pos="100000">
              <a:srgbClr val="4D0808"/>
            </a:gs>
          </a:gsLst>
          <a:lin ang="2700000" scaled="0"/>
          <a:tileRect/>
        </a:gra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49D355-16BD-4E45-BD9A-5EA878CF7CBD}" type="datetimeFigureOut">
              <a:rPr lang="it-IT" smtClean="0"/>
              <a:t>08/10/2013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A41E1B-4F70-4964-A407-84C68BE8251C}"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200">
                <a:alpha val="99000"/>
              </a:srgbClr>
            </a:gs>
            <a:gs pos="48326">
              <a:srgbClr val="FFC04F"/>
            </a:gs>
            <a:gs pos="78000">
              <a:srgbClr val="FF7A00"/>
            </a:gs>
            <a:gs pos="89000">
              <a:srgbClr val="FF0300"/>
            </a:gs>
            <a:gs pos="100000">
              <a:srgbClr val="4D0808"/>
            </a:gs>
          </a:gsLst>
          <a:lin ang="2700000" scaled="0"/>
          <a:tileRect/>
        </a:gra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1412776"/>
            <a:ext cx="7772400" cy="1470025"/>
          </a:xfrm>
          <a:scene3d>
            <a:camera prst="orthographicFront"/>
            <a:lightRig rig="threePt" dir="t"/>
          </a:scene3d>
          <a:sp3d prstMaterial="softEdge">
            <a:bevelT w="152400" h="50800" prst="softRound"/>
          </a:sp3d>
        </p:spPr>
        <p:txBody>
          <a:bodyPr>
            <a:normAutofit/>
          </a:bodyPr>
          <a:lstStyle/>
          <a:p>
            <a:r>
              <a:rPr lang="it-IT" sz="6000" dirty="0" smtClean="0">
                <a:effectLst>
                  <a:outerShdw blurRad="38100" dist="310007" dir="7680000" sx="76000" sy="76000" kx="1300200" algn="ctr" rotWithShape="0">
                    <a:prstClr val="black">
                      <a:alpha val="32000"/>
                    </a:prstClr>
                  </a:outerShdw>
                </a:effectLst>
                <a:latin typeface="Gloucester MT Extra Condensed" panose="02030808020601010101" pitchFamily="18" charset="0"/>
              </a:rPr>
              <a:t>THE CONE-GATHERERS</a:t>
            </a:r>
            <a:endParaRPr lang="it-IT" sz="6000" dirty="0">
              <a:effectLst>
                <a:outerShdw blurRad="38100" dist="310007" dir="7680000" sx="76000" sy="76000" kx="1300200" algn="ctr" rotWithShape="0">
                  <a:prstClr val="black">
                    <a:alpha val="32000"/>
                  </a:prstClr>
                </a:outerShdw>
              </a:effectLst>
              <a:latin typeface="Gloucester MT Extra Condensed" panose="02030808020601010101" pitchFamily="18" charset="0"/>
            </a:endParaRPr>
          </a:p>
        </p:txBody>
      </p:sp>
      <p:sp>
        <p:nvSpPr>
          <p:cNvPr id="3" name="Sottotitolo 2"/>
          <p:cNvSpPr>
            <a:spLocks noGrp="1"/>
          </p:cNvSpPr>
          <p:nvPr>
            <p:ph type="subTitle" idx="1"/>
          </p:nvPr>
        </p:nvSpPr>
        <p:spPr>
          <a:xfrm>
            <a:off x="1259632" y="3789040"/>
            <a:ext cx="6624736" cy="1584176"/>
          </a:xfrm>
        </p:spPr>
        <p:txBody>
          <a:bodyPr>
            <a:normAutofit fontScale="77500" lnSpcReduction="20000"/>
          </a:bodyPr>
          <a:lstStyle/>
          <a:p>
            <a:endParaRPr lang="it-IT" sz="2800" dirty="0" smtClean="0">
              <a:solidFill>
                <a:schemeClr val="tx2"/>
              </a:solidFill>
              <a:latin typeface="Iskoola Pota" panose="020B0502040204020203" pitchFamily="34" charset="0"/>
              <a:cs typeface="Iskoola Pota" panose="020B0502040204020203" pitchFamily="34" charset="0"/>
            </a:endParaRPr>
          </a:p>
          <a:p>
            <a:r>
              <a:rPr lang="it-IT" sz="2800" b="1" dirty="0" smtClean="0">
                <a:solidFill>
                  <a:srgbClr val="0000FF"/>
                </a:solidFill>
                <a:latin typeface="Iskoola Pota" panose="020B0502040204020203" pitchFamily="34" charset="0"/>
                <a:cs typeface="Iskoola Pota" panose="020B0502040204020203" pitchFamily="34" charset="0"/>
              </a:rPr>
              <a:t>Written by </a:t>
            </a:r>
            <a:r>
              <a:rPr lang="it-IT" sz="2900" b="1" dirty="0" smtClean="0">
                <a:solidFill>
                  <a:srgbClr val="0000FF"/>
                </a:solidFill>
                <a:effectLst>
                  <a:outerShdw blurRad="38100" dist="38100" dir="2700000" algn="tl">
                    <a:srgbClr val="000000">
                      <a:alpha val="43137"/>
                    </a:srgbClr>
                  </a:outerShdw>
                </a:effectLst>
                <a:latin typeface="Iskoola Pota" panose="020B0502040204020203" pitchFamily="34" charset="0"/>
                <a:cs typeface="Iskoola Pota" panose="020B0502040204020203" pitchFamily="34" charset="0"/>
              </a:rPr>
              <a:t>Robin Jenkins </a:t>
            </a:r>
            <a:r>
              <a:rPr lang="it-IT" sz="2800" b="1" dirty="0" smtClean="0">
                <a:solidFill>
                  <a:srgbClr val="0000FF"/>
                </a:solidFill>
                <a:latin typeface="Iskoola Pota" panose="020B0502040204020203" pitchFamily="34" charset="0"/>
                <a:cs typeface="Iskoola Pota" panose="020B0502040204020203" pitchFamily="34" charset="0"/>
              </a:rPr>
              <a:t>(1912-2005)</a:t>
            </a:r>
          </a:p>
          <a:p>
            <a:r>
              <a:rPr lang="it-IT" sz="2800" b="1" dirty="0" smtClean="0">
                <a:solidFill>
                  <a:srgbClr val="0000FF"/>
                </a:solidFill>
                <a:latin typeface="Iskoola Pota" panose="020B0502040204020203" pitchFamily="34" charset="0"/>
                <a:cs typeface="Iskoola Pota" panose="020B0502040204020203" pitchFamily="34" charset="0"/>
              </a:rPr>
              <a:t>Publication date: 1955</a:t>
            </a:r>
          </a:p>
          <a:p>
            <a:endParaRPr lang="it-IT" sz="1500" dirty="0">
              <a:solidFill>
                <a:schemeClr val="tx2"/>
              </a:solidFill>
              <a:latin typeface="Iskoola Pota" panose="020B0502040204020203" pitchFamily="34" charset="0"/>
              <a:cs typeface="Iskoola Pota" panose="020B0502040204020203" pitchFamily="34" charset="0"/>
            </a:endParaRPr>
          </a:p>
          <a:p>
            <a:r>
              <a:rPr lang="it-IT" sz="2800" b="1" dirty="0" smtClean="0">
                <a:solidFill>
                  <a:schemeClr val="tx2"/>
                </a:solidFill>
                <a:effectLst>
                  <a:outerShdw blurRad="38100" dist="38100" dir="2700000" algn="tl">
                    <a:srgbClr val="000000">
                      <a:alpha val="43137"/>
                    </a:srgbClr>
                  </a:outerShdw>
                </a:effectLst>
                <a:latin typeface="Iskoola Pota" panose="020B0502040204020203" pitchFamily="34" charset="0"/>
                <a:cs typeface="Iskoola Pota" panose="020B0502040204020203" pitchFamily="34" charset="0"/>
              </a:rPr>
              <a:t>-Work done by Francesca Pecorella, 3ALS-</a:t>
            </a:r>
            <a:endParaRPr lang="it-IT" sz="2800" b="1" dirty="0">
              <a:solidFill>
                <a:schemeClr val="tx2"/>
              </a:solidFill>
              <a:effectLst>
                <a:outerShdw blurRad="38100" dist="38100" dir="2700000" algn="tl">
                  <a:srgbClr val="000000">
                    <a:alpha val="43137"/>
                  </a:srgbClr>
                </a:outerShdw>
              </a:effectLst>
              <a:latin typeface="Iskoola Pota" panose="020B0502040204020203" pitchFamily="34" charset="0"/>
              <a:cs typeface="Iskoola Pota" panose="020B0502040204020203" pitchFamily="34" charset="0"/>
            </a:endParaRPr>
          </a:p>
        </p:txBody>
      </p:sp>
    </p:spTree>
    <p:extLst>
      <p:ext uri="{BB962C8B-B14F-4D97-AF65-F5344CB8AC3E}">
        <p14:creationId xmlns:p14="http://schemas.microsoft.com/office/powerpoint/2010/main" val="293215171"/>
      </p:ext>
    </p:extLst>
  </p:cSld>
  <p:clrMapOvr>
    <a:masterClrMapping/>
  </p:clrMapOvr>
  <mc:AlternateContent xmlns:mc="http://schemas.openxmlformats.org/markup-compatibility/2006" xmlns:p14="http://schemas.microsoft.com/office/powerpoint/2010/main">
    <mc:Choice Requires="p14">
      <p:transition spd="slow" p14:dur="1250" advClick="0" advTm="2000">
        <p14:window dir="vert"/>
      </p:transition>
    </mc:Choice>
    <mc:Fallback xmlns="">
      <p:transition spd="slow" advClick="0" advTm="2000">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200">
                <a:alpha val="99000"/>
              </a:srgbClr>
            </a:gs>
            <a:gs pos="48326">
              <a:srgbClr val="FFC04F"/>
            </a:gs>
            <a:gs pos="78000">
              <a:srgbClr val="FF7A00"/>
            </a:gs>
            <a:gs pos="82920">
              <a:srgbClr val="FA6B00"/>
            </a:gs>
            <a:gs pos="87000">
              <a:srgbClr val="FF6201"/>
            </a:gs>
            <a:gs pos="93000">
              <a:srgbClr val="FF0300"/>
            </a:gs>
            <a:gs pos="100000">
              <a:srgbClr val="4D0808"/>
            </a:gs>
          </a:gsLst>
          <a:lin ang="2700000" scaled="0"/>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800" b="1" dirty="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New </a:t>
            </a:r>
            <a:r>
              <a:rPr lang="it-IT" sz="4800" b="1" dirty="0" err="1">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Vocabulary</a:t>
            </a:r>
            <a:r>
              <a:rPr lang="it-IT" sz="4800" b="1" dirty="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 Learnt</a:t>
            </a:r>
          </a:p>
        </p:txBody>
      </p:sp>
      <p:sp>
        <p:nvSpPr>
          <p:cNvPr id="3" name="Segnaposto contenuto 2"/>
          <p:cNvSpPr>
            <a:spLocks noGrp="1"/>
          </p:cNvSpPr>
          <p:nvPr>
            <p:ph sz="half" idx="1"/>
          </p:nvPr>
        </p:nvSpPr>
        <p:spPr/>
        <p:txBody>
          <a:bodyPr>
            <a:normAutofit fontScale="55000" lnSpcReduction="20000"/>
          </a:bodyPr>
          <a:lstStyle/>
          <a:p>
            <a:pPr>
              <a:buFont typeface="Wingdings" panose="05000000000000000000" pitchFamily="2" charset="2"/>
              <a:buChar char="ü"/>
            </a:pPr>
            <a:r>
              <a:rPr lang="en-US" dirty="0" smtClean="0">
                <a:latin typeface="Andalus" panose="02020603050405020304" pitchFamily="18" charset="-78"/>
                <a:cs typeface="Andalus" panose="02020603050405020304" pitchFamily="18" charset="-78"/>
              </a:rPr>
              <a:t>To reach= </a:t>
            </a:r>
            <a:r>
              <a:rPr lang="en-US" dirty="0" err="1" smtClean="0">
                <a:latin typeface="Andalus" panose="02020603050405020304" pitchFamily="18" charset="-78"/>
                <a:cs typeface="Andalus" panose="02020603050405020304" pitchFamily="18" charset="-78"/>
              </a:rPr>
              <a:t>Arrivare</a:t>
            </a:r>
            <a:r>
              <a:rPr lang="en-US" dirty="0" smtClean="0">
                <a:latin typeface="Andalus" panose="02020603050405020304" pitchFamily="18" charset="-78"/>
                <a:cs typeface="Andalus" panose="02020603050405020304" pitchFamily="18" charset="-78"/>
              </a:rPr>
              <a:t>, </a:t>
            </a:r>
            <a:r>
              <a:rPr lang="en-US" dirty="0" err="1" smtClean="0">
                <a:latin typeface="Andalus" panose="02020603050405020304" pitchFamily="18" charset="-78"/>
                <a:cs typeface="Andalus" panose="02020603050405020304" pitchFamily="18" charset="-78"/>
              </a:rPr>
              <a:t>raggiungere</a:t>
            </a:r>
            <a:r>
              <a:rPr lang="en-US" dirty="0" smtClean="0">
                <a:latin typeface="Andalus" panose="02020603050405020304" pitchFamily="18" charset="-78"/>
                <a:cs typeface="Andalus" panose="02020603050405020304" pitchFamily="18" charset="-78"/>
              </a:rPr>
              <a:t>;</a:t>
            </a:r>
          </a:p>
          <a:p>
            <a:pPr>
              <a:buFont typeface="Wingdings" panose="05000000000000000000" pitchFamily="2" charset="2"/>
              <a:buChar char="ü"/>
            </a:pPr>
            <a:r>
              <a:rPr lang="en-US" dirty="0" smtClean="0">
                <a:latin typeface="Andalus" panose="02020603050405020304" pitchFamily="18" charset="-78"/>
                <a:cs typeface="Andalus" panose="02020603050405020304" pitchFamily="18" charset="-78"/>
              </a:rPr>
              <a:t>Bench= </a:t>
            </a:r>
            <a:r>
              <a:rPr lang="en-US" dirty="0" err="1" smtClean="0">
                <a:latin typeface="Andalus" panose="02020603050405020304" pitchFamily="18" charset="-78"/>
                <a:cs typeface="Andalus" panose="02020603050405020304" pitchFamily="18" charset="-78"/>
              </a:rPr>
              <a:t>Magistratura</a:t>
            </a:r>
            <a:r>
              <a:rPr lang="en-US" dirty="0" smtClean="0">
                <a:latin typeface="Andalus" panose="02020603050405020304" pitchFamily="18" charset="-78"/>
                <a:cs typeface="Andalus" panose="02020603050405020304" pitchFamily="18" charset="-78"/>
              </a:rPr>
              <a:t>, </a:t>
            </a:r>
            <a:r>
              <a:rPr lang="en-US" dirty="0" err="1" smtClean="0">
                <a:latin typeface="Andalus" panose="02020603050405020304" pitchFamily="18" charset="-78"/>
                <a:cs typeface="Andalus" panose="02020603050405020304" pitchFamily="18" charset="-78"/>
              </a:rPr>
              <a:t>seggio</a:t>
            </a:r>
            <a:r>
              <a:rPr lang="en-US" dirty="0" smtClean="0">
                <a:latin typeface="Andalus" panose="02020603050405020304" pitchFamily="18" charset="-78"/>
                <a:cs typeface="Andalus" panose="02020603050405020304" pitchFamily="18" charset="-78"/>
              </a:rPr>
              <a:t>;</a:t>
            </a:r>
          </a:p>
          <a:p>
            <a:pPr>
              <a:buFont typeface="Wingdings" panose="05000000000000000000" pitchFamily="2" charset="2"/>
              <a:buChar char="ü"/>
            </a:pPr>
            <a:r>
              <a:rPr lang="en-US" dirty="0" smtClean="0">
                <a:latin typeface="Andalus" panose="02020603050405020304" pitchFamily="18" charset="-78"/>
                <a:cs typeface="Andalus" panose="02020603050405020304" pitchFamily="18" charset="-78"/>
              </a:rPr>
              <a:t>Estate= </a:t>
            </a:r>
            <a:r>
              <a:rPr lang="en-US" dirty="0" err="1" smtClean="0">
                <a:latin typeface="Andalus" panose="02020603050405020304" pitchFamily="18" charset="-78"/>
                <a:cs typeface="Andalus" panose="02020603050405020304" pitchFamily="18" charset="-78"/>
              </a:rPr>
              <a:t>Proprietà</a:t>
            </a:r>
            <a:r>
              <a:rPr lang="en-US" dirty="0" smtClean="0">
                <a:latin typeface="Andalus" panose="02020603050405020304" pitchFamily="18" charset="-78"/>
                <a:cs typeface="Andalus" panose="02020603050405020304" pitchFamily="18" charset="-78"/>
              </a:rPr>
              <a:t>, </a:t>
            </a:r>
            <a:r>
              <a:rPr lang="en-US" dirty="0" err="1" smtClean="0">
                <a:latin typeface="Andalus" panose="02020603050405020304" pitchFamily="18" charset="-78"/>
                <a:cs typeface="Andalus" panose="02020603050405020304" pitchFamily="18" charset="-78"/>
              </a:rPr>
              <a:t>tenuta</a:t>
            </a:r>
            <a:r>
              <a:rPr lang="en-US" dirty="0" smtClean="0">
                <a:latin typeface="Andalus" panose="02020603050405020304" pitchFamily="18" charset="-78"/>
                <a:cs typeface="Andalus" panose="02020603050405020304" pitchFamily="18" charset="-78"/>
              </a:rPr>
              <a:t>;</a:t>
            </a:r>
          </a:p>
          <a:p>
            <a:pPr>
              <a:buFont typeface="Wingdings" panose="05000000000000000000" pitchFamily="2" charset="2"/>
              <a:buChar char="ü"/>
            </a:pPr>
            <a:r>
              <a:rPr lang="en-US" dirty="0" smtClean="0">
                <a:latin typeface="Andalus" panose="02020603050405020304" pitchFamily="18" charset="-78"/>
                <a:cs typeface="Andalus" panose="02020603050405020304" pitchFamily="18" charset="-78"/>
              </a:rPr>
              <a:t>Vicious= </a:t>
            </a:r>
            <a:r>
              <a:rPr lang="en-US" dirty="0" err="1" smtClean="0">
                <a:latin typeface="Andalus" panose="02020603050405020304" pitchFamily="18" charset="-78"/>
                <a:cs typeface="Andalus" panose="02020603050405020304" pitchFamily="18" charset="-78"/>
              </a:rPr>
              <a:t>Terribile</a:t>
            </a:r>
            <a:r>
              <a:rPr lang="en-US" dirty="0" smtClean="0">
                <a:latin typeface="Andalus" panose="02020603050405020304" pitchFamily="18" charset="-78"/>
                <a:cs typeface="Andalus" panose="02020603050405020304" pitchFamily="18" charset="-78"/>
              </a:rPr>
              <a:t>;</a:t>
            </a:r>
          </a:p>
          <a:p>
            <a:pPr>
              <a:buFont typeface="Wingdings" panose="05000000000000000000" pitchFamily="2" charset="2"/>
              <a:buChar char="ü"/>
            </a:pPr>
            <a:r>
              <a:rPr lang="en-US" dirty="0" smtClean="0">
                <a:latin typeface="Andalus" panose="02020603050405020304" pitchFamily="18" charset="-78"/>
                <a:cs typeface="Andalus" panose="02020603050405020304" pitchFamily="18" charset="-78"/>
              </a:rPr>
              <a:t>Hunchback= </a:t>
            </a:r>
            <a:r>
              <a:rPr lang="en-US" dirty="0" err="1" smtClean="0">
                <a:latin typeface="Andalus" panose="02020603050405020304" pitchFamily="18" charset="-78"/>
                <a:cs typeface="Andalus" panose="02020603050405020304" pitchFamily="18" charset="-78"/>
              </a:rPr>
              <a:t>Gobbo</a:t>
            </a:r>
            <a:r>
              <a:rPr lang="en-US" dirty="0" smtClean="0">
                <a:latin typeface="Andalus" panose="02020603050405020304" pitchFamily="18" charset="-78"/>
                <a:cs typeface="Andalus" panose="02020603050405020304" pitchFamily="18" charset="-78"/>
              </a:rPr>
              <a:t>;</a:t>
            </a:r>
          </a:p>
          <a:p>
            <a:pPr>
              <a:buFont typeface="Wingdings" panose="05000000000000000000" pitchFamily="2" charset="2"/>
              <a:buChar char="ü"/>
            </a:pPr>
            <a:r>
              <a:rPr lang="en-US" dirty="0" smtClean="0">
                <a:latin typeface="Andalus" panose="02020603050405020304" pitchFamily="18" charset="-78"/>
                <a:cs typeface="Andalus" panose="02020603050405020304" pitchFamily="18" charset="-78"/>
              </a:rPr>
              <a:t>Distress= </a:t>
            </a:r>
            <a:r>
              <a:rPr lang="en-US" dirty="0" err="1" smtClean="0">
                <a:latin typeface="Andalus" panose="02020603050405020304" pitchFamily="18" charset="-78"/>
                <a:cs typeface="Andalus" panose="02020603050405020304" pitchFamily="18" charset="-78"/>
              </a:rPr>
              <a:t>Angoscia</a:t>
            </a:r>
            <a:r>
              <a:rPr lang="en-US" dirty="0" smtClean="0">
                <a:latin typeface="Andalus" panose="02020603050405020304" pitchFamily="18" charset="-78"/>
                <a:cs typeface="Andalus" panose="02020603050405020304" pitchFamily="18" charset="-78"/>
              </a:rPr>
              <a:t>, </a:t>
            </a:r>
            <a:r>
              <a:rPr lang="en-US" dirty="0" err="1" smtClean="0">
                <a:latin typeface="Andalus" panose="02020603050405020304" pitchFamily="18" charset="-78"/>
                <a:cs typeface="Andalus" panose="02020603050405020304" pitchFamily="18" charset="-78"/>
              </a:rPr>
              <a:t>dolore</a:t>
            </a:r>
            <a:r>
              <a:rPr lang="en-US" dirty="0" smtClean="0">
                <a:latin typeface="Andalus" panose="02020603050405020304" pitchFamily="18" charset="-78"/>
                <a:cs typeface="Andalus" panose="02020603050405020304" pitchFamily="18" charset="-78"/>
              </a:rPr>
              <a:t>;</a:t>
            </a:r>
          </a:p>
          <a:p>
            <a:pPr>
              <a:buFont typeface="Wingdings" panose="05000000000000000000" pitchFamily="2" charset="2"/>
              <a:buChar char="ü"/>
            </a:pPr>
            <a:r>
              <a:rPr lang="en-US" dirty="0" smtClean="0">
                <a:latin typeface="Andalus" panose="02020603050405020304" pitchFamily="18" charset="-78"/>
                <a:cs typeface="Andalus" panose="02020603050405020304" pitchFamily="18" charset="-78"/>
              </a:rPr>
              <a:t>Awful= </a:t>
            </a:r>
            <a:r>
              <a:rPr lang="en-US" dirty="0" err="1" smtClean="0">
                <a:latin typeface="Andalus" panose="02020603050405020304" pitchFamily="18" charset="-78"/>
                <a:cs typeface="Andalus" panose="02020603050405020304" pitchFamily="18" charset="-78"/>
              </a:rPr>
              <a:t>Orrendo</a:t>
            </a:r>
            <a:r>
              <a:rPr lang="en-US" dirty="0" smtClean="0">
                <a:latin typeface="Andalus" panose="02020603050405020304" pitchFamily="18" charset="-78"/>
                <a:cs typeface="Andalus" panose="02020603050405020304" pitchFamily="18" charset="-78"/>
              </a:rPr>
              <a:t>;</a:t>
            </a:r>
          </a:p>
          <a:p>
            <a:pPr>
              <a:buFont typeface="Wingdings" panose="05000000000000000000" pitchFamily="2" charset="2"/>
              <a:buChar char="ü"/>
            </a:pPr>
            <a:r>
              <a:rPr lang="en-US" dirty="0" smtClean="0">
                <a:latin typeface="Andalus" panose="02020603050405020304" pitchFamily="18" charset="-78"/>
                <a:cs typeface="Andalus" panose="02020603050405020304" pitchFamily="18" charset="-78"/>
              </a:rPr>
              <a:t>To simmer= </a:t>
            </a:r>
            <a:r>
              <a:rPr lang="en-US" dirty="0" err="1" smtClean="0">
                <a:latin typeface="Andalus" panose="02020603050405020304" pitchFamily="18" charset="-78"/>
                <a:cs typeface="Andalus" panose="02020603050405020304" pitchFamily="18" charset="-78"/>
              </a:rPr>
              <a:t>Fremere</a:t>
            </a:r>
            <a:r>
              <a:rPr lang="en-US" dirty="0" smtClean="0">
                <a:latin typeface="Andalus" panose="02020603050405020304" pitchFamily="18" charset="-78"/>
                <a:cs typeface="Andalus" panose="02020603050405020304" pitchFamily="18" charset="-78"/>
              </a:rPr>
              <a:t>;</a:t>
            </a:r>
          </a:p>
          <a:p>
            <a:pPr>
              <a:buFont typeface="Wingdings" panose="05000000000000000000" pitchFamily="2" charset="2"/>
              <a:buChar char="ü"/>
            </a:pPr>
            <a:r>
              <a:rPr lang="en-US" dirty="0" smtClean="0">
                <a:latin typeface="Andalus" panose="02020603050405020304" pitchFamily="18" charset="-78"/>
                <a:cs typeface="Andalus" panose="02020603050405020304" pitchFamily="18" charset="-78"/>
              </a:rPr>
              <a:t>Rest= </a:t>
            </a:r>
            <a:r>
              <a:rPr lang="en-US" dirty="0" err="1" smtClean="0">
                <a:latin typeface="Andalus" panose="02020603050405020304" pitchFamily="18" charset="-78"/>
                <a:cs typeface="Andalus" panose="02020603050405020304" pitchFamily="18" charset="-78"/>
              </a:rPr>
              <a:t>Sostegno</a:t>
            </a:r>
            <a:r>
              <a:rPr lang="en-US" dirty="0" smtClean="0">
                <a:latin typeface="Andalus" panose="02020603050405020304" pitchFamily="18" charset="-78"/>
                <a:cs typeface="Andalus" panose="02020603050405020304" pitchFamily="18" charset="-78"/>
              </a:rPr>
              <a:t>, </a:t>
            </a:r>
            <a:r>
              <a:rPr lang="en-US" dirty="0" err="1" smtClean="0">
                <a:latin typeface="Andalus" panose="02020603050405020304" pitchFamily="18" charset="-78"/>
                <a:cs typeface="Andalus" panose="02020603050405020304" pitchFamily="18" charset="-78"/>
              </a:rPr>
              <a:t>supporto</a:t>
            </a:r>
            <a:r>
              <a:rPr lang="en-US" dirty="0" smtClean="0">
                <a:latin typeface="Andalus" panose="02020603050405020304" pitchFamily="18" charset="-78"/>
                <a:cs typeface="Andalus" panose="02020603050405020304" pitchFamily="18" charset="-78"/>
              </a:rPr>
              <a:t>;</a:t>
            </a:r>
          </a:p>
          <a:p>
            <a:pPr>
              <a:buFont typeface="Wingdings" panose="05000000000000000000" pitchFamily="2" charset="2"/>
              <a:buChar char="ü"/>
            </a:pPr>
            <a:r>
              <a:rPr lang="en-US" dirty="0" smtClean="0">
                <a:latin typeface="Andalus" panose="02020603050405020304" pitchFamily="18" charset="-78"/>
                <a:cs typeface="Andalus" panose="02020603050405020304" pitchFamily="18" charset="-78"/>
              </a:rPr>
              <a:t>To steam= </a:t>
            </a:r>
            <a:r>
              <a:rPr lang="en-US" dirty="0" err="1" smtClean="0">
                <a:latin typeface="Andalus" panose="02020603050405020304" pitchFamily="18" charset="-78"/>
                <a:cs typeface="Andalus" panose="02020603050405020304" pitchFamily="18" charset="-78"/>
              </a:rPr>
              <a:t>Fumare</a:t>
            </a:r>
            <a:r>
              <a:rPr lang="en-US" dirty="0" smtClean="0">
                <a:latin typeface="Andalus" panose="02020603050405020304" pitchFamily="18" charset="-78"/>
                <a:cs typeface="Andalus" panose="02020603050405020304" pitchFamily="18" charset="-78"/>
              </a:rPr>
              <a:t>, </a:t>
            </a:r>
            <a:r>
              <a:rPr lang="en-US" dirty="0" err="1" smtClean="0">
                <a:latin typeface="Andalus" panose="02020603050405020304" pitchFamily="18" charset="-78"/>
                <a:cs typeface="Andalus" panose="02020603050405020304" pitchFamily="18" charset="-78"/>
              </a:rPr>
              <a:t>andare</a:t>
            </a:r>
            <a:r>
              <a:rPr lang="en-US" dirty="0" smtClean="0">
                <a:latin typeface="Andalus" panose="02020603050405020304" pitchFamily="18" charset="-78"/>
                <a:cs typeface="Andalus" panose="02020603050405020304" pitchFamily="18" charset="-78"/>
              </a:rPr>
              <a:t> a </a:t>
            </a:r>
            <a:r>
              <a:rPr lang="en-US" dirty="0" err="1" smtClean="0">
                <a:latin typeface="Andalus" panose="02020603050405020304" pitchFamily="18" charset="-78"/>
                <a:cs typeface="Andalus" panose="02020603050405020304" pitchFamily="18" charset="-78"/>
              </a:rPr>
              <a:t>vapore</a:t>
            </a:r>
            <a:r>
              <a:rPr lang="en-US" dirty="0" smtClean="0">
                <a:latin typeface="Andalus" panose="02020603050405020304" pitchFamily="18" charset="-78"/>
                <a:cs typeface="Andalus" panose="02020603050405020304" pitchFamily="18" charset="-78"/>
              </a:rPr>
              <a:t>;</a:t>
            </a:r>
          </a:p>
          <a:p>
            <a:pPr>
              <a:buFont typeface="Wingdings" panose="05000000000000000000" pitchFamily="2" charset="2"/>
              <a:buChar char="ü"/>
            </a:pPr>
            <a:r>
              <a:rPr lang="en-US" dirty="0" smtClean="0">
                <a:latin typeface="Andalus" panose="02020603050405020304" pitchFamily="18" charset="-78"/>
                <a:cs typeface="Andalus" panose="02020603050405020304" pitchFamily="18" charset="-78"/>
              </a:rPr>
              <a:t>Homely= </a:t>
            </a:r>
            <a:r>
              <a:rPr lang="en-US" dirty="0" err="1" smtClean="0">
                <a:latin typeface="Andalus" panose="02020603050405020304" pitchFamily="18" charset="-78"/>
                <a:cs typeface="Andalus" panose="02020603050405020304" pitchFamily="18" charset="-78"/>
              </a:rPr>
              <a:t>Accogliente</a:t>
            </a:r>
            <a:r>
              <a:rPr lang="en-US" dirty="0" smtClean="0">
                <a:latin typeface="Andalus" panose="02020603050405020304" pitchFamily="18" charset="-78"/>
                <a:cs typeface="Andalus" panose="02020603050405020304" pitchFamily="18" charset="-78"/>
              </a:rPr>
              <a:t>;</a:t>
            </a:r>
          </a:p>
          <a:p>
            <a:pPr>
              <a:buFont typeface="Wingdings" panose="05000000000000000000" pitchFamily="2" charset="2"/>
              <a:buChar char="ü"/>
            </a:pPr>
            <a:r>
              <a:rPr lang="en-US" dirty="0" smtClean="0">
                <a:latin typeface="Andalus" panose="02020603050405020304" pitchFamily="18" charset="-78"/>
                <a:cs typeface="Andalus" panose="02020603050405020304" pitchFamily="18" charset="-78"/>
              </a:rPr>
              <a:t>Seawards= Verso </a:t>
            </a:r>
            <a:r>
              <a:rPr lang="en-US" dirty="0" err="1" smtClean="0">
                <a:latin typeface="Andalus" panose="02020603050405020304" pitchFamily="18" charset="-78"/>
                <a:cs typeface="Andalus" panose="02020603050405020304" pitchFamily="18" charset="-78"/>
              </a:rPr>
              <a:t>il</a:t>
            </a:r>
            <a:r>
              <a:rPr lang="en-US" dirty="0" smtClean="0">
                <a:latin typeface="Andalus" panose="02020603050405020304" pitchFamily="18" charset="-78"/>
                <a:cs typeface="Andalus" panose="02020603050405020304" pitchFamily="18" charset="-78"/>
              </a:rPr>
              <a:t> mare;</a:t>
            </a:r>
          </a:p>
          <a:p>
            <a:pPr>
              <a:buFont typeface="Wingdings" panose="05000000000000000000" pitchFamily="2" charset="2"/>
              <a:buChar char="ü"/>
            </a:pPr>
            <a:r>
              <a:rPr lang="en-US" dirty="0" smtClean="0">
                <a:latin typeface="Andalus" panose="02020603050405020304" pitchFamily="18" charset="-78"/>
                <a:cs typeface="Andalus" panose="02020603050405020304" pitchFamily="18" charset="-78"/>
              </a:rPr>
              <a:t>Larch= </a:t>
            </a:r>
            <a:r>
              <a:rPr lang="en-US" dirty="0" err="1" smtClean="0">
                <a:latin typeface="Andalus" panose="02020603050405020304" pitchFamily="18" charset="-78"/>
                <a:cs typeface="Andalus" panose="02020603050405020304" pitchFamily="18" charset="-78"/>
              </a:rPr>
              <a:t>Larice</a:t>
            </a:r>
            <a:r>
              <a:rPr lang="en-US" dirty="0" smtClean="0">
                <a:latin typeface="Andalus" panose="02020603050405020304" pitchFamily="18" charset="-78"/>
                <a:cs typeface="Andalus" panose="02020603050405020304" pitchFamily="18" charset="-78"/>
              </a:rPr>
              <a:t>;</a:t>
            </a:r>
          </a:p>
          <a:p>
            <a:pPr>
              <a:buFont typeface="Wingdings" panose="05000000000000000000" pitchFamily="2" charset="2"/>
              <a:buChar char="ü"/>
            </a:pPr>
            <a:r>
              <a:rPr lang="en-US" dirty="0" smtClean="0">
                <a:latin typeface="Andalus" panose="02020603050405020304" pitchFamily="18" charset="-78"/>
                <a:cs typeface="Andalus" panose="02020603050405020304" pitchFamily="18" charset="-78"/>
              </a:rPr>
              <a:t>Gunshots= </a:t>
            </a:r>
            <a:r>
              <a:rPr lang="en-US" dirty="0" err="1" smtClean="0">
                <a:latin typeface="Andalus" panose="02020603050405020304" pitchFamily="18" charset="-78"/>
                <a:cs typeface="Andalus" panose="02020603050405020304" pitchFamily="18" charset="-78"/>
              </a:rPr>
              <a:t>colpi</a:t>
            </a:r>
            <a:r>
              <a:rPr lang="en-US" dirty="0" smtClean="0">
                <a:latin typeface="Andalus" panose="02020603050405020304" pitchFamily="18" charset="-78"/>
                <a:cs typeface="Andalus" panose="02020603050405020304" pitchFamily="18" charset="-78"/>
              </a:rPr>
              <a:t> </a:t>
            </a:r>
            <a:r>
              <a:rPr lang="en-US" dirty="0" err="1" smtClean="0">
                <a:latin typeface="Andalus" panose="02020603050405020304" pitchFamily="18" charset="-78"/>
                <a:cs typeface="Andalus" panose="02020603050405020304" pitchFamily="18" charset="-78"/>
              </a:rPr>
              <a:t>d’arma</a:t>
            </a:r>
            <a:r>
              <a:rPr lang="en-US" dirty="0" smtClean="0">
                <a:latin typeface="Andalus" panose="02020603050405020304" pitchFamily="18" charset="-78"/>
                <a:cs typeface="Andalus" panose="02020603050405020304" pitchFamily="18" charset="-78"/>
              </a:rPr>
              <a:t> da </a:t>
            </a:r>
            <a:r>
              <a:rPr lang="en-US" dirty="0" err="1" smtClean="0">
                <a:latin typeface="Andalus" panose="02020603050405020304" pitchFamily="18" charset="-78"/>
                <a:cs typeface="Andalus" panose="02020603050405020304" pitchFamily="18" charset="-78"/>
              </a:rPr>
              <a:t>fuoco</a:t>
            </a:r>
            <a:r>
              <a:rPr lang="en-US" dirty="0" smtClean="0">
                <a:latin typeface="Andalus" panose="02020603050405020304" pitchFamily="18" charset="-78"/>
                <a:cs typeface="Andalus" panose="02020603050405020304" pitchFamily="18" charset="-78"/>
              </a:rPr>
              <a:t>;</a:t>
            </a:r>
          </a:p>
          <a:p>
            <a:pPr>
              <a:buFont typeface="Wingdings" panose="05000000000000000000" pitchFamily="2" charset="2"/>
              <a:buChar char="ü"/>
            </a:pPr>
            <a:r>
              <a:rPr lang="en-US" dirty="0" smtClean="0">
                <a:latin typeface="Andalus" panose="02020603050405020304" pitchFamily="18" charset="-78"/>
                <a:cs typeface="Andalus" panose="02020603050405020304" pitchFamily="18" charset="-78"/>
              </a:rPr>
              <a:t>Squirrel= </a:t>
            </a:r>
            <a:r>
              <a:rPr lang="en-US" dirty="0" err="1" smtClean="0">
                <a:latin typeface="Andalus" panose="02020603050405020304" pitchFamily="18" charset="-78"/>
                <a:cs typeface="Andalus" panose="02020603050405020304" pitchFamily="18" charset="-78"/>
              </a:rPr>
              <a:t>Scoiattolo</a:t>
            </a:r>
            <a:r>
              <a:rPr lang="en-US" dirty="0" smtClean="0">
                <a:latin typeface="Andalus" panose="02020603050405020304" pitchFamily="18" charset="-78"/>
                <a:cs typeface="Andalus" panose="02020603050405020304" pitchFamily="18" charset="-78"/>
              </a:rPr>
              <a:t>;</a:t>
            </a:r>
          </a:p>
          <a:p>
            <a:pPr>
              <a:buFont typeface="Wingdings" panose="05000000000000000000" pitchFamily="2" charset="2"/>
              <a:buChar char="ü"/>
            </a:pPr>
            <a:r>
              <a:rPr lang="en-US" dirty="0" smtClean="0">
                <a:latin typeface="Andalus" panose="02020603050405020304" pitchFamily="18" charset="-78"/>
                <a:cs typeface="Andalus" panose="02020603050405020304" pitchFamily="18" charset="-78"/>
              </a:rPr>
              <a:t>Chaffinches= </a:t>
            </a:r>
            <a:r>
              <a:rPr lang="en-US" dirty="0" err="1" smtClean="0">
                <a:latin typeface="Andalus" panose="02020603050405020304" pitchFamily="18" charset="-78"/>
                <a:cs typeface="Andalus" panose="02020603050405020304" pitchFamily="18" charset="-78"/>
              </a:rPr>
              <a:t>Fringuelli</a:t>
            </a:r>
            <a:r>
              <a:rPr lang="en-US" dirty="0" smtClean="0">
                <a:latin typeface="Andalus" panose="02020603050405020304" pitchFamily="18" charset="-78"/>
                <a:cs typeface="Andalus" panose="02020603050405020304" pitchFamily="18" charset="-78"/>
              </a:rPr>
              <a:t>;</a:t>
            </a:r>
          </a:p>
          <a:p>
            <a:pPr>
              <a:buFont typeface="Wingdings" panose="05000000000000000000" pitchFamily="2" charset="2"/>
              <a:buChar char="ü"/>
            </a:pPr>
            <a:r>
              <a:rPr lang="en-US" dirty="0" smtClean="0">
                <a:latin typeface="Andalus" panose="02020603050405020304" pitchFamily="18" charset="-78"/>
                <a:cs typeface="Andalus" panose="02020603050405020304" pitchFamily="18" charset="-78"/>
              </a:rPr>
              <a:t>Needles= </a:t>
            </a:r>
            <a:r>
              <a:rPr lang="en-US" dirty="0" err="1" smtClean="0">
                <a:latin typeface="Andalus" panose="02020603050405020304" pitchFamily="18" charset="-78"/>
                <a:cs typeface="Andalus" panose="02020603050405020304" pitchFamily="18" charset="-78"/>
              </a:rPr>
              <a:t>Superfluo</a:t>
            </a:r>
            <a:r>
              <a:rPr lang="en-US" dirty="0" smtClean="0">
                <a:latin typeface="Andalus" panose="02020603050405020304" pitchFamily="18" charset="-78"/>
                <a:cs typeface="Andalus" panose="02020603050405020304" pitchFamily="18" charset="-78"/>
              </a:rPr>
              <a:t>;</a:t>
            </a:r>
          </a:p>
          <a:p>
            <a:pPr>
              <a:buFont typeface="Wingdings" panose="05000000000000000000" pitchFamily="2" charset="2"/>
              <a:buChar char="ü"/>
            </a:pPr>
            <a:r>
              <a:rPr lang="en-US" dirty="0" smtClean="0">
                <a:latin typeface="Andalus" panose="02020603050405020304" pitchFamily="18" charset="-78"/>
                <a:cs typeface="Andalus" panose="02020603050405020304" pitchFamily="18" charset="-78"/>
              </a:rPr>
              <a:t>Spell= </a:t>
            </a:r>
            <a:r>
              <a:rPr lang="en-US" dirty="0" err="1" smtClean="0">
                <a:latin typeface="Andalus" panose="02020603050405020304" pitchFamily="18" charset="-78"/>
                <a:cs typeface="Andalus" panose="02020603050405020304" pitchFamily="18" charset="-78"/>
              </a:rPr>
              <a:t>Incantesimo</a:t>
            </a:r>
            <a:endParaRPr lang="en-US" dirty="0">
              <a:latin typeface="Andalus" panose="02020603050405020304" pitchFamily="18" charset="-78"/>
              <a:cs typeface="Andalus" panose="02020603050405020304" pitchFamily="18" charset="-78"/>
            </a:endParaRPr>
          </a:p>
        </p:txBody>
      </p:sp>
      <p:sp>
        <p:nvSpPr>
          <p:cNvPr id="4" name="Segnaposto contenuto 3"/>
          <p:cNvSpPr>
            <a:spLocks noGrp="1"/>
          </p:cNvSpPr>
          <p:nvPr>
            <p:ph sz="half" idx="2"/>
          </p:nvPr>
        </p:nvSpPr>
        <p:spPr/>
        <p:txBody>
          <a:bodyPr>
            <a:normAutofit fontScale="55000" lnSpcReduction="20000"/>
          </a:bodyPr>
          <a:lstStyle/>
          <a:p>
            <a:pPr>
              <a:buFont typeface="Wingdings" panose="05000000000000000000" pitchFamily="2" charset="2"/>
              <a:buChar char="ü"/>
            </a:pPr>
            <a:r>
              <a:rPr lang="it-IT" dirty="0" err="1" smtClean="0">
                <a:latin typeface="Andalus" panose="02020603050405020304" pitchFamily="18" charset="-78"/>
                <a:cs typeface="Andalus" panose="02020603050405020304" pitchFamily="18" charset="-78"/>
              </a:rPr>
              <a:t>Decay</a:t>
            </a:r>
            <a:r>
              <a:rPr lang="it-IT" dirty="0" smtClean="0">
                <a:latin typeface="Andalus" panose="02020603050405020304" pitchFamily="18" charset="-78"/>
                <a:cs typeface="Andalus" panose="02020603050405020304" pitchFamily="18" charset="-78"/>
              </a:rPr>
              <a:t>=Rovina;</a:t>
            </a:r>
          </a:p>
          <a:p>
            <a:pPr>
              <a:buFont typeface="Wingdings" panose="05000000000000000000" pitchFamily="2" charset="2"/>
              <a:buChar char="ü"/>
            </a:pPr>
            <a:r>
              <a:rPr lang="it-IT" dirty="0" err="1" smtClean="0">
                <a:latin typeface="Andalus" panose="02020603050405020304" pitchFamily="18" charset="-78"/>
                <a:cs typeface="Andalus" panose="02020603050405020304" pitchFamily="18" charset="-78"/>
              </a:rPr>
              <a:t>Path</a:t>
            </a:r>
            <a:r>
              <a:rPr lang="it-IT" dirty="0" smtClean="0">
                <a:latin typeface="Andalus" panose="02020603050405020304" pitchFamily="18" charset="-78"/>
                <a:cs typeface="Andalus" panose="02020603050405020304" pitchFamily="18" charset="-78"/>
              </a:rPr>
              <a:t>= Sentiero, percorso;</a:t>
            </a:r>
          </a:p>
          <a:p>
            <a:pPr>
              <a:buFont typeface="Wingdings" panose="05000000000000000000" pitchFamily="2" charset="2"/>
              <a:buChar char="ü"/>
            </a:pPr>
            <a:r>
              <a:rPr lang="it-IT" dirty="0" smtClean="0">
                <a:latin typeface="Andalus" panose="02020603050405020304" pitchFamily="18" charset="-78"/>
                <a:cs typeface="Andalus" panose="02020603050405020304" pitchFamily="18" charset="-78"/>
              </a:rPr>
              <a:t>To </a:t>
            </a:r>
            <a:r>
              <a:rPr lang="it-IT" dirty="0" err="1" smtClean="0">
                <a:latin typeface="Andalus" panose="02020603050405020304" pitchFamily="18" charset="-78"/>
                <a:cs typeface="Andalus" panose="02020603050405020304" pitchFamily="18" charset="-78"/>
              </a:rPr>
              <a:t>fancy</a:t>
            </a:r>
            <a:r>
              <a:rPr lang="it-IT" dirty="0" smtClean="0">
                <a:latin typeface="Andalus" panose="02020603050405020304" pitchFamily="18" charset="-78"/>
                <a:cs typeface="Andalus" panose="02020603050405020304" pitchFamily="18" charset="-78"/>
              </a:rPr>
              <a:t>= Immaginare;</a:t>
            </a:r>
          </a:p>
          <a:p>
            <a:pPr>
              <a:buFont typeface="Wingdings" panose="05000000000000000000" pitchFamily="2" charset="2"/>
              <a:buChar char="ü"/>
            </a:pPr>
            <a:r>
              <a:rPr lang="it-IT" dirty="0" smtClean="0">
                <a:latin typeface="Andalus" panose="02020603050405020304" pitchFamily="18" charset="-78"/>
                <a:cs typeface="Andalus" panose="02020603050405020304" pitchFamily="18" charset="-78"/>
              </a:rPr>
              <a:t>To </a:t>
            </a:r>
            <a:r>
              <a:rPr lang="it-IT" dirty="0" err="1" smtClean="0">
                <a:latin typeface="Andalus" panose="02020603050405020304" pitchFamily="18" charset="-78"/>
                <a:cs typeface="Andalus" panose="02020603050405020304" pitchFamily="18" charset="-78"/>
              </a:rPr>
              <a:t>blame</a:t>
            </a:r>
            <a:r>
              <a:rPr lang="it-IT" dirty="0" smtClean="0">
                <a:latin typeface="Andalus" panose="02020603050405020304" pitchFamily="18" charset="-78"/>
                <a:cs typeface="Andalus" panose="02020603050405020304" pitchFamily="18" charset="-78"/>
              </a:rPr>
              <a:t>= Incolpare, biasimare;</a:t>
            </a:r>
          </a:p>
          <a:p>
            <a:pPr>
              <a:buFont typeface="Wingdings" panose="05000000000000000000" pitchFamily="2" charset="2"/>
              <a:buChar char="ü"/>
            </a:pPr>
            <a:r>
              <a:rPr lang="it-IT" dirty="0" err="1" smtClean="0">
                <a:latin typeface="Andalus" panose="02020603050405020304" pitchFamily="18" charset="-78"/>
                <a:cs typeface="Andalus" panose="02020603050405020304" pitchFamily="18" charset="-78"/>
              </a:rPr>
              <a:t>Accountable</a:t>
            </a:r>
            <a:r>
              <a:rPr lang="it-IT" dirty="0" smtClean="0">
                <a:latin typeface="Andalus" panose="02020603050405020304" pitchFamily="18" charset="-78"/>
                <a:cs typeface="Andalus" panose="02020603050405020304" pitchFamily="18" charset="-78"/>
              </a:rPr>
              <a:t>= Responsabile;</a:t>
            </a:r>
          </a:p>
          <a:p>
            <a:pPr>
              <a:buFont typeface="Wingdings" panose="05000000000000000000" pitchFamily="2" charset="2"/>
              <a:buChar char="ü"/>
            </a:pPr>
            <a:r>
              <a:rPr lang="it-IT" dirty="0" err="1" smtClean="0">
                <a:latin typeface="Andalus" panose="02020603050405020304" pitchFamily="18" charset="-78"/>
                <a:cs typeface="Andalus" panose="02020603050405020304" pitchFamily="18" charset="-78"/>
              </a:rPr>
              <a:t>Nurture</a:t>
            </a:r>
            <a:r>
              <a:rPr lang="it-IT" dirty="0" smtClean="0">
                <a:latin typeface="Andalus" panose="02020603050405020304" pitchFamily="18" charset="-78"/>
                <a:cs typeface="Andalus" panose="02020603050405020304" pitchFamily="18" charset="-78"/>
              </a:rPr>
              <a:t>= Nutrimento;</a:t>
            </a:r>
          </a:p>
          <a:p>
            <a:pPr>
              <a:buFont typeface="Wingdings" panose="05000000000000000000" pitchFamily="2" charset="2"/>
              <a:buChar char="ü"/>
            </a:pPr>
            <a:r>
              <a:rPr lang="en-US" dirty="0" smtClean="0">
                <a:latin typeface="Andalus" panose="02020603050405020304" pitchFamily="18" charset="-78"/>
                <a:cs typeface="Andalus" panose="02020603050405020304" pitchFamily="18" charset="-78"/>
              </a:rPr>
              <a:t>Pity= Pietà;</a:t>
            </a:r>
          </a:p>
          <a:p>
            <a:pPr>
              <a:buFont typeface="Wingdings" panose="05000000000000000000" pitchFamily="2" charset="2"/>
              <a:buChar char="ü"/>
            </a:pPr>
            <a:r>
              <a:rPr lang="it-IT" dirty="0" smtClean="0">
                <a:latin typeface="Andalus" panose="02020603050405020304" pitchFamily="18" charset="-78"/>
                <a:cs typeface="Andalus" panose="02020603050405020304" pitchFamily="18" charset="-78"/>
              </a:rPr>
              <a:t>Enemy= Nemico;</a:t>
            </a:r>
          </a:p>
          <a:p>
            <a:pPr>
              <a:buFont typeface="Wingdings" panose="05000000000000000000" pitchFamily="2" charset="2"/>
              <a:buChar char="ü"/>
            </a:pPr>
            <a:r>
              <a:rPr lang="it-IT" dirty="0" err="1" smtClean="0">
                <a:latin typeface="Andalus" panose="02020603050405020304" pitchFamily="18" charset="-78"/>
                <a:cs typeface="Andalus" panose="02020603050405020304" pitchFamily="18" charset="-78"/>
              </a:rPr>
              <a:t>Clumsy</a:t>
            </a:r>
            <a:r>
              <a:rPr lang="it-IT" dirty="0" smtClean="0">
                <a:latin typeface="Andalus" panose="02020603050405020304" pitchFamily="18" charset="-78"/>
                <a:cs typeface="Andalus" panose="02020603050405020304" pitchFamily="18" charset="-78"/>
              </a:rPr>
              <a:t>= Impacciato, goffo;</a:t>
            </a:r>
          </a:p>
          <a:p>
            <a:pPr>
              <a:buFont typeface="Wingdings" panose="05000000000000000000" pitchFamily="2" charset="2"/>
              <a:buChar char="ü"/>
            </a:pPr>
            <a:r>
              <a:rPr lang="it-IT" dirty="0" err="1" smtClean="0">
                <a:latin typeface="Andalus" panose="02020603050405020304" pitchFamily="18" charset="-78"/>
                <a:cs typeface="Andalus" panose="02020603050405020304" pitchFamily="18" charset="-78"/>
              </a:rPr>
              <a:t>Capable</a:t>
            </a:r>
            <a:r>
              <a:rPr lang="it-IT" dirty="0" smtClean="0">
                <a:latin typeface="Andalus" panose="02020603050405020304" pitchFamily="18" charset="-78"/>
                <a:cs typeface="Andalus" panose="02020603050405020304" pitchFamily="18" charset="-78"/>
              </a:rPr>
              <a:t>= Capace;</a:t>
            </a:r>
          </a:p>
          <a:p>
            <a:pPr>
              <a:buFont typeface="Wingdings" panose="05000000000000000000" pitchFamily="2" charset="2"/>
              <a:buChar char="ü"/>
            </a:pPr>
            <a:r>
              <a:rPr lang="it-IT" dirty="0" err="1" smtClean="0">
                <a:latin typeface="Andalus" panose="02020603050405020304" pitchFamily="18" charset="-78"/>
                <a:cs typeface="Andalus" panose="02020603050405020304" pitchFamily="18" charset="-78"/>
              </a:rPr>
              <a:t>Feat</a:t>
            </a:r>
            <a:r>
              <a:rPr lang="it-IT" dirty="0" smtClean="0">
                <a:latin typeface="Andalus" panose="02020603050405020304" pitchFamily="18" charset="-78"/>
                <a:cs typeface="Andalus" panose="02020603050405020304" pitchFamily="18" charset="-78"/>
              </a:rPr>
              <a:t>= atto, impresa;</a:t>
            </a:r>
          </a:p>
          <a:p>
            <a:pPr>
              <a:buFont typeface="Wingdings" panose="05000000000000000000" pitchFamily="2" charset="2"/>
              <a:buChar char="ü"/>
            </a:pPr>
            <a:r>
              <a:rPr lang="it-IT" dirty="0" err="1" smtClean="0">
                <a:latin typeface="Andalus" panose="02020603050405020304" pitchFamily="18" charset="-78"/>
                <a:cs typeface="Andalus" panose="02020603050405020304" pitchFamily="18" charset="-78"/>
              </a:rPr>
              <a:t>Prowess</a:t>
            </a:r>
            <a:r>
              <a:rPr lang="it-IT" dirty="0" smtClean="0">
                <a:latin typeface="Andalus" panose="02020603050405020304" pitchFamily="18" charset="-78"/>
                <a:cs typeface="Andalus" panose="02020603050405020304" pitchFamily="18" charset="-78"/>
              </a:rPr>
              <a:t>= Prodezza;</a:t>
            </a:r>
          </a:p>
          <a:p>
            <a:pPr>
              <a:buFont typeface="Wingdings" panose="05000000000000000000" pitchFamily="2" charset="2"/>
              <a:buChar char="ü"/>
            </a:pPr>
            <a:r>
              <a:rPr lang="it-IT" dirty="0">
                <a:latin typeface="Andalus" panose="02020603050405020304" pitchFamily="18" charset="-78"/>
                <a:cs typeface="Andalus" panose="02020603050405020304" pitchFamily="18" charset="-78"/>
              </a:rPr>
              <a:t>To deal </a:t>
            </a:r>
            <a:r>
              <a:rPr lang="it-IT" dirty="0" smtClean="0">
                <a:latin typeface="Andalus" panose="02020603050405020304" pitchFamily="18" charset="-78"/>
                <a:cs typeface="Andalus" panose="02020603050405020304" pitchFamily="18" charset="-78"/>
              </a:rPr>
              <a:t>out= Distribuire;</a:t>
            </a:r>
          </a:p>
          <a:p>
            <a:pPr>
              <a:buFont typeface="Wingdings" panose="05000000000000000000" pitchFamily="2" charset="2"/>
              <a:buChar char="ü"/>
            </a:pPr>
            <a:r>
              <a:rPr lang="it-IT" dirty="0" err="1" smtClean="0">
                <a:latin typeface="Andalus" panose="02020603050405020304" pitchFamily="18" charset="-78"/>
                <a:cs typeface="Andalus" panose="02020603050405020304" pitchFamily="18" charset="-78"/>
              </a:rPr>
              <a:t>Shadow</a:t>
            </a:r>
            <a:r>
              <a:rPr lang="it-IT" dirty="0" smtClean="0">
                <a:latin typeface="Andalus" panose="02020603050405020304" pitchFamily="18" charset="-78"/>
                <a:cs typeface="Andalus" panose="02020603050405020304" pitchFamily="18" charset="-78"/>
              </a:rPr>
              <a:t>= Ombra;</a:t>
            </a:r>
          </a:p>
          <a:p>
            <a:pPr>
              <a:buFont typeface="Wingdings" panose="05000000000000000000" pitchFamily="2" charset="2"/>
              <a:buChar char="ü"/>
            </a:pPr>
            <a:r>
              <a:rPr lang="it-IT" dirty="0">
                <a:latin typeface="Andalus" panose="02020603050405020304" pitchFamily="18" charset="-78"/>
                <a:cs typeface="Andalus" panose="02020603050405020304" pitchFamily="18" charset="-78"/>
              </a:rPr>
              <a:t>To </a:t>
            </a:r>
            <a:r>
              <a:rPr lang="it-IT" dirty="0" err="1" smtClean="0">
                <a:latin typeface="Andalus" panose="02020603050405020304" pitchFamily="18" charset="-78"/>
                <a:cs typeface="Andalus" panose="02020603050405020304" pitchFamily="18" charset="-78"/>
              </a:rPr>
              <a:t>rage</a:t>
            </a:r>
            <a:r>
              <a:rPr lang="it-IT" dirty="0" smtClean="0">
                <a:latin typeface="Andalus" panose="02020603050405020304" pitchFamily="18" charset="-78"/>
                <a:cs typeface="Andalus" panose="02020603050405020304" pitchFamily="18" charset="-78"/>
              </a:rPr>
              <a:t>= Imperversare, infuriarsi;</a:t>
            </a:r>
          </a:p>
          <a:p>
            <a:pPr>
              <a:buFont typeface="Wingdings" panose="05000000000000000000" pitchFamily="2" charset="2"/>
              <a:buChar char="ü"/>
            </a:pPr>
            <a:r>
              <a:rPr lang="it-IT" dirty="0" smtClean="0">
                <a:latin typeface="Andalus" panose="02020603050405020304" pitchFamily="18" charset="-78"/>
                <a:cs typeface="Andalus" panose="02020603050405020304" pitchFamily="18" charset="-78"/>
              </a:rPr>
              <a:t>To </a:t>
            </a:r>
            <a:r>
              <a:rPr lang="it-IT" dirty="0" err="1" smtClean="0">
                <a:latin typeface="Andalus" panose="02020603050405020304" pitchFamily="18" charset="-78"/>
                <a:cs typeface="Andalus" panose="02020603050405020304" pitchFamily="18" charset="-78"/>
              </a:rPr>
              <a:t>provide</a:t>
            </a:r>
            <a:r>
              <a:rPr lang="it-IT" dirty="0" smtClean="0">
                <a:latin typeface="Andalus" panose="02020603050405020304" pitchFamily="18" charset="-78"/>
                <a:cs typeface="Andalus" panose="02020603050405020304" pitchFamily="18" charset="-78"/>
              </a:rPr>
              <a:t>= Fornire, munire;</a:t>
            </a:r>
          </a:p>
          <a:p>
            <a:pPr>
              <a:buFont typeface="Wingdings" panose="05000000000000000000" pitchFamily="2" charset="2"/>
              <a:buChar char="ü"/>
            </a:pPr>
            <a:r>
              <a:rPr lang="it-IT" dirty="0" err="1" smtClean="0">
                <a:latin typeface="Andalus" panose="02020603050405020304" pitchFamily="18" charset="-78"/>
                <a:cs typeface="Andalus" panose="02020603050405020304" pitchFamily="18" charset="-78"/>
              </a:rPr>
              <a:t>Straightforward</a:t>
            </a:r>
            <a:r>
              <a:rPr lang="it-IT" dirty="0" smtClean="0">
                <a:latin typeface="Andalus" panose="02020603050405020304" pitchFamily="18" charset="-78"/>
                <a:cs typeface="Andalus" panose="02020603050405020304" pitchFamily="18" charset="-78"/>
              </a:rPr>
              <a:t>= Chiaro, lineare;</a:t>
            </a:r>
          </a:p>
          <a:p>
            <a:pPr>
              <a:buFont typeface="Wingdings" panose="05000000000000000000" pitchFamily="2" charset="2"/>
              <a:buChar char="ü"/>
            </a:pPr>
            <a:r>
              <a:rPr lang="it-IT" dirty="0" err="1" smtClean="0">
                <a:latin typeface="Andalus" panose="02020603050405020304" pitchFamily="18" charset="-78"/>
                <a:cs typeface="Andalus" panose="02020603050405020304" pitchFamily="18" charset="-78"/>
              </a:rPr>
              <a:t>Glance</a:t>
            </a:r>
            <a:r>
              <a:rPr lang="it-IT" dirty="0" smtClean="0">
                <a:latin typeface="Andalus" panose="02020603050405020304" pitchFamily="18" charset="-78"/>
                <a:cs typeface="Andalus" panose="02020603050405020304" pitchFamily="18" charset="-78"/>
              </a:rPr>
              <a:t>= </a:t>
            </a:r>
            <a:r>
              <a:rPr lang="it-IT" dirty="0" err="1" smtClean="0">
                <a:latin typeface="Andalus" panose="02020603050405020304" pitchFamily="18" charset="-78"/>
                <a:cs typeface="Andalus" panose="02020603050405020304" pitchFamily="18" charset="-78"/>
              </a:rPr>
              <a:t>Sgaurdo</a:t>
            </a:r>
            <a:endParaRPr lang="it-IT" dirty="0" smtClean="0">
              <a:latin typeface="Andalus" panose="02020603050405020304" pitchFamily="18" charset="-78"/>
              <a:cs typeface="Andalus" panose="02020603050405020304" pitchFamily="18" charset="-78"/>
            </a:endParaRPr>
          </a:p>
          <a:p>
            <a:pPr>
              <a:buFont typeface="Wingdings" panose="05000000000000000000" pitchFamily="2" charset="2"/>
              <a:buChar char="ü"/>
            </a:pPr>
            <a:endParaRPr lang="it-IT" dirty="0" smtClean="0">
              <a:latin typeface="Andalus" panose="02020603050405020304" pitchFamily="18" charset="-78"/>
              <a:cs typeface="Andalus" panose="02020603050405020304" pitchFamily="18" charset="-78"/>
            </a:endParaRPr>
          </a:p>
          <a:p>
            <a:pPr>
              <a:buFont typeface="Wingdings" panose="05000000000000000000" pitchFamily="2" charset="2"/>
              <a:buChar char="ü"/>
            </a:pPr>
            <a:endParaRPr lang="it-IT" dirty="0" smtClean="0">
              <a:latin typeface="Andalus" panose="02020603050405020304" pitchFamily="18" charset="-78"/>
              <a:cs typeface="Andalus" panose="02020603050405020304" pitchFamily="18" charset="-78"/>
            </a:endParaRPr>
          </a:p>
          <a:p>
            <a:pPr>
              <a:buFont typeface="Wingdings" panose="05000000000000000000" pitchFamily="2" charset="2"/>
              <a:buChar char="ü"/>
            </a:pPr>
            <a:endParaRPr lang="it-IT" dirty="0" smtClean="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76936185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800" b="1" dirty="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New </a:t>
            </a:r>
            <a:r>
              <a:rPr lang="it-IT" sz="4800" b="1" dirty="0" err="1">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Vocabulary</a:t>
            </a:r>
            <a:r>
              <a:rPr lang="it-IT" sz="4800" b="1" dirty="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 Learnt</a:t>
            </a:r>
            <a:endParaRPr lang="it-IT" sz="4800" dirty="0"/>
          </a:p>
        </p:txBody>
      </p:sp>
      <p:sp>
        <p:nvSpPr>
          <p:cNvPr id="3" name="Segnaposto contenuto 2"/>
          <p:cNvSpPr>
            <a:spLocks noGrp="1"/>
          </p:cNvSpPr>
          <p:nvPr>
            <p:ph sz="half" idx="1"/>
          </p:nvPr>
        </p:nvSpPr>
        <p:spPr/>
        <p:txBody>
          <a:bodyPr>
            <a:normAutofit fontScale="92500" lnSpcReduction="20000"/>
          </a:bodyPr>
          <a:lstStyle/>
          <a:p>
            <a:pPr>
              <a:buFont typeface="Wingdings" panose="05000000000000000000" pitchFamily="2" charset="2"/>
              <a:buChar char="ü"/>
            </a:pPr>
            <a:r>
              <a:rPr lang="it-IT" sz="1600" dirty="0">
                <a:latin typeface="Andalus" panose="02020603050405020304" pitchFamily="18" charset="-78"/>
                <a:cs typeface="Andalus" panose="02020603050405020304" pitchFamily="18" charset="-78"/>
              </a:rPr>
              <a:t>To </a:t>
            </a:r>
            <a:r>
              <a:rPr lang="it-IT" sz="1600" dirty="0" err="1" smtClean="0">
                <a:latin typeface="Andalus" panose="02020603050405020304" pitchFamily="18" charset="-78"/>
                <a:cs typeface="Andalus" panose="02020603050405020304" pitchFamily="18" charset="-78"/>
              </a:rPr>
              <a:t>convey</a:t>
            </a:r>
            <a:r>
              <a:rPr lang="it-IT" sz="1600" dirty="0" smtClean="0">
                <a:latin typeface="Andalus" panose="02020603050405020304" pitchFamily="18" charset="-78"/>
                <a:cs typeface="Andalus" panose="02020603050405020304" pitchFamily="18" charset="-78"/>
              </a:rPr>
              <a:t>= Esprimere, trasmettere;</a:t>
            </a:r>
          </a:p>
          <a:p>
            <a:pPr>
              <a:buFont typeface="Wingdings" panose="05000000000000000000" pitchFamily="2" charset="2"/>
              <a:buChar char="ü"/>
            </a:pPr>
            <a:r>
              <a:rPr lang="it-IT" sz="1600" dirty="0" smtClean="0">
                <a:latin typeface="Andalus" panose="02020603050405020304" pitchFamily="18" charset="-78"/>
                <a:cs typeface="Andalus" panose="02020603050405020304" pitchFamily="18" charset="-78"/>
              </a:rPr>
              <a:t>To </a:t>
            </a:r>
            <a:r>
              <a:rPr lang="it-IT" sz="1600" dirty="0" err="1" smtClean="0">
                <a:latin typeface="Andalus" panose="02020603050405020304" pitchFamily="18" charset="-78"/>
                <a:cs typeface="Andalus" panose="02020603050405020304" pitchFamily="18" charset="-78"/>
              </a:rPr>
              <a:t>aim</a:t>
            </a:r>
            <a:r>
              <a:rPr lang="it-IT" sz="1600" dirty="0" smtClean="0">
                <a:latin typeface="Andalus" panose="02020603050405020304" pitchFamily="18" charset="-78"/>
                <a:cs typeface="Andalus" panose="02020603050405020304" pitchFamily="18" charset="-78"/>
              </a:rPr>
              <a:t>= Mirare, dirigere;</a:t>
            </a:r>
          </a:p>
          <a:p>
            <a:pPr>
              <a:buFont typeface="Wingdings" panose="05000000000000000000" pitchFamily="2" charset="2"/>
              <a:buChar char="ü"/>
            </a:pPr>
            <a:r>
              <a:rPr lang="it-IT" sz="1600" dirty="0" err="1" smtClean="0">
                <a:latin typeface="Andalus" panose="02020603050405020304" pitchFamily="18" charset="-78"/>
                <a:cs typeface="Andalus" panose="02020603050405020304" pitchFamily="18" charset="-78"/>
              </a:rPr>
              <a:t>Intertwined</a:t>
            </a:r>
            <a:r>
              <a:rPr lang="it-IT" sz="1600" dirty="0" smtClean="0">
                <a:latin typeface="Andalus" panose="02020603050405020304" pitchFamily="18" charset="-78"/>
                <a:cs typeface="Andalus" panose="02020603050405020304" pitchFamily="18" charset="-78"/>
              </a:rPr>
              <a:t>= Intrecciato;</a:t>
            </a:r>
          </a:p>
          <a:p>
            <a:pPr>
              <a:buFont typeface="Wingdings" panose="05000000000000000000" pitchFamily="2" charset="2"/>
              <a:buChar char="ü"/>
            </a:pPr>
            <a:r>
              <a:rPr lang="it-IT" sz="1600" dirty="0" err="1" smtClean="0">
                <a:latin typeface="Andalus" panose="02020603050405020304" pitchFamily="18" charset="-78"/>
                <a:cs typeface="Andalus" panose="02020603050405020304" pitchFamily="18" charset="-78"/>
              </a:rPr>
              <a:t>Hatred</a:t>
            </a:r>
            <a:r>
              <a:rPr lang="it-IT" sz="1600" dirty="0" smtClean="0">
                <a:latin typeface="Andalus" panose="02020603050405020304" pitchFamily="18" charset="-78"/>
                <a:cs typeface="Andalus" panose="02020603050405020304" pitchFamily="18" charset="-78"/>
              </a:rPr>
              <a:t>= Odio;</a:t>
            </a:r>
          </a:p>
          <a:p>
            <a:pPr>
              <a:buFont typeface="Wingdings" panose="05000000000000000000" pitchFamily="2" charset="2"/>
              <a:buChar char="ü"/>
            </a:pPr>
            <a:r>
              <a:rPr lang="it-IT" sz="1600" dirty="0" err="1" smtClean="0">
                <a:latin typeface="Andalus" panose="02020603050405020304" pitchFamily="18" charset="-78"/>
                <a:cs typeface="Andalus" panose="02020603050405020304" pitchFamily="18" charset="-78"/>
              </a:rPr>
              <a:t>Turmoil</a:t>
            </a:r>
            <a:r>
              <a:rPr lang="it-IT" sz="1600" dirty="0" smtClean="0">
                <a:latin typeface="Andalus" panose="02020603050405020304" pitchFamily="18" charset="-78"/>
                <a:cs typeface="Andalus" panose="02020603050405020304" pitchFamily="18" charset="-78"/>
              </a:rPr>
              <a:t>= Tumulto, agitazione;</a:t>
            </a:r>
          </a:p>
          <a:p>
            <a:pPr>
              <a:buFont typeface="Wingdings" panose="05000000000000000000" pitchFamily="2" charset="2"/>
              <a:buChar char="ü"/>
            </a:pPr>
            <a:r>
              <a:rPr lang="it-IT" sz="1600" dirty="0">
                <a:latin typeface="Andalus" panose="02020603050405020304" pitchFamily="18" charset="-78"/>
                <a:cs typeface="Andalus" panose="02020603050405020304" pitchFamily="18" charset="-78"/>
              </a:rPr>
              <a:t>To </a:t>
            </a:r>
            <a:r>
              <a:rPr lang="it-IT" sz="1600" dirty="0" err="1" smtClean="0">
                <a:latin typeface="Andalus" panose="02020603050405020304" pitchFamily="18" charset="-78"/>
                <a:cs typeface="Andalus" panose="02020603050405020304" pitchFamily="18" charset="-78"/>
              </a:rPr>
              <a:t>uphold</a:t>
            </a:r>
            <a:r>
              <a:rPr lang="it-IT" sz="1600" dirty="0" smtClean="0">
                <a:latin typeface="Andalus" panose="02020603050405020304" pitchFamily="18" charset="-78"/>
                <a:cs typeface="Andalus" panose="02020603050405020304" pitchFamily="18" charset="-78"/>
              </a:rPr>
              <a:t>= Sostenere, difendere;</a:t>
            </a:r>
          </a:p>
          <a:p>
            <a:pPr>
              <a:buFont typeface="Wingdings" panose="05000000000000000000" pitchFamily="2" charset="2"/>
              <a:buChar char="ü"/>
            </a:pPr>
            <a:r>
              <a:rPr lang="it-IT" sz="1600" dirty="0" err="1" smtClean="0">
                <a:latin typeface="Andalus" panose="02020603050405020304" pitchFamily="18" charset="-78"/>
                <a:cs typeface="Andalus" panose="02020603050405020304" pitchFamily="18" charset="-78"/>
              </a:rPr>
              <a:t>Outcome</a:t>
            </a:r>
            <a:r>
              <a:rPr lang="it-IT" sz="1600" dirty="0" smtClean="0">
                <a:latin typeface="Andalus" panose="02020603050405020304" pitchFamily="18" charset="-78"/>
                <a:cs typeface="Andalus" panose="02020603050405020304" pitchFamily="18" charset="-78"/>
              </a:rPr>
              <a:t>= Esito, risultato;</a:t>
            </a:r>
          </a:p>
          <a:p>
            <a:pPr>
              <a:buFont typeface="Wingdings" panose="05000000000000000000" pitchFamily="2" charset="2"/>
              <a:buChar char="ü"/>
            </a:pPr>
            <a:r>
              <a:rPr lang="it-IT" sz="1600" dirty="0">
                <a:latin typeface="Andalus" panose="02020603050405020304" pitchFamily="18" charset="-78"/>
                <a:cs typeface="Andalus" panose="02020603050405020304" pitchFamily="18" charset="-78"/>
              </a:rPr>
              <a:t>To </a:t>
            </a:r>
            <a:r>
              <a:rPr lang="it-IT" sz="1600" dirty="0" err="1" smtClean="0">
                <a:latin typeface="Andalus" panose="02020603050405020304" pitchFamily="18" charset="-78"/>
                <a:cs typeface="Andalus" panose="02020603050405020304" pitchFamily="18" charset="-78"/>
              </a:rPr>
              <a:t>settle</a:t>
            </a:r>
            <a:r>
              <a:rPr lang="it-IT" sz="1600" dirty="0" smtClean="0">
                <a:latin typeface="Andalus" panose="02020603050405020304" pitchFamily="18" charset="-78"/>
                <a:cs typeface="Andalus" panose="02020603050405020304" pitchFamily="18" charset="-78"/>
              </a:rPr>
              <a:t>= Risolvere, sistemarsi;</a:t>
            </a:r>
          </a:p>
          <a:p>
            <a:pPr>
              <a:buFont typeface="Wingdings" panose="05000000000000000000" pitchFamily="2" charset="2"/>
              <a:buChar char="ü"/>
            </a:pPr>
            <a:r>
              <a:rPr lang="it-IT" sz="1600" dirty="0">
                <a:latin typeface="Andalus" panose="02020603050405020304" pitchFamily="18" charset="-78"/>
                <a:cs typeface="Andalus" panose="02020603050405020304" pitchFamily="18" charset="-78"/>
              </a:rPr>
              <a:t>To </a:t>
            </a:r>
            <a:r>
              <a:rPr lang="it-IT" sz="1600" dirty="0" err="1" smtClean="0">
                <a:latin typeface="Andalus" panose="02020603050405020304" pitchFamily="18" charset="-78"/>
                <a:cs typeface="Andalus" panose="02020603050405020304" pitchFamily="18" charset="-78"/>
              </a:rPr>
              <a:t>avoid</a:t>
            </a:r>
            <a:r>
              <a:rPr lang="it-IT" sz="1600" dirty="0" smtClean="0">
                <a:latin typeface="Andalus" panose="02020603050405020304" pitchFamily="18" charset="-78"/>
                <a:cs typeface="Andalus" panose="02020603050405020304" pitchFamily="18" charset="-78"/>
              </a:rPr>
              <a:t>= Evitare;</a:t>
            </a:r>
          </a:p>
          <a:p>
            <a:pPr>
              <a:buFont typeface="Wingdings" panose="05000000000000000000" pitchFamily="2" charset="2"/>
              <a:buChar char="ü"/>
            </a:pPr>
            <a:r>
              <a:rPr lang="it-IT" sz="1600" dirty="0" err="1" smtClean="0">
                <a:latin typeface="Andalus" panose="02020603050405020304" pitchFamily="18" charset="-78"/>
                <a:cs typeface="Andalus" panose="02020603050405020304" pitchFamily="18" charset="-78"/>
              </a:rPr>
              <a:t>Upbringing</a:t>
            </a:r>
            <a:r>
              <a:rPr lang="it-IT" sz="1600" dirty="0" smtClean="0">
                <a:latin typeface="Andalus" panose="02020603050405020304" pitchFamily="18" charset="-78"/>
                <a:cs typeface="Andalus" panose="02020603050405020304" pitchFamily="18" charset="-78"/>
              </a:rPr>
              <a:t>= Educazione;</a:t>
            </a:r>
          </a:p>
          <a:p>
            <a:pPr>
              <a:buFont typeface="Wingdings" panose="05000000000000000000" pitchFamily="2" charset="2"/>
              <a:buChar char="ü"/>
            </a:pPr>
            <a:r>
              <a:rPr lang="it-IT" sz="1600" dirty="0">
                <a:latin typeface="Andalus" panose="02020603050405020304" pitchFamily="18" charset="-78"/>
                <a:cs typeface="Andalus" panose="02020603050405020304" pitchFamily="18" charset="-78"/>
              </a:rPr>
              <a:t>To </a:t>
            </a:r>
            <a:r>
              <a:rPr lang="it-IT" sz="1600" dirty="0" err="1" smtClean="0">
                <a:latin typeface="Andalus" panose="02020603050405020304" pitchFamily="18" charset="-78"/>
                <a:cs typeface="Andalus" panose="02020603050405020304" pitchFamily="18" charset="-78"/>
              </a:rPr>
              <a:t>inherit</a:t>
            </a:r>
            <a:r>
              <a:rPr lang="it-IT" sz="1600" dirty="0" smtClean="0">
                <a:latin typeface="Andalus" panose="02020603050405020304" pitchFamily="18" charset="-78"/>
                <a:cs typeface="Andalus" panose="02020603050405020304" pitchFamily="18" charset="-78"/>
              </a:rPr>
              <a:t>= Ereditare;</a:t>
            </a:r>
          </a:p>
          <a:p>
            <a:pPr>
              <a:buFont typeface="Wingdings" panose="05000000000000000000" pitchFamily="2" charset="2"/>
              <a:buChar char="ü"/>
            </a:pPr>
            <a:r>
              <a:rPr lang="it-IT" sz="1600" dirty="0" err="1" smtClean="0">
                <a:latin typeface="Andalus" panose="02020603050405020304" pitchFamily="18" charset="-78"/>
                <a:cs typeface="Andalus" panose="02020603050405020304" pitchFamily="18" charset="-78"/>
              </a:rPr>
              <a:t>Pivotal</a:t>
            </a:r>
            <a:r>
              <a:rPr lang="it-IT" sz="1600" dirty="0" smtClean="0">
                <a:latin typeface="Andalus" panose="02020603050405020304" pitchFamily="18" charset="-78"/>
                <a:cs typeface="Andalus" panose="02020603050405020304" pitchFamily="18" charset="-78"/>
              </a:rPr>
              <a:t>= Essenziale;</a:t>
            </a:r>
          </a:p>
          <a:p>
            <a:pPr>
              <a:buFont typeface="Wingdings" panose="05000000000000000000" pitchFamily="2" charset="2"/>
              <a:buChar char="ü"/>
            </a:pPr>
            <a:r>
              <a:rPr lang="it-IT" sz="1600" dirty="0" err="1" smtClean="0">
                <a:latin typeface="Andalus" panose="02020603050405020304" pitchFamily="18" charset="-78"/>
                <a:cs typeface="Andalus" panose="02020603050405020304" pitchFamily="18" charset="-78"/>
              </a:rPr>
              <a:t>Encounter</a:t>
            </a:r>
            <a:r>
              <a:rPr lang="it-IT" sz="1600" dirty="0" smtClean="0">
                <a:latin typeface="Andalus" panose="02020603050405020304" pitchFamily="18" charset="-78"/>
                <a:cs typeface="Andalus" panose="02020603050405020304" pitchFamily="18" charset="-78"/>
              </a:rPr>
              <a:t>= Incontro;</a:t>
            </a:r>
          </a:p>
          <a:p>
            <a:pPr>
              <a:buFont typeface="Wingdings" panose="05000000000000000000" pitchFamily="2" charset="2"/>
              <a:buChar char="ü"/>
            </a:pPr>
            <a:r>
              <a:rPr lang="it-IT" sz="1600" dirty="0">
                <a:latin typeface="Andalus" panose="02020603050405020304" pitchFamily="18" charset="-78"/>
                <a:cs typeface="Andalus" panose="02020603050405020304" pitchFamily="18" charset="-78"/>
              </a:rPr>
              <a:t>To </a:t>
            </a:r>
            <a:r>
              <a:rPr lang="it-IT" sz="1600" dirty="0" err="1">
                <a:latin typeface="Andalus" panose="02020603050405020304" pitchFamily="18" charset="-78"/>
                <a:cs typeface="Andalus" panose="02020603050405020304" pitchFamily="18" charset="-78"/>
              </a:rPr>
              <a:t>haunt</a:t>
            </a:r>
            <a:r>
              <a:rPr lang="it-IT" sz="1600" dirty="0">
                <a:latin typeface="Andalus" panose="02020603050405020304" pitchFamily="18" charset="-78"/>
                <a:cs typeface="Andalus" panose="02020603050405020304" pitchFamily="18" charset="-78"/>
              </a:rPr>
              <a:t> </a:t>
            </a:r>
            <a:r>
              <a:rPr lang="it-IT" sz="1600" dirty="0" smtClean="0">
                <a:latin typeface="Andalus" panose="02020603050405020304" pitchFamily="18" charset="-78"/>
                <a:cs typeface="Andalus" panose="02020603050405020304" pitchFamily="18" charset="-78"/>
              </a:rPr>
              <a:t>= Perseguitare, ossessionare;</a:t>
            </a:r>
          </a:p>
          <a:p>
            <a:pPr>
              <a:buFont typeface="Wingdings" panose="05000000000000000000" pitchFamily="2" charset="2"/>
              <a:buChar char="ü"/>
            </a:pPr>
            <a:r>
              <a:rPr lang="it-IT" sz="1600" dirty="0" err="1" smtClean="0">
                <a:latin typeface="Andalus" panose="02020603050405020304" pitchFamily="18" charset="-78"/>
                <a:cs typeface="Andalus" panose="02020603050405020304" pitchFamily="18" charset="-78"/>
              </a:rPr>
              <a:t>Misshapen</a:t>
            </a:r>
            <a:r>
              <a:rPr lang="it-IT" sz="1600" dirty="0" smtClean="0">
                <a:latin typeface="Andalus" panose="02020603050405020304" pitchFamily="18" charset="-78"/>
                <a:cs typeface="Andalus" panose="02020603050405020304" pitchFamily="18" charset="-78"/>
              </a:rPr>
              <a:t>= Deforme;</a:t>
            </a:r>
          </a:p>
          <a:p>
            <a:pPr>
              <a:buFont typeface="Wingdings" panose="05000000000000000000" pitchFamily="2" charset="2"/>
              <a:buChar char="ü"/>
            </a:pPr>
            <a:r>
              <a:rPr lang="it-IT" sz="1600" dirty="0" err="1" smtClean="0">
                <a:latin typeface="Andalus" panose="02020603050405020304" pitchFamily="18" charset="-78"/>
                <a:cs typeface="Andalus" panose="02020603050405020304" pitchFamily="18" charset="-78"/>
              </a:rPr>
              <a:t>Thus</a:t>
            </a:r>
            <a:r>
              <a:rPr lang="it-IT" sz="1600" dirty="0" smtClean="0">
                <a:latin typeface="Andalus" panose="02020603050405020304" pitchFamily="18" charset="-78"/>
                <a:cs typeface="Andalus" panose="02020603050405020304" pitchFamily="18" charset="-78"/>
              </a:rPr>
              <a:t>= Così;</a:t>
            </a:r>
          </a:p>
          <a:p>
            <a:pPr>
              <a:buFont typeface="Wingdings" panose="05000000000000000000" pitchFamily="2" charset="2"/>
              <a:buChar char="ü"/>
            </a:pPr>
            <a:r>
              <a:rPr lang="it-IT" sz="1600" dirty="0">
                <a:latin typeface="Andalus" panose="02020603050405020304" pitchFamily="18" charset="-78"/>
                <a:cs typeface="Andalus" panose="02020603050405020304" pitchFamily="18" charset="-78"/>
              </a:rPr>
              <a:t>To </a:t>
            </a:r>
            <a:r>
              <a:rPr lang="it-IT" sz="1600" dirty="0" err="1" smtClean="0">
                <a:latin typeface="Andalus" panose="02020603050405020304" pitchFamily="18" charset="-78"/>
                <a:cs typeface="Andalus" panose="02020603050405020304" pitchFamily="18" charset="-78"/>
              </a:rPr>
              <a:t>convey</a:t>
            </a:r>
            <a:r>
              <a:rPr lang="it-IT" sz="1600" dirty="0" smtClean="0">
                <a:latin typeface="Andalus" panose="02020603050405020304" pitchFamily="18" charset="-78"/>
                <a:cs typeface="Andalus" panose="02020603050405020304" pitchFamily="18" charset="-78"/>
              </a:rPr>
              <a:t>= Trasmettere, esprimere;</a:t>
            </a:r>
          </a:p>
          <a:p>
            <a:pPr>
              <a:buFont typeface="Wingdings" panose="05000000000000000000" pitchFamily="2" charset="2"/>
              <a:buChar char="ü"/>
            </a:pPr>
            <a:r>
              <a:rPr lang="it-IT" sz="1600" dirty="0">
                <a:latin typeface="Andalus" panose="02020603050405020304" pitchFamily="18" charset="-78"/>
                <a:cs typeface="Andalus" panose="02020603050405020304" pitchFamily="18" charset="-78"/>
              </a:rPr>
              <a:t>To </a:t>
            </a:r>
            <a:r>
              <a:rPr lang="it-IT" sz="1600" dirty="0" err="1" smtClean="0">
                <a:latin typeface="Andalus" panose="02020603050405020304" pitchFamily="18" charset="-78"/>
                <a:cs typeface="Andalus" panose="02020603050405020304" pitchFamily="18" charset="-78"/>
              </a:rPr>
              <a:t>enhance</a:t>
            </a:r>
            <a:r>
              <a:rPr lang="it-IT" sz="1600" dirty="0" smtClean="0">
                <a:latin typeface="Andalus" panose="02020603050405020304" pitchFamily="18" charset="-78"/>
                <a:cs typeface="Andalus" panose="02020603050405020304" pitchFamily="18" charset="-78"/>
              </a:rPr>
              <a:t>= Accrescere; Intensificare</a:t>
            </a:r>
          </a:p>
          <a:p>
            <a:pPr>
              <a:buFont typeface="Wingdings" panose="05000000000000000000" pitchFamily="2" charset="2"/>
              <a:buChar char="ü"/>
            </a:pPr>
            <a:endParaRPr lang="it-IT" sz="1500" dirty="0" smtClean="0">
              <a:latin typeface="Andalus" panose="02020603050405020304" pitchFamily="18" charset="-78"/>
              <a:cs typeface="Andalus" panose="02020603050405020304" pitchFamily="18" charset="-78"/>
            </a:endParaRPr>
          </a:p>
          <a:p>
            <a:pPr>
              <a:buFont typeface="Wingdings" panose="05000000000000000000" pitchFamily="2" charset="2"/>
              <a:buChar char="ü"/>
            </a:pPr>
            <a:endParaRPr lang="it-IT" sz="1500" dirty="0" smtClean="0">
              <a:latin typeface="Andalus" panose="02020603050405020304" pitchFamily="18" charset="-78"/>
              <a:cs typeface="Andalus" panose="02020603050405020304" pitchFamily="18" charset="-78"/>
            </a:endParaRPr>
          </a:p>
          <a:p>
            <a:pPr>
              <a:buFont typeface="Wingdings" panose="05000000000000000000" pitchFamily="2" charset="2"/>
              <a:buChar char="ü"/>
            </a:pPr>
            <a:endParaRPr lang="it-IT" sz="1500" dirty="0">
              <a:latin typeface="Andalus" panose="02020603050405020304" pitchFamily="18" charset="-78"/>
              <a:cs typeface="Andalus" panose="02020603050405020304" pitchFamily="18" charset="-78"/>
            </a:endParaRPr>
          </a:p>
          <a:p>
            <a:pPr>
              <a:buFont typeface="Wingdings" panose="05000000000000000000" pitchFamily="2" charset="2"/>
              <a:buChar char="ü"/>
            </a:pPr>
            <a:endParaRPr lang="it-IT" sz="1500" dirty="0" smtClean="0">
              <a:latin typeface="Andalus" panose="02020603050405020304" pitchFamily="18" charset="-78"/>
              <a:cs typeface="Andalus" panose="02020603050405020304" pitchFamily="18" charset="-78"/>
            </a:endParaRPr>
          </a:p>
          <a:p>
            <a:pPr>
              <a:buFont typeface="Wingdings" panose="05000000000000000000" pitchFamily="2" charset="2"/>
              <a:buChar char="ü"/>
            </a:pPr>
            <a:endParaRPr lang="it-IT" sz="1500" dirty="0">
              <a:latin typeface="Andalus" panose="02020603050405020304" pitchFamily="18" charset="-78"/>
              <a:cs typeface="Andalus" panose="02020603050405020304" pitchFamily="18" charset="-78"/>
            </a:endParaRPr>
          </a:p>
          <a:p>
            <a:pPr>
              <a:buFont typeface="Wingdings" panose="05000000000000000000" pitchFamily="2" charset="2"/>
              <a:buChar char="ü"/>
            </a:pPr>
            <a:endParaRPr lang="it-IT" sz="1500" dirty="0" smtClean="0">
              <a:latin typeface="Andalus" panose="02020603050405020304" pitchFamily="18" charset="-78"/>
              <a:cs typeface="Andalus" panose="02020603050405020304" pitchFamily="18" charset="-78"/>
            </a:endParaRPr>
          </a:p>
          <a:p>
            <a:pPr>
              <a:buFont typeface="Wingdings" panose="05000000000000000000" pitchFamily="2" charset="2"/>
              <a:buChar char="Ø"/>
            </a:pPr>
            <a:endParaRPr lang="it-IT" sz="1500" dirty="0" smtClean="0">
              <a:latin typeface="Andalus" panose="02020603050405020304" pitchFamily="18" charset="-78"/>
              <a:cs typeface="Andalus" panose="02020603050405020304" pitchFamily="18" charset="-78"/>
            </a:endParaRPr>
          </a:p>
          <a:p>
            <a:pPr>
              <a:buFont typeface="Wingdings" panose="05000000000000000000" pitchFamily="2" charset="2"/>
              <a:buChar char="Ø"/>
            </a:pPr>
            <a:endParaRPr lang="it-IT" sz="1500" dirty="0" smtClean="0">
              <a:latin typeface="Andalus" panose="02020603050405020304" pitchFamily="18" charset="-78"/>
              <a:cs typeface="Andalus" panose="02020603050405020304" pitchFamily="18" charset="-78"/>
            </a:endParaRPr>
          </a:p>
          <a:p>
            <a:pPr>
              <a:buFont typeface="Wingdings" panose="05000000000000000000" pitchFamily="2" charset="2"/>
              <a:buChar char="Ø"/>
            </a:pPr>
            <a:endParaRPr lang="it-IT" sz="1500" dirty="0">
              <a:latin typeface="Andalus" panose="02020603050405020304" pitchFamily="18" charset="-78"/>
              <a:cs typeface="Andalus" panose="02020603050405020304" pitchFamily="18" charset="-78"/>
            </a:endParaRPr>
          </a:p>
        </p:txBody>
      </p:sp>
      <p:sp>
        <p:nvSpPr>
          <p:cNvPr id="4" name="Segnaposto contenuto 3"/>
          <p:cNvSpPr>
            <a:spLocks noGrp="1"/>
          </p:cNvSpPr>
          <p:nvPr>
            <p:ph sz="half" idx="2"/>
          </p:nvPr>
        </p:nvSpPr>
        <p:spPr/>
        <p:txBody>
          <a:bodyPr>
            <a:normAutofit fontScale="92500" lnSpcReduction="20000"/>
          </a:bodyPr>
          <a:lstStyle/>
          <a:p>
            <a:pPr>
              <a:buFont typeface="Wingdings" panose="05000000000000000000" pitchFamily="2" charset="2"/>
              <a:buChar char="ü"/>
            </a:pPr>
            <a:r>
              <a:rPr lang="it-IT" sz="1600" dirty="0" err="1" smtClean="0">
                <a:latin typeface="Andalus" panose="02020603050405020304" pitchFamily="18" charset="-78"/>
                <a:cs typeface="Andalus" panose="02020603050405020304" pitchFamily="18" charset="-78"/>
              </a:rPr>
              <a:t>Morbid</a:t>
            </a:r>
            <a:r>
              <a:rPr lang="it-IT" sz="1600" dirty="0" smtClean="0">
                <a:latin typeface="Andalus" panose="02020603050405020304" pitchFamily="18" charset="-78"/>
                <a:cs typeface="Andalus" panose="02020603050405020304" pitchFamily="18" charset="-78"/>
              </a:rPr>
              <a:t>= Patologico, morboso</a:t>
            </a:r>
            <a:r>
              <a:rPr lang="it-IT" sz="1500" dirty="0" smtClean="0">
                <a:latin typeface="Andalus" panose="02020603050405020304" pitchFamily="18" charset="-78"/>
                <a:cs typeface="Andalus" panose="02020603050405020304" pitchFamily="18" charset="-78"/>
              </a:rPr>
              <a:t>;</a:t>
            </a:r>
          </a:p>
          <a:p>
            <a:pPr>
              <a:buFont typeface="Wingdings" panose="05000000000000000000" pitchFamily="2" charset="2"/>
              <a:buChar char="ü"/>
            </a:pPr>
            <a:r>
              <a:rPr lang="it-IT" sz="1600" dirty="0" smtClean="0">
                <a:latin typeface="Andalus" panose="02020603050405020304" pitchFamily="18" charset="-78"/>
                <a:cs typeface="Andalus" panose="02020603050405020304" pitchFamily="18" charset="-78"/>
              </a:rPr>
              <a:t>A </a:t>
            </a:r>
            <a:r>
              <a:rPr lang="it-IT" sz="1600" dirty="0" err="1" smtClean="0">
                <a:latin typeface="Andalus" panose="02020603050405020304" pitchFamily="18" charset="-78"/>
                <a:cs typeface="Andalus" panose="02020603050405020304" pitchFamily="18" charset="-78"/>
              </a:rPr>
              <a:t>tad</a:t>
            </a:r>
            <a:r>
              <a:rPr lang="it-IT" sz="1600" dirty="0" smtClean="0">
                <a:latin typeface="Andalus" panose="02020603050405020304" pitchFamily="18" charset="-78"/>
                <a:cs typeface="Andalus" panose="02020603050405020304" pitchFamily="18" charset="-78"/>
              </a:rPr>
              <a:t>= Un tantino;</a:t>
            </a:r>
          </a:p>
          <a:p>
            <a:pPr>
              <a:buFont typeface="Wingdings" panose="05000000000000000000" pitchFamily="2" charset="2"/>
              <a:buChar char="ü"/>
            </a:pPr>
            <a:r>
              <a:rPr lang="it-IT" sz="1600" dirty="0" smtClean="0">
                <a:latin typeface="Andalus" panose="02020603050405020304" pitchFamily="18" charset="-78"/>
                <a:cs typeface="Andalus" panose="02020603050405020304" pitchFamily="18" charset="-78"/>
              </a:rPr>
              <a:t>Simple-</a:t>
            </a:r>
            <a:r>
              <a:rPr lang="it-IT" sz="1600" dirty="0" err="1" smtClean="0">
                <a:latin typeface="Andalus" panose="02020603050405020304" pitchFamily="18" charset="-78"/>
                <a:cs typeface="Andalus" panose="02020603050405020304" pitchFamily="18" charset="-78"/>
              </a:rPr>
              <a:t>minded</a:t>
            </a:r>
            <a:r>
              <a:rPr lang="it-IT" sz="1600" dirty="0" smtClean="0">
                <a:latin typeface="Andalus" panose="02020603050405020304" pitchFamily="18" charset="-78"/>
                <a:cs typeface="Andalus" panose="02020603050405020304" pitchFamily="18" charset="-78"/>
              </a:rPr>
              <a:t>= Ingenuo;</a:t>
            </a:r>
          </a:p>
          <a:p>
            <a:pPr>
              <a:buFont typeface="Wingdings" panose="05000000000000000000" pitchFamily="2" charset="2"/>
              <a:buChar char="ü"/>
            </a:pPr>
            <a:r>
              <a:rPr lang="it-IT" sz="1600" dirty="0">
                <a:latin typeface="Andalus" panose="02020603050405020304" pitchFamily="18" charset="-78"/>
                <a:cs typeface="Andalus" panose="02020603050405020304" pitchFamily="18" charset="-78"/>
              </a:rPr>
              <a:t>To </a:t>
            </a:r>
            <a:r>
              <a:rPr lang="it-IT" sz="1600" dirty="0" err="1" smtClean="0">
                <a:latin typeface="Andalus" panose="02020603050405020304" pitchFamily="18" charset="-78"/>
                <a:cs typeface="Andalus" panose="02020603050405020304" pitchFamily="18" charset="-78"/>
              </a:rPr>
              <a:t>gnaw</a:t>
            </a:r>
            <a:r>
              <a:rPr lang="it-IT" sz="1600" dirty="0" smtClean="0">
                <a:latin typeface="Andalus" panose="02020603050405020304" pitchFamily="18" charset="-78"/>
                <a:cs typeface="Andalus" panose="02020603050405020304" pitchFamily="18" charset="-78"/>
              </a:rPr>
              <a:t>= Rodere, rosicchiare;</a:t>
            </a:r>
          </a:p>
          <a:p>
            <a:pPr>
              <a:buFont typeface="Wingdings" panose="05000000000000000000" pitchFamily="2" charset="2"/>
              <a:buChar char="ü"/>
            </a:pPr>
            <a:r>
              <a:rPr lang="it-IT" sz="1600" dirty="0">
                <a:latin typeface="Andalus" panose="02020603050405020304" pitchFamily="18" charset="-78"/>
                <a:cs typeface="Andalus" panose="02020603050405020304" pitchFamily="18" charset="-78"/>
              </a:rPr>
              <a:t>To </a:t>
            </a:r>
            <a:r>
              <a:rPr lang="it-IT" sz="1600" dirty="0" err="1" smtClean="0">
                <a:latin typeface="Andalus" panose="02020603050405020304" pitchFamily="18" charset="-78"/>
                <a:cs typeface="Andalus" panose="02020603050405020304" pitchFamily="18" charset="-78"/>
              </a:rPr>
              <a:t>lower</a:t>
            </a:r>
            <a:r>
              <a:rPr lang="it-IT" sz="1600" dirty="0" smtClean="0">
                <a:latin typeface="Andalus" panose="02020603050405020304" pitchFamily="18" charset="-78"/>
                <a:cs typeface="Andalus" panose="02020603050405020304" pitchFamily="18" charset="-78"/>
              </a:rPr>
              <a:t>= Abbassare;</a:t>
            </a:r>
          </a:p>
          <a:p>
            <a:pPr>
              <a:buFont typeface="Wingdings" panose="05000000000000000000" pitchFamily="2" charset="2"/>
              <a:buChar char="ü"/>
            </a:pPr>
            <a:r>
              <a:rPr lang="it-IT" sz="1600" dirty="0" err="1" smtClean="0">
                <a:latin typeface="Andalus" panose="02020603050405020304" pitchFamily="18" charset="-78"/>
                <a:cs typeface="Andalus" panose="02020603050405020304" pitchFamily="18" charset="-78"/>
              </a:rPr>
              <a:t>Sight</a:t>
            </a:r>
            <a:r>
              <a:rPr lang="it-IT" sz="1600" dirty="0" smtClean="0">
                <a:latin typeface="Andalus" panose="02020603050405020304" pitchFamily="18" charset="-78"/>
                <a:cs typeface="Andalus" panose="02020603050405020304" pitchFamily="18" charset="-78"/>
              </a:rPr>
              <a:t>= Vista, opinione;</a:t>
            </a:r>
          </a:p>
          <a:p>
            <a:pPr>
              <a:buFont typeface="Wingdings" panose="05000000000000000000" pitchFamily="2" charset="2"/>
              <a:buChar char="ü"/>
            </a:pPr>
            <a:r>
              <a:rPr lang="it-IT" sz="1600" dirty="0" smtClean="0">
                <a:latin typeface="Andalus" panose="02020603050405020304" pitchFamily="18" charset="-78"/>
                <a:cs typeface="Andalus" panose="02020603050405020304" pitchFamily="18" charset="-78"/>
              </a:rPr>
              <a:t>Sigh= Sospiro;</a:t>
            </a:r>
          </a:p>
          <a:p>
            <a:pPr>
              <a:buFont typeface="Wingdings" panose="05000000000000000000" pitchFamily="2" charset="2"/>
              <a:buChar char="ü"/>
            </a:pPr>
            <a:r>
              <a:rPr lang="it-IT" sz="1600" dirty="0">
                <a:latin typeface="Andalus" panose="02020603050405020304" pitchFamily="18" charset="-78"/>
                <a:cs typeface="Andalus" panose="02020603050405020304" pitchFamily="18" charset="-78"/>
              </a:rPr>
              <a:t>To </a:t>
            </a:r>
            <a:r>
              <a:rPr lang="it-IT" sz="1600" dirty="0" err="1" smtClean="0">
                <a:latin typeface="Andalus" panose="02020603050405020304" pitchFamily="18" charset="-78"/>
                <a:cs typeface="Andalus" panose="02020603050405020304" pitchFamily="18" charset="-78"/>
              </a:rPr>
              <a:t>assure</a:t>
            </a:r>
            <a:r>
              <a:rPr lang="it-IT" sz="1600" dirty="0" smtClean="0">
                <a:latin typeface="Andalus" panose="02020603050405020304" pitchFamily="18" charset="-78"/>
                <a:cs typeface="Andalus" panose="02020603050405020304" pitchFamily="18" charset="-78"/>
              </a:rPr>
              <a:t>= Rassicurare, garantire;</a:t>
            </a:r>
          </a:p>
          <a:p>
            <a:pPr>
              <a:buFont typeface="Wingdings" panose="05000000000000000000" pitchFamily="2" charset="2"/>
              <a:buChar char="ü"/>
            </a:pPr>
            <a:r>
              <a:rPr lang="it-IT" sz="1600" dirty="0" err="1" smtClean="0">
                <a:latin typeface="Andalus" panose="02020603050405020304" pitchFamily="18" charset="-78"/>
                <a:cs typeface="Andalus" panose="02020603050405020304" pitchFamily="18" charset="-78"/>
              </a:rPr>
              <a:t>Eagerly</a:t>
            </a:r>
            <a:r>
              <a:rPr lang="it-IT" sz="1600" dirty="0" smtClean="0">
                <a:latin typeface="Andalus" panose="02020603050405020304" pitchFamily="18" charset="-78"/>
                <a:cs typeface="Andalus" panose="02020603050405020304" pitchFamily="18" charset="-78"/>
              </a:rPr>
              <a:t>= Ardentemente;</a:t>
            </a:r>
          </a:p>
          <a:p>
            <a:pPr>
              <a:buFont typeface="Wingdings" panose="05000000000000000000" pitchFamily="2" charset="2"/>
              <a:buChar char="ü"/>
            </a:pPr>
            <a:r>
              <a:rPr lang="it-IT" sz="1600" dirty="0">
                <a:latin typeface="Andalus" panose="02020603050405020304" pitchFamily="18" charset="-78"/>
                <a:cs typeface="Andalus" panose="02020603050405020304" pitchFamily="18" charset="-78"/>
              </a:rPr>
              <a:t>To </a:t>
            </a:r>
            <a:r>
              <a:rPr lang="it-IT" sz="1600" dirty="0" smtClean="0">
                <a:latin typeface="Andalus" panose="02020603050405020304" pitchFamily="18" charset="-78"/>
                <a:cs typeface="Andalus" panose="02020603050405020304" pitchFamily="18" charset="-78"/>
              </a:rPr>
              <a:t>stare= Fissare;</a:t>
            </a:r>
          </a:p>
          <a:p>
            <a:pPr>
              <a:buFont typeface="Wingdings" panose="05000000000000000000" pitchFamily="2" charset="2"/>
              <a:buChar char="ü"/>
            </a:pPr>
            <a:r>
              <a:rPr lang="it-IT" sz="1600" dirty="0">
                <a:latin typeface="Andalus" panose="02020603050405020304" pitchFamily="18" charset="-78"/>
                <a:cs typeface="Andalus" panose="02020603050405020304" pitchFamily="18" charset="-78"/>
              </a:rPr>
              <a:t>To </a:t>
            </a:r>
            <a:r>
              <a:rPr lang="it-IT" sz="1600" dirty="0" err="1" smtClean="0">
                <a:latin typeface="Andalus" panose="02020603050405020304" pitchFamily="18" charset="-78"/>
                <a:cs typeface="Andalus" panose="02020603050405020304" pitchFamily="18" charset="-78"/>
              </a:rPr>
              <a:t>mutter</a:t>
            </a:r>
            <a:r>
              <a:rPr lang="it-IT" sz="1600" dirty="0" smtClean="0">
                <a:latin typeface="Andalus" panose="02020603050405020304" pitchFamily="18" charset="-78"/>
                <a:cs typeface="Andalus" panose="02020603050405020304" pitchFamily="18" charset="-78"/>
              </a:rPr>
              <a:t>= Borbottare;</a:t>
            </a:r>
          </a:p>
          <a:p>
            <a:pPr>
              <a:buFont typeface="Wingdings" panose="05000000000000000000" pitchFamily="2" charset="2"/>
              <a:buChar char="ü"/>
            </a:pPr>
            <a:r>
              <a:rPr lang="it-IT" sz="1600" dirty="0" err="1" smtClean="0">
                <a:latin typeface="Andalus" panose="02020603050405020304" pitchFamily="18" charset="-78"/>
                <a:cs typeface="Andalus" panose="02020603050405020304" pitchFamily="18" charset="-78"/>
              </a:rPr>
              <a:t>Fit</a:t>
            </a:r>
            <a:r>
              <a:rPr lang="it-IT" sz="1600" dirty="0" smtClean="0">
                <a:latin typeface="Andalus" panose="02020603050405020304" pitchFamily="18" charset="-78"/>
                <a:cs typeface="Andalus" panose="02020603050405020304" pitchFamily="18" charset="-78"/>
              </a:rPr>
              <a:t>= Adatto, idoneo;</a:t>
            </a:r>
          </a:p>
          <a:p>
            <a:pPr>
              <a:buFont typeface="Wingdings" panose="05000000000000000000" pitchFamily="2" charset="2"/>
              <a:buChar char="ü"/>
            </a:pPr>
            <a:r>
              <a:rPr lang="it-IT" sz="1600" dirty="0" err="1" smtClean="0">
                <a:latin typeface="Andalus" panose="02020603050405020304" pitchFamily="18" charset="-78"/>
                <a:cs typeface="Andalus" panose="02020603050405020304" pitchFamily="18" charset="-78"/>
              </a:rPr>
              <a:t>Empty</a:t>
            </a:r>
            <a:r>
              <a:rPr lang="it-IT" sz="1600" dirty="0" smtClean="0">
                <a:latin typeface="Andalus" panose="02020603050405020304" pitchFamily="18" charset="-78"/>
                <a:cs typeface="Andalus" panose="02020603050405020304" pitchFamily="18" charset="-78"/>
              </a:rPr>
              <a:t>= Fusto;</a:t>
            </a:r>
          </a:p>
          <a:p>
            <a:pPr>
              <a:buFont typeface="Wingdings" panose="05000000000000000000" pitchFamily="2" charset="2"/>
              <a:buChar char="ü"/>
            </a:pPr>
            <a:r>
              <a:rPr lang="it-IT" sz="1600" dirty="0" smtClean="0">
                <a:latin typeface="Andalus" panose="02020603050405020304" pitchFamily="18" charset="-78"/>
                <a:cs typeface="Andalus" panose="02020603050405020304" pitchFamily="18" charset="-78"/>
              </a:rPr>
              <a:t>Appeal= Fascino;</a:t>
            </a:r>
          </a:p>
          <a:p>
            <a:pPr>
              <a:buFont typeface="Wingdings" panose="05000000000000000000" pitchFamily="2" charset="2"/>
              <a:buChar char="ü"/>
            </a:pPr>
            <a:r>
              <a:rPr lang="it-IT" sz="1600" dirty="0">
                <a:latin typeface="Andalus" panose="02020603050405020304" pitchFamily="18" charset="-78"/>
                <a:cs typeface="Andalus" panose="02020603050405020304" pitchFamily="18" charset="-78"/>
              </a:rPr>
              <a:t>To </a:t>
            </a:r>
            <a:r>
              <a:rPr lang="it-IT" sz="1600" dirty="0" err="1" smtClean="0">
                <a:latin typeface="Andalus" panose="02020603050405020304" pitchFamily="18" charset="-78"/>
                <a:cs typeface="Andalus" panose="02020603050405020304" pitchFamily="18" charset="-78"/>
              </a:rPr>
              <a:t>yield</a:t>
            </a:r>
            <a:r>
              <a:rPr lang="it-IT" sz="1600" dirty="0" smtClean="0">
                <a:latin typeface="Andalus" panose="02020603050405020304" pitchFamily="18" charset="-78"/>
                <a:cs typeface="Andalus" panose="02020603050405020304" pitchFamily="18" charset="-78"/>
              </a:rPr>
              <a:t>= Cedere;</a:t>
            </a:r>
          </a:p>
          <a:p>
            <a:pPr>
              <a:buFont typeface="Wingdings" panose="05000000000000000000" pitchFamily="2" charset="2"/>
              <a:buChar char="ü"/>
            </a:pPr>
            <a:r>
              <a:rPr lang="it-IT" sz="1600" dirty="0" err="1" smtClean="0">
                <a:latin typeface="Andalus" panose="02020603050405020304" pitchFamily="18" charset="-78"/>
                <a:cs typeface="Andalus" panose="02020603050405020304" pitchFamily="18" charset="-78"/>
              </a:rPr>
              <a:t>Uselessness</a:t>
            </a:r>
            <a:r>
              <a:rPr lang="it-IT" sz="1600" dirty="0" smtClean="0">
                <a:latin typeface="Andalus" panose="02020603050405020304" pitchFamily="18" charset="-78"/>
                <a:cs typeface="Andalus" panose="02020603050405020304" pitchFamily="18" charset="-78"/>
              </a:rPr>
              <a:t>= Inutilità;</a:t>
            </a:r>
          </a:p>
          <a:p>
            <a:pPr>
              <a:buFont typeface="Wingdings" panose="05000000000000000000" pitchFamily="2" charset="2"/>
              <a:buChar char="ü"/>
            </a:pPr>
            <a:r>
              <a:rPr lang="it-IT" sz="1600" dirty="0" err="1" smtClean="0">
                <a:latin typeface="Andalus" panose="02020603050405020304" pitchFamily="18" charset="-78"/>
                <a:cs typeface="Andalus" panose="02020603050405020304" pitchFamily="18" charset="-78"/>
              </a:rPr>
              <a:t>Complaint</a:t>
            </a:r>
            <a:r>
              <a:rPr lang="it-IT" sz="1600" dirty="0" smtClean="0">
                <a:latin typeface="Andalus" panose="02020603050405020304" pitchFamily="18" charset="-78"/>
                <a:cs typeface="Andalus" panose="02020603050405020304" pitchFamily="18" charset="-78"/>
              </a:rPr>
              <a:t>= Reclamo, lamentela;</a:t>
            </a:r>
          </a:p>
          <a:p>
            <a:pPr>
              <a:buFont typeface="Wingdings" panose="05000000000000000000" pitchFamily="2" charset="2"/>
              <a:buChar char="ü"/>
            </a:pPr>
            <a:r>
              <a:rPr lang="it-IT" sz="1600" dirty="0" smtClean="0">
                <a:latin typeface="Andalus" panose="02020603050405020304" pitchFamily="18" charset="-78"/>
                <a:cs typeface="Andalus" panose="02020603050405020304" pitchFamily="18" charset="-78"/>
              </a:rPr>
              <a:t>To </a:t>
            </a:r>
            <a:r>
              <a:rPr lang="it-IT" sz="1600" dirty="0" err="1" smtClean="0">
                <a:latin typeface="Andalus" panose="02020603050405020304" pitchFamily="18" charset="-78"/>
                <a:cs typeface="Andalus" panose="02020603050405020304" pitchFamily="18" charset="-78"/>
              </a:rPr>
              <a:t>ken</a:t>
            </a:r>
            <a:r>
              <a:rPr lang="it-IT" sz="1600" dirty="0" smtClean="0">
                <a:latin typeface="Andalus" panose="02020603050405020304" pitchFamily="18" charset="-78"/>
                <a:cs typeface="Andalus" panose="02020603050405020304" pitchFamily="18" charset="-78"/>
              </a:rPr>
              <a:t>= Comprendere;</a:t>
            </a:r>
          </a:p>
          <a:p>
            <a:pPr>
              <a:buFont typeface="Wingdings" panose="05000000000000000000" pitchFamily="2" charset="2"/>
              <a:buChar char="ü"/>
            </a:pPr>
            <a:endParaRPr lang="it-IT" sz="16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0360711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800" b="1" dirty="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New </a:t>
            </a:r>
            <a:r>
              <a:rPr lang="it-IT" sz="4800" b="1" dirty="0" err="1">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Vocabulary</a:t>
            </a:r>
            <a:r>
              <a:rPr lang="it-IT" sz="4800" b="1" dirty="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 Learnt</a:t>
            </a:r>
            <a:endParaRPr lang="it-IT" sz="4800" dirty="0"/>
          </a:p>
        </p:txBody>
      </p:sp>
      <p:sp>
        <p:nvSpPr>
          <p:cNvPr id="3" name="Segnaposto contenuto 2"/>
          <p:cNvSpPr>
            <a:spLocks noGrp="1"/>
          </p:cNvSpPr>
          <p:nvPr>
            <p:ph sz="half" idx="1"/>
          </p:nvPr>
        </p:nvSpPr>
        <p:spPr/>
        <p:txBody>
          <a:bodyPr/>
          <a:lstStyle/>
          <a:p>
            <a:pPr>
              <a:buFont typeface="Wingdings" panose="05000000000000000000" pitchFamily="2" charset="2"/>
              <a:buChar char="Ø"/>
            </a:pPr>
            <a:r>
              <a:rPr lang="it-IT" sz="1500" dirty="0">
                <a:latin typeface="Andalus" panose="02020603050405020304" pitchFamily="18" charset="-78"/>
                <a:cs typeface="Andalus" panose="02020603050405020304" pitchFamily="18" charset="-78"/>
              </a:rPr>
              <a:t>Daft= Sciocco, </a:t>
            </a:r>
            <a:r>
              <a:rPr lang="it-IT" sz="1500" dirty="0" smtClean="0">
                <a:latin typeface="Andalus" panose="02020603050405020304" pitchFamily="18" charset="-78"/>
                <a:cs typeface="Andalus" panose="02020603050405020304" pitchFamily="18" charset="-78"/>
              </a:rPr>
              <a:t>pazzoide;</a:t>
            </a:r>
          </a:p>
          <a:p>
            <a:pPr>
              <a:buFont typeface="Wingdings" panose="05000000000000000000" pitchFamily="2" charset="2"/>
              <a:buChar char="Ø"/>
            </a:pPr>
            <a:r>
              <a:rPr lang="it-IT" sz="1500" dirty="0" err="1" smtClean="0">
                <a:latin typeface="Andalus" panose="02020603050405020304" pitchFamily="18" charset="-78"/>
                <a:cs typeface="Andalus" panose="02020603050405020304" pitchFamily="18" charset="-78"/>
              </a:rPr>
              <a:t>Spite</a:t>
            </a:r>
            <a:r>
              <a:rPr lang="it-IT" sz="1500" dirty="0" smtClean="0">
                <a:latin typeface="Andalus" panose="02020603050405020304" pitchFamily="18" charset="-78"/>
                <a:cs typeface="Andalus" panose="02020603050405020304" pitchFamily="18" charset="-78"/>
              </a:rPr>
              <a:t>= Cattiveria, malignità;</a:t>
            </a:r>
          </a:p>
          <a:p>
            <a:pPr>
              <a:buFont typeface="Wingdings" panose="05000000000000000000" pitchFamily="2" charset="2"/>
              <a:buChar char="Ø"/>
            </a:pPr>
            <a:r>
              <a:rPr lang="it-IT" sz="1500" dirty="0">
                <a:latin typeface="Andalus" panose="02020603050405020304" pitchFamily="18" charset="-78"/>
                <a:cs typeface="Andalus" panose="02020603050405020304" pitchFamily="18" charset="-78"/>
              </a:rPr>
              <a:t>To </a:t>
            </a:r>
            <a:r>
              <a:rPr lang="it-IT" sz="1500" dirty="0" err="1">
                <a:latin typeface="Andalus" panose="02020603050405020304" pitchFamily="18" charset="-78"/>
                <a:cs typeface="Andalus" panose="02020603050405020304" pitchFamily="18" charset="-78"/>
              </a:rPr>
              <a:t>knock</a:t>
            </a:r>
            <a:r>
              <a:rPr lang="it-IT" sz="1500" dirty="0">
                <a:latin typeface="Andalus" panose="02020603050405020304" pitchFamily="18" charset="-78"/>
                <a:cs typeface="Andalus" panose="02020603050405020304" pitchFamily="18" charset="-78"/>
              </a:rPr>
              <a:t> </a:t>
            </a:r>
            <a:r>
              <a:rPr lang="it-IT" sz="1500" dirty="0" smtClean="0">
                <a:latin typeface="Andalus" panose="02020603050405020304" pitchFamily="18" charset="-78"/>
                <a:cs typeface="Andalus" panose="02020603050405020304" pitchFamily="18" charset="-78"/>
              </a:rPr>
              <a:t>down= Abbattere;</a:t>
            </a:r>
          </a:p>
          <a:p>
            <a:pPr>
              <a:buFont typeface="Wingdings" panose="05000000000000000000" pitchFamily="2" charset="2"/>
              <a:buChar char="Ø"/>
            </a:pPr>
            <a:r>
              <a:rPr lang="it-IT" sz="1500" dirty="0">
                <a:latin typeface="Andalus" panose="02020603050405020304" pitchFamily="18" charset="-78"/>
                <a:cs typeface="Andalus" panose="02020603050405020304" pitchFamily="18" charset="-78"/>
              </a:rPr>
              <a:t>To </a:t>
            </a:r>
            <a:r>
              <a:rPr lang="it-IT" sz="1500" dirty="0" err="1" smtClean="0">
                <a:latin typeface="Andalus" panose="02020603050405020304" pitchFamily="18" charset="-78"/>
                <a:cs typeface="Andalus" panose="02020603050405020304" pitchFamily="18" charset="-78"/>
              </a:rPr>
              <a:t>soil</a:t>
            </a:r>
            <a:r>
              <a:rPr lang="it-IT" sz="1500" dirty="0" smtClean="0">
                <a:latin typeface="Andalus" panose="02020603050405020304" pitchFamily="18" charset="-78"/>
                <a:cs typeface="Andalus" panose="02020603050405020304" pitchFamily="18" charset="-78"/>
              </a:rPr>
              <a:t>= Sporcare, infangare;</a:t>
            </a:r>
          </a:p>
          <a:p>
            <a:pPr>
              <a:buFont typeface="Wingdings" panose="05000000000000000000" pitchFamily="2" charset="2"/>
              <a:buChar char="Ø"/>
            </a:pPr>
            <a:r>
              <a:rPr lang="it-IT" sz="1500" dirty="0" err="1" smtClean="0">
                <a:latin typeface="Andalus" panose="02020603050405020304" pitchFamily="18" charset="-78"/>
                <a:cs typeface="Andalus" panose="02020603050405020304" pitchFamily="18" charset="-78"/>
              </a:rPr>
              <a:t>Wise</a:t>
            </a:r>
            <a:r>
              <a:rPr lang="it-IT" sz="1500" dirty="0" smtClean="0">
                <a:latin typeface="Andalus" panose="02020603050405020304" pitchFamily="18" charset="-78"/>
                <a:cs typeface="Andalus" panose="02020603050405020304" pitchFamily="18" charset="-78"/>
              </a:rPr>
              <a:t>= Saggio, giudizioso;</a:t>
            </a:r>
          </a:p>
          <a:p>
            <a:pPr>
              <a:buFont typeface="Wingdings" panose="05000000000000000000" pitchFamily="2" charset="2"/>
              <a:buChar char="Ø"/>
            </a:pPr>
            <a:r>
              <a:rPr lang="it-IT" sz="1500" dirty="0">
                <a:latin typeface="Andalus" panose="02020603050405020304" pitchFamily="18" charset="-78"/>
                <a:cs typeface="Andalus" panose="02020603050405020304" pitchFamily="18" charset="-78"/>
              </a:rPr>
              <a:t>To </a:t>
            </a:r>
            <a:r>
              <a:rPr lang="it-IT" sz="1500" dirty="0" err="1" smtClean="0">
                <a:latin typeface="Andalus" panose="02020603050405020304" pitchFamily="18" charset="-78"/>
                <a:cs typeface="Andalus" panose="02020603050405020304" pitchFamily="18" charset="-78"/>
              </a:rPr>
              <a:t>fear</a:t>
            </a:r>
            <a:r>
              <a:rPr lang="it-IT" sz="1500" dirty="0" smtClean="0">
                <a:latin typeface="Andalus" panose="02020603050405020304" pitchFamily="18" charset="-78"/>
                <a:cs typeface="Andalus" panose="02020603050405020304" pitchFamily="18" charset="-78"/>
              </a:rPr>
              <a:t>= Temere, avere paura;</a:t>
            </a:r>
          </a:p>
          <a:p>
            <a:pPr>
              <a:buFont typeface="Wingdings" panose="05000000000000000000" pitchFamily="2" charset="2"/>
              <a:buChar char="Ø"/>
            </a:pPr>
            <a:r>
              <a:rPr lang="it-IT" sz="1500" dirty="0">
                <a:latin typeface="Andalus" panose="02020603050405020304" pitchFamily="18" charset="-78"/>
                <a:cs typeface="Andalus" panose="02020603050405020304" pitchFamily="18" charset="-78"/>
              </a:rPr>
              <a:t>To </a:t>
            </a:r>
            <a:r>
              <a:rPr lang="it-IT" sz="1500" dirty="0" err="1" smtClean="0">
                <a:latin typeface="Andalus" panose="02020603050405020304" pitchFamily="18" charset="-78"/>
                <a:cs typeface="Andalus" panose="02020603050405020304" pitchFamily="18" charset="-78"/>
              </a:rPr>
              <a:t>shiver</a:t>
            </a:r>
            <a:r>
              <a:rPr lang="it-IT" sz="1500" dirty="0" smtClean="0">
                <a:latin typeface="Andalus" panose="02020603050405020304" pitchFamily="18" charset="-78"/>
                <a:cs typeface="Andalus" panose="02020603050405020304" pitchFamily="18" charset="-78"/>
              </a:rPr>
              <a:t>= rabbrividire;</a:t>
            </a:r>
          </a:p>
          <a:p>
            <a:pPr>
              <a:buFont typeface="Wingdings" panose="05000000000000000000" pitchFamily="2" charset="2"/>
              <a:buChar char="Ø"/>
            </a:pPr>
            <a:r>
              <a:rPr lang="it-IT" sz="1500" dirty="0">
                <a:latin typeface="Andalus" panose="02020603050405020304" pitchFamily="18" charset="-78"/>
                <a:cs typeface="Andalus" panose="02020603050405020304" pitchFamily="18" charset="-78"/>
              </a:rPr>
              <a:t>To </a:t>
            </a:r>
            <a:r>
              <a:rPr lang="it-IT" sz="1500" dirty="0" err="1" smtClean="0">
                <a:latin typeface="Andalus" panose="02020603050405020304" pitchFamily="18" charset="-78"/>
                <a:cs typeface="Andalus" panose="02020603050405020304" pitchFamily="18" charset="-78"/>
              </a:rPr>
              <a:t>whimper</a:t>
            </a:r>
            <a:r>
              <a:rPr lang="it-IT" sz="1500" dirty="0" smtClean="0">
                <a:latin typeface="Andalus" panose="02020603050405020304" pitchFamily="18" charset="-78"/>
                <a:cs typeface="Andalus" panose="02020603050405020304" pitchFamily="18" charset="-78"/>
              </a:rPr>
              <a:t>= Piagnucolare;</a:t>
            </a:r>
          </a:p>
          <a:p>
            <a:pPr>
              <a:buFont typeface="Wingdings" panose="05000000000000000000" pitchFamily="2" charset="2"/>
              <a:buChar char="Ø"/>
            </a:pPr>
            <a:r>
              <a:rPr lang="it-IT" sz="1500" dirty="0" err="1" smtClean="0">
                <a:latin typeface="Andalus" panose="02020603050405020304" pitchFamily="18" charset="-78"/>
                <a:cs typeface="Andalus" panose="02020603050405020304" pitchFamily="18" charset="-78"/>
              </a:rPr>
              <a:t>Bondage</a:t>
            </a:r>
            <a:r>
              <a:rPr lang="it-IT" sz="1500" dirty="0" smtClean="0">
                <a:latin typeface="Andalus" panose="02020603050405020304" pitchFamily="18" charset="-78"/>
                <a:cs typeface="Andalus" panose="02020603050405020304" pitchFamily="18" charset="-78"/>
              </a:rPr>
              <a:t>= Schiavitù, prigionia;</a:t>
            </a:r>
          </a:p>
          <a:p>
            <a:pPr>
              <a:buFont typeface="Wingdings" panose="05000000000000000000" pitchFamily="2" charset="2"/>
              <a:buChar char="Ø"/>
            </a:pPr>
            <a:r>
              <a:rPr lang="it-IT" sz="1500" dirty="0" smtClean="0">
                <a:latin typeface="Andalus" panose="02020603050405020304" pitchFamily="18" charset="-78"/>
                <a:cs typeface="Andalus" panose="02020603050405020304" pitchFamily="18" charset="-78"/>
              </a:rPr>
              <a:t>Inner= Interno;</a:t>
            </a:r>
          </a:p>
          <a:p>
            <a:pPr>
              <a:buFont typeface="Wingdings" panose="05000000000000000000" pitchFamily="2" charset="2"/>
              <a:buChar char="Ø"/>
            </a:pPr>
            <a:r>
              <a:rPr lang="it-IT" sz="1500" dirty="0" err="1" smtClean="0">
                <a:latin typeface="Andalus" panose="02020603050405020304" pitchFamily="18" charset="-78"/>
                <a:cs typeface="Andalus" panose="02020603050405020304" pitchFamily="18" charset="-78"/>
              </a:rPr>
              <a:t>Branch</a:t>
            </a:r>
            <a:r>
              <a:rPr lang="it-IT" sz="1500" dirty="0" smtClean="0">
                <a:latin typeface="Andalus" panose="02020603050405020304" pitchFamily="18" charset="-78"/>
                <a:cs typeface="Andalus" panose="02020603050405020304" pitchFamily="18" charset="-78"/>
              </a:rPr>
              <a:t>= Ramo;</a:t>
            </a:r>
          </a:p>
          <a:p>
            <a:pPr>
              <a:buFont typeface="Wingdings" panose="05000000000000000000" pitchFamily="2" charset="2"/>
              <a:buChar char="Ø"/>
            </a:pPr>
            <a:r>
              <a:rPr lang="it-IT" sz="1500" dirty="0" err="1" smtClean="0">
                <a:latin typeface="Andalus" panose="02020603050405020304" pitchFamily="18" charset="-78"/>
                <a:cs typeface="Andalus" panose="02020603050405020304" pitchFamily="18" charset="-78"/>
              </a:rPr>
              <a:t>Bruise</a:t>
            </a:r>
            <a:r>
              <a:rPr lang="it-IT" sz="1500" dirty="0" smtClean="0">
                <a:latin typeface="Andalus" panose="02020603050405020304" pitchFamily="18" charset="-78"/>
                <a:cs typeface="Andalus" panose="02020603050405020304" pitchFamily="18" charset="-78"/>
              </a:rPr>
              <a:t>= Ematoma, livido;</a:t>
            </a:r>
          </a:p>
          <a:p>
            <a:pPr>
              <a:buFont typeface="Wingdings" panose="05000000000000000000" pitchFamily="2" charset="2"/>
              <a:buChar char="Ø"/>
            </a:pPr>
            <a:r>
              <a:rPr lang="it-IT" sz="1500" dirty="0" smtClean="0">
                <a:latin typeface="Andalus" panose="02020603050405020304" pitchFamily="18" charset="-78"/>
                <a:cs typeface="Andalus" panose="02020603050405020304" pitchFamily="18" charset="-78"/>
              </a:rPr>
              <a:t>To </a:t>
            </a:r>
            <a:r>
              <a:rPr lang="it-IT" sz="1500" dirty="0" err="1" smtClean="0">
                <a:latin typeface="Andalus" panose="02020603050405020304" pitchFamily="18" charset="-78"/>
                <a:cs typeface="Andalus" panose="02020603050405020304" pitchFamily="18" charset="-78"/>
              </a:rPr>
              <a:t>suck</a:t>
            </a:r>
            <a:r>
              <a:rPr lang="it-IT" sz="1500" dirty="0" smtClean="0">
                <a:latin typeface="Andalus" panose="02020603050405020304" pitchFamily="18" charset="-78"/>
                <a:cs typeface="Andalus" panose="02020603050405020304" pitchFamily="18" charset="-78"/>
              </a:rPr>
              <a:t>= Succhiare, </a:t>
            </a:r>
            <a:r>
              <a:rPr lang="it-IT" sz="1500" dirty="0" err="1" smtClean="0">
                <a:latin typeface="Andalus" panose="02020603050405020304" pitchFamily="18" charset="-78"/>
                <a:cs typeface="Andalus" panose="02020603050405020304" pitchFamily="18" charset="-78"/>
              </a:rPr>
              <a:t>asprirare</a:t>
            </a:r>
            <a:r>
              <a:rPr lang="it-IT" sz="1500" dirty="0" smtClean="0">
                <a:latin typeface="Andalus" panose="02020603050405020304" pitchFamily="18" charset="-78"/>
                <a:cs typeface="Andalus" panose="02020603050405020304" pitchFamily="18" charset="-78"/>
              </a:rPr>
              <a:t>;</a:t>
            </a:r>
          </a:p>
          <a:p>
            <a:pPr>
              <a:buFont typeface="Wingdings" panose="05000000000000000000" pitchFamily="2" charset="2"/>
              <a:buChar char="Ø"/>
            </a:pPr>
            <a:r>
              <a:rPr lang="it-IT" sz="1500" dirty="0" err="1" smtClean="0">
                <a:latin typeface="Andalus" panose="02020603050405020304" pitchFamily="18" charset="-78"/>
                <a:cs typeface="Andalus" panose="02020603050405020304" pitchFamily="18" charset="-78"/>
              </a:rPr>
              <a:t>Hollow</a:t>
            </a:r>
            <a:r>
              <a:rPr lang="it-IT" sz="1500" dirty="0" smtClean="0">
                <a:latin typeface="Andalus" panose="02020603050405020304" pitchFamily="18" charset="-78"/>
                <a:cs typeface="Andalus" panose="02020603050405020304" pitchFamily="18" charset="-78"/>
              </a:rPr>
              <a:t>= Buca, cavità</a:t>
            </a:r>
            <a:endParaRPr lang="it-IT" sz="1500" dirty="0">
              <a:latin typeface="Andalus" panose="02020603050405020304" pitchFamily="18" charset="-78"/>
              <a:cs typeface="Andalus" panose="02020603050405020304" pitchFamily="18" charset="-78"/>
            </a:endParaRPr>
          </a:p>
          <a:p>
            <a:pPr>
              <a:buFont typeface="Wingdings" panose="05000000000000000000" pitchFamily="2" charset="2"/>
              <a:buChar char="Ø"/>
            </a:pPr>
            <a:endParaRPr lang="it-IT" sz="1500" dirty="0">
              <a:latin typeface="Andalus" panose="02020603050405020304" pitchFamily="18" charset="-78"/>
              <a:cs typeface="Andalus" panose="02020603050405020304" pitchFamily="18" charset="-78"/>
            </a:endParaRPr>
          </a:p>
          <a:p>
            <a:pPr>
              <a:buFont typeface="Wingdings" panose="05000000000000000000" pitchFamily="2" charset="2"/>
              <a:buChar char="Ø"/>
            </a:pPr>
            <a:endParaRPr lang="it-IT" dirty="0"/>
          </a:p>
        </p:txBody>
      </p:sp>
      <p:sp>
        <p:nvSpPr>
          <p:cNvPr id="4" name="Segnaposto contenuto 3"/>
          <p:cNvSpPr>
            <a:spLocks noGrp="1"/>
          </p:cNvSpPr>
          <p:nvPr>
            <p:ph sz="half" idx="2"/>
          </p:nvPr>
        </p:nvSpPr>
        <p:spPr/>
        <p:txBody>
          <a:bodyPr>
            <a:normAutofit/>
          </a:bodyPr>
          <a:lstStyle/>
          <a:p>
            <a:pPr>
              <a:buFont typeface="Wingdings" panose="05000000000000000000" pitchFamily="2" charset="2"/>
              <a:buChar char="Ø"/>
            </a:pPr>
            <a:r>
              <a:rPr lang="it-IT" sz="1500" dirty="0" err="1" smtClean="0">
                <a:latin typeface="Andalus" panose="02020603050405020304" pitchFamily="18" charset="-78"/>
                <a:cs typeface="Andalus" panose="02020603050405020304" pitchFamily="18" charset="-78"/>
              </a:rPr>
              <a:t>Hindrance</a:t>
            </a:r>
            <a:r>
              <a:rPr lang="it-IT" sz="1500" dirty="0" smtClean="0">
                <a:latin typeface="Andalus" panose="02020603050405020304" pitchFamily="18" charset="-78"/>
                <a:cs typeface="Andalus" panose="02020603050405020304" pitchFamily="18" charset="-78"/>
              </a:rPr>
              <a:t>= Impedimento;</a:t>
            </a:r>
          </a:p>
          <a:p>
            <a:pPr>
              <a:buFont typeface="Wingdings" panose="05000000000000000000" pitchFamily="2" charset="2"/>
              <a:buChar char="Ø"/>
            </a:pPr>
            <a:r>
              <a:rPr lang="it-IT" sz="1500" dirty="0" err="1" smtClean="0">
                <a:latin typeface="Andalus" panose="02020603050405020304" pitchFamily="18" charset="-78"/>
                <a:cs typeface="Andalus" panose="02020603050405020304" pitchFamily="18" charset="-78"/>
              </a:rPr>
              <a:t>Mishape</a:t>
            </a:r>
            <a:r>
              <a:rPr lang="it-IT" sz="1500" dirty="0" smtClean="0">
                <a:latin typeface="Andalus" panose="02020603050405020304" pitchFamily="18" charset="-78"/>
                <a:cs typeface="Andalus" panose="02020603050405020304" pitchFamily="18" charset="-78"/>
              </a:rPr>
              <a:t>= Incidente, disavventura;</a:t>
            </a:r>
          </a:p>
          <a:p>
            <a:pPr>
              <a:buFont typeface="Wingdings" panose="05000000000000000000" pitchFamily="2" charset="2"/>
              <a:buChar char="Ø"/>
            </a:pPr>
            <a:r>
              <a:rPr lang="it-IT" sz="1500" dirty="0" smtClean="0">
                <a:latin typeface="Andalus" panose="02020603050405020304" pitchFamily="18" charset="-78"/>
                <a:cs typeface="Andalus" panose="02020603050405020304" pitchFamily="18" charset="-78"/>
              </a:rPr>
              <a:t>To </a:t>
            </a:r>
            <a:r>
              <a:rPr lang="it-IT" sz="1500" dirty="0" err="1" smtClean="0">
                <a:latin typeface="Andalus" panose="02020603050405020304" pitchFamily="18" charset="-78"/>
                <a:cs typeface="Andalus" panose="02020603050405020304" pitchFamily="18" charset="-78"/>
              </a:rPr>
              <a:t>grumble</a:t>
            </a:r>
            <a:r>
              <a:rPr lang="it-IT" sz="1500" dirty="0" smtClean="0">
                <a:latin typeface="Andalus" panose="02020603050405020304" pitchFamily="18" charset="-78"/>
                <a:cs typeface="Andalus" panose="02020603050405020304" pitchFamily="18" charset="-78"/>
              </a:rPr>
              <a:t>= Brontolare;</a:t>
            </a:r>
          </a:p>
          <a:p>
            <a:pPr>
              <a:buFont typeface="Wingdings" panose="05000000000000000000" pitchFamily="2" charset="2"/>
              <a:buChar char="Ø"/>
            </a:pPr>
            <a:r>
              <a:rPr lang="it-IT" sz="1500" dirty="0" err="1" smtClean="0">
                <a:latin typeface="Andalus" panose="02020603050405020304" pitchFamily="18" charset="-78"/>
                <a:cs typeface="Andalus" panose="02020603050405020304" pitchFamily="18" charset="-78"/>
              </a:rPr>
              <a:t>Frantic</a:t>
            </a:r>
            <a:r>
              <a:rPr lang="it-IT" sz="1500" dirty="0" smtClean="0">
                <a:latin typeface="Andalus" panose="02020603050405020304" pitchFamily="18" charset="-78"/>
                <a:cs typeface="Andalus" panose="02020603050405020304" pitchFamily="18" charset="-78"/>
              </a:rPr>
              <a:t>= Frenetico, fuori di sé;</a:t>
            </a:r>
          </a:p>
          <a:p>
            <a:pPr>
              <a:buFont typeface="Wingdings" panose="05000000000000000000" pitchFamily="2" charset="2"/>
              <a:buChar char="Ø"/>
            </a:pPr>
            <a:r>
              <a:rPr lang="it-IT" sz="1500" dirty="0" err="1" smtClean="0">
                <a:latin typeface="Andalus" panose="02020603050405020304" pitchFamily="18" charset="-78"/>
                <a:cs typeface="Andalus" panose="02020603050405020304" pitchFamily="18" charset="-78"/>
              </a:rPr>
              <a:t>Throttled</a:t>
            </a:r>
            <a:r>
              <a:rPr lang="it-IT" sz="1500" dirty="0" smtClean="0">
                <a:latin typeface="Andalus" panose="02020603050405020304" pitchFamily="18" charset="-78"/>
                <a:cs typeface="Andalus" panose="02020603050405020304" pitchFamily="18" charset="-78"/>
              </a:rPr>
              <a:t>= Strozzato;</a:t>
            </a:r>
          </a:p>
          <a:p>
            <a:pPr>
              <a:buFont typeface="Wingdings" panose="05000000000000000000" pitchFamily="2" charset="2"/>
              <a:buChar char="Ø"/>
            </a:pPr>
            <a:r>
              <a:rPr lang="it-IT" sz="1500" dirty="0" err="1" smtClean="0">
                <a:latin typeface="Andalus" panose="02020603050405020304" pitchFamily="18" charset="-78"/>
                <a:cs typeface="Andalus" panose="02020603050405020304" pitchFamily="18" charset="-78"/>
              </a:rPr>
              <a:t>Rage</a:t>
            </a:r>
            <a:r>
              <a:rPr lang="it-IT" sz="1500" dirty="0" smtClean="0">
                <a:latin typeface="Andalus" panose="02020603050405020304" pitchFamily="18" charset="-78"/>
                <a:cs typeface="Andalus" panose="02020603050405020304" pitchFamily="18" charset="-78"/>
              </a:rPr>
              <a:t>= Collera, furia;</a:t>
            </a:r>
          </a:p>
          <a:p>
            <a:pPr>
              <a:buFont typeface="Wingdings" panose="05000000000000000000" pitchFamily="2" charset="2"/>
              <a:buChar char="Ø"/>
            </a:pPr>
            <a:r>
              <a:rPr lang="it-IT" sz="1500" dirty="0" smtClean="0">
                <a:latin typeface="Andalus" panose="02020603050405020304" pitchFamily="18" charset="-78"/>
                <a:cs typeface="Andalus" panose="02020603050405020304" pitchFamily="18" charset="-78"/>
              </a:rPr>
              <a:t>To face up= Affrontare, tenere testa;</a:t>
            </a:r>
          </a:p>
          <a:p>
            <a:pPr>
              <a:buFont typeface="Wingdings" panose="05000000000000000000" pitchFamily="2" charset="2"/>
              <a:buChar char="Ø"/>
            </a:pPr>
            <a:r>
              <a:rPr lang="it-IT" sz="1500" dirty="0" err="1" smtClean="0">
                <a:latin typeface="Andalus" panose="02020603050405020304" pitchFamily="18" charset="-78"/>
                <a:cs typeface="Andalus" panose="02020603050405020304" pitchFamily="18" charset="-78"/>
              </a:rPr>
              <a:t>Threat</a:t>
            </a:r>
            <a:r>
              <a:rPr lang="it-IT" sz="1500" dirty="0" smtClean="0">
                <a:latin typeface="Andalus" panose="02020603050405020304" pitchFamily="18" charset="-78"/>
                <a:cs typeface="Andalus" panose="02020603050405020304" pitchFamily="18" charset="-78"/>
              </a:rPr>
              <a:t>= Minaccia;</a:t>
            </a:r>
          </a:p>
          <a:p>
            <a:pPr>
              <a:buFont typeface="Wingdings" panose="05000000000000000000" pitchFamily="2" charset="2"/>
              <a:buChar char="Ø"/>
            </a:pPr>
            <a:r>
              <a:rPr lang="it-IT" sz="1500" dirty="0" smtClean="0">
                <a:latin typeface="Andalus" panose="02020603050405020304" pitchFamily="18" charset="-78"/>
                <a:cs typeface="Andalus" panose="02020603050405020304" pitchFamily="18" charset="-78"/>
              </a:rPr>
              <a:t>To </a:t>
            </a:r>
            <a:r>
              <a:rPr lang="it-IT" sz="1500" dirty="0" err="1" smtClean="0">
                <a:latin typeface="Andalus" panose="02020603050405020304" pitchFamily="18" charset="-78"/>
                <a:cs typeface="Andalus" panose="02020603050405020304" pitchFamily="18" charset="-78"/>
              </a:rPr>
              <a:t>cower</a:t>
            </a:r>
            <a:r>
              <a:rPr lang="it-IT" sz="1500" dirty="0" smtClean="0">
                <a:latin typeface="Andalus" panose="02020603050405020304" pitchFamily="18" charset="-78"/>
                <a:cs typeface="Andalus" panose="02020603050405020304" pitchFamily="18" charset="-78"/>
              </a:rPr>
              <a:t>= Rannicchiare, farsi piccolo;</a:t>
            </a:r>
          </a:p>
          <a:p>
            <a:pPr>
              <a:buFont typeface="Wingdings" panose="05000000000000000000" pitchFamily="2" charset="2"/>
              <a:buChar char="Ø"/>
            </a:pPr>
            <a:r>
              <a:rPr lang="it-IT" sz="1500" dirty="0" smtClean="0">
                <a:latin typeface="Andalus" panose="02020603050405020304" pitchFamily="18" charset="-78"/>
                <a:cs typeface="Andalus" panose="02020603050405020304" pitchFamily="18" charset="-78"/>
              </a:rPr>
              <a:t>Chance= Caso, possibilità;</a:t>
            </a:r>
          </a:p>
          <a:p>
            <a:pPr>
              <a:buFont typeface="Wingdings" panose="05000000000000000000" pitchFamily="2" charset="2"/>
              <a:buChar char="Ø"/>
            </a:pPr>
            <a:r>
              <a:rPr lang="it-IT" sz="1500" dirty="0" smtClean="0">
                <a:latin typeface="Andalus" panose="02020603050405020304" pitchFamily="18" charset="-78"/>
                <a:cs typeface="Andalus" panose="02020603050405020304" pitchFamily="18" charset="-78"/>
              </a:rPr>
              <a:t>To </a:t>
            </a:r>
            <a:r>
              <a:rPr lang="it-IT" sz="1500" dirty="0" err="1" smtClean="0">
                <a:latin typeface="Andalus" panose="02020603050405020304" pitchFamily="18" charset="-78"/>
                <a:cs typeface="Andalus" panose="02020603050405020304" pitchFamily="18" charset="-78"/>
              </a:rPr>
              <a:t>swear</a:t>
            </a:r>
            <a:r>
              <a:rPr lang="it-IT" sz="1500" dirty="0" smtClean="0">
                <a:latin typeface="Andalus" panose="02020603050405020304" pitchFamily="18" charset="-78"/>
                <a:cs typeface="Andalus" panose="02020603050405020304" pitchFamily="18" charset="-78"/>
              </a:rPr>
              <a:t>= Giurare;</a:t>
            </a:r>
          </a:p>
          <a:p>
            <a:pPr>
              <a:buFont typeface="Wingdings" panose="05000000000000000000" pitchFamily="2" charset="2"/>
              <a:buChar char="Ø"/>
            </a:pPr>
            <a:r>
              <a:rPr lang="it-IT" sz="1500" dirty="0" err="1" smtClean="0">
                <a:latin typeface="Andalus" panose="02020603050405020304" pitchFamily="18" charset="-78"/>
                <a:cs typeface="Andalus" panose="02020603050405020304" pitchFamily="18" charset="-78"/>
              </a:rPr>
              <a:t>Oath</a:t>
            </a:r>
            <a:r>
              <a:rPr lang="it-IT" sz="1500" dirty="0" smtClean="0">
                <a:latin typeface="Andalus" panose="02020603050405020304" pitchFamily="18" charset="-78"/>
                <a:cs typeface="Andalus" panose="02020603050405020304" pitchFamily="18" charset="-78"/>
              </a:rPr>
              <a:t>= Giuramento;</a:t>
            </a:r>
          </a:p>
          <a:p>
            <a:pPr>
              <a:buFont typeface="Wingdings" panose="05000000000000000000" pitchFamily="2" charset="2"/>
              <a:buChar char="Ø"/>
            </a:pPr>
            <a:r>
              <a:rPr lang="it-IT" sz="1500" dirty="0" err="1" smtClean="0">
                <a:latin typeface="Andalus" panose="02020603050405020304" pitchFamily="18" charset="-78"/>
                <a:cs typeface="Andalus" panose="02020603050405020304" pitchFamily="18" charset="-78"/>
              </a:rPr>
              <a:t>Dismay</a:t>
            </a:r>
            <a:r>
              <a:rPr lang="it-IT" sz="1500" dirty="0" smtClean="0">
                <a:latin typeface="Andalus" panose="02020603050405020304" pitchFamily="18" charset="-78"/>
                <a:cs typeface="Andalus" panose="02020603050405020304" pitchFamily="18" charset="-78"/>
              </a:rPr>
              <a:t>= Costernazione, sgomento</a:t>
            </a:r>
          </a:p>
          <a:p>
            <a:pPr>
              <a:buFont typeface="Wingdings" panose="05000000000000000000" pitchFamily="2" charset="2"/>
              <a:buChar char="Ø"/>
            </a:pPr>
            <a:r>
              <a:rPr lang="it-IT" sz="1500" dirty="0" err="1" smtClean="0">
                <a:latin typeface="Andalus" panose="02020603050405020304" pitchFamily="18" charset="-78"/>
                <a:cs typeface="Andalus" panose="02020603050405020304" pitchFamily="18" charset="-78"/>
              </a:rPr>
              <a:t>Baffled</a:t>
            </a:r>
            <a:r>
              <a:rPr lang="it-IT" sz="1500" dirty="0" smtClean="0">
                <a:latin typeface="Andalus" panose="02020603050405020304" pitchFamily="18" charset="-78"/>
                <a:cs typeface="Andalus" panose="02020603050405020304" pitchFamily="18" charset="-78"/>
              </a:rPr>
              <a:t>= Sconcertato</a:t>
            </a:r>
            <a:endParaRPr lang="it-IT" sz="15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1180577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200">
                <a:alpha val="99000"/>
              </a:srgbClr>
            </a:gs>
            <a:gs pos="48326">
              <a:srgbClr val="FFC04F"/>
            </a:gs>
            <a:gs pos="73000">
              <a:srgbClr val="FF7A00"/>
            </a:gs>
            <a:gs pos="86000">
              <a:srgbClr val="FF0300">
                <a:alpha val="83137"/>
              </a:srgbClr>
            </a:gs>
            <a:gs pos="100000">
              <a:srgbClr val="4D0808"/>
            </a:gs>
          </a:gsLst>
          <a:lin ang="2700000" scaled="0"/>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Content of the book</a:t>
            </a:r>
            <a:endParaRPr lang="it-IT" b="1" dirty="0">
              <a:effectLst>
                <a:outerShdw blurRad="38100" dist="38100" dir="2700000" algn="tl">
                  <a:srgbClr val="000000">
                    <a:alpha val="43137"/>
                  </a:srgbClr>
                </a:outerShdw>
              </a:effectLst>
              <a:latin typeface="Andalus" panose="02020603050405020304" pitchFamily="18" charset="-78"/>
              <a:cs typeface="Andalus" panose="02020603050405020304" pitchFamily="18" charset="-78"/>
            </a:endParaRPr>
          </a:p>
        </p:txBody>
      </p:sp>
      <p:sp>
        <p:nvSpPr>
          <p:cNvPr id="3" name="Segnaposto contenuto 2"/>
          <p:cNvSpPr>
            <a:spLocks noGrp="1"/>
          </p:cNvSpPr>
          <p:nvPr>
            <p:ph idx="1"/>
          </p:nvPr>
        </p:nvSpPr>
        <p:spPr/>
        <p:txBody>
          <a:bodyPr>
            <a:noAutofit/>
          </a:bodyPr>
          <a:lstStyle/>
          <a:p>
            <a:pPr marL="0" indent="0">
              <a:buNone/>
            </a:pPr>
            <a:r>
              <a:rPr lang="it-IT" sz="2200" b="1" dirty="0" smtClean="0">
                <a:latin typeface="Andalus" panose="02020603050405020304" pitchFamily="18" charset="-78"/>
                <a:cs typeface="Andalus" panose="02020603050405020304" pitchFamily="18" charset="-78"/>
              </a:rPr>
              <a:t>The Cone-Gatherers deals with </a:t>
            </a:r>
            <a:r>
              <a:rPr lang="en-US" sz="2200" b="1" i="1" dirty="0" smtClean="0">
                <a:latin typeface="Andalus" panose="02020603050405020304" pitchFamily="18" charset="-78"/>
                <a:cs typeface="Andalus" panose="02020603050405020304" pitchFamily="18" charset="-78"/>
              </a:rPr>
              <a:t>two brothers, </a:t>
            </a:r>
            <a:r>
              <a:rPr lang="en-US" sz="2200" b="1" i="1" dirty="0">
                <a:latin typeface="Andalus" panose="02020603050405020304" pitchFamily="18" charset="-78"/>
                <a:cs typeface="Andalus" panose="02020603050405020304" pitchFamily="18" charset="-78"/>
              </a:rPr>
              <a:t>Calum and </a:t>
            </a:r>
            <a:r>
              <a:rPr lang="en-US" sz="2200" b="1" i="1" dirty="0" smtClean="0">
                <a:latin typeface="Andalus" panose="02020603050405020304" pitchFamily="18" charset="-78"/>
                <a:cs typeface="Andalus" panose="02020603050405020304" pitchFamily="18" charset="-78"/>
              </a:rPr>
              <a:t>Neil , who work </a:t>
            </a:r>
            <a:r>
              <a:rPr lang="en-US" sz="2200" b="1" i="1" dirty="0">
                <a:latin typeface="Andalus" panose="02020603050405020304" pitchFamily="18" charset="-78"/>
                <a:cs typeface="Andalus" panose="02020603050405020304" pitchFamily="18" charset="-78"/>
              </a:rPr>
              <a:t>to gather pine cones </a:t>
            </a:r>
            <a:r>
              <a:rPr lang="en-US" sz="2200" b="1" i="1" dirty="0" smtClean="0">
                <a:latin typeface="Andalus" panose="02020603050405020304" pitchFamily="18" charset="-78"/>
                <a:cs typeface="Andalus" panose="02020603050405020304" pitchFamily="18" charset="-78"/>
              </a:rPr>
              <a:t>for seed in </a:t>
            </a:r>
            <a:r>
              <a:rPr lang="en-US" sz="2200" b="1" i="1" dirty="0">
                <a:latin typeface="Andalus" panose="02020603050405020304" pitchFamily="18" charset="-78"/>
                <a:cs typeface="Andalus" panose="02020603050405020304" pitchFamily="18" charset="-78"/>
              </a:rPr>
              <a:t>the grounds of a Scottish estate</a:t>
            </a:r>
            <a:r>
              <a:rPr lang="en-US" sz="2200" b="1" i="1" dirty="0" smtClean="0">
                <a:latin typeface="Andalus" panose="02020603050405020304" pitchFamily="18" charset="-78"/>
                <a:cs typeface="Andalus" panose="02020603050405020304" pitchFamily="18" charset="-78"/>
              </a:rPr>
              <a:t>.</a:t>
            </a:r>
          </a:p>
          <a:p>
            <a:pPr marL="0" indent="0">
              <a:buNone/>
            </a:pPr>
            <a:r>
              <a:rPr lang="en-US" sz="2200" b="1" i="1" dirty="0" smtClean="0">
                <a:latin typeface="Andalus" panose="02020603050405020304" pitchFamily="18" charset="-78"/>
                <a:cs typeface="Andalus" panose="02020603050405020304" pitchFamily="18" charset="-78"/>
              </a:rPr>
              <a:t>According to their work, they live in </a:t>
            </a:r>
            <a:r>
              <a:rPr lang="en-US" sz="2200" b="1" i="1" dirty="0">
                <a:latin typeface="Andalus" panose="02020603050405020304" pitchFamily="18" charset="-78"/>
                <a:cs typeface="Andalus" panose="02020603050405020304" pitchFamily="18" charset="-78"/>
              </a:rPr>
              <a:t>the </a:t>
            </a:r>
            <a:r>
              <a:rPr lang="en-US" sz="2200" b="1" i="1" dirty="0" smtClean="0">
                <a:latin typeface="Andalus" panose="02020603050405020304" pitchFamily="18" charset="-78"/>
                <a:cs typeface="Andalus" panose="02020603050405020304" pitchFamily="18" charset="-78"/>
              </a:rPr>
              <a:t>woods in a rundown hut </a:t>
            </a:r>
            <a:r>
              <a:rPr lang="en-US" sz="2200" b="1" i="1" dirty="0">
                <a:latin typeface="Andalus" panose="02020603050405020304" pitchFamily="18" charset="-78"/>
                <a:cs typeface="Andalus" panose="02020603050405020304" pitchFamily="18" charset="-78"/>
              </a:rPr>
              <a:t>and </a:t>
            </a:r>
            <a:r>
              <a:rPr lang="en-US" sz="2200" b="1" i="1" dirty="0" smtClean="0">
                <a:latin typeface="Andalus" panose="02020603050405020304" pitchFamily="18" charset="-78"/>
                <a:cs typeface="Andalus" panose="02020603050405020304" pitchFamily="18" charset="-78"/>
              </a:rPr>
              <a:t>they </a:t>
            </a:r>
            <a:r>
              <a:rPr lang="en-US" sz="2200" b="1" i="1" dirty="0">
                <a:latin typeface="Andalus" panose="02020603050405020304" pitchFamily="18" charset="-78"/>
                <a:cs typeface="Andalus" panose="02020603050405020304" pitchFamily="18" charset="-78"/>
              </a:rPr>
              <a:t>suffer from all the downsides that </a:t>
            </a:r>
            <a:r>
              <a:rPr lang="en-US" sz="2200" b="1" i="1" dirty="0" smtClean="0">
                <a:latin typeface="Andalus" panose="02020603050405020304" pitchFamily="18" charset="-78"/>
                <a:cs typeface="Andalus" panose="02020603050405020304" pitchFamily="18" charset="-78"/>
              </a:rPr>
              <a:t>concern  the second world war , especially poverty and the </a:t>
            </a:r>
            <a:r>
              <a:rPr lang="en-US" sz="2200" b="1" i="1" dirty="0">
                <a:latin typeface="Andalus" panose="02020603050405020304" pitchFamily="18" charset="-78"/>
                <a:cs typeface="Andalus" panose="02020603050405020304" pitchFamily="18" charset="-78"/>
              </a:rPr>
              <a:t>struggle between classes at that </a:t>
            </a:r>
            <a:r>
              <a:rPr lang="en-US" sz="2200" b="1" i="1" dirty="0" smtClean="0">
                <a:latin typeface="Andalus" panose="02020603050405020304" pitchFamily="18" charset="-78"/>
                <a:cs typeface="Andalus" panose="02020603050405020304" pitchFamily="18" charset="-78"/>
              </a:rPr>
              <a:t>time.</a:t>
            </a:r>
            <a:endParaRPr lang="en-US" sz="2200" b="1" i="1" dirty="0">
              <a:latin typeface="Andalus" panose="02020603050405020304" pitchFamily="18" charset="-78"/>
              <a:cs typeface="Andalus" panose="02020603050405020304" pitchFamily="18" charset="-78"/>
            </a:endParaRPr>
          </a:p>
          <a:p>
            <a:pPr marL="0" indent="0">
              <a:buNone/>
            </a:pPr>
            <a:r>
              <a:rPr lang="en-US" sz="2200" b="1" i="1" dirty="0" smtClean="0">
                <a:latin typeface="Andalus" panose="02020603050405020304" pitchFamily="18" charset="-78"/>
                <a:cs typeface="Andalus" panose="02020603050405020304" pitchFamily="18" charset="-78"/>
              </a:rPr>
              <a:t>When </a:t>
            </a:r>
            <a:r>
              <a:rPr lang="en-US" sz="2200" b="1" i="1" dirty="0">
                <a:latin typeface="Andalus" panose="02020603050405020304" pitchFamily="18" charset="-78"/>
                <a:cs typeface="Andalus" panose="02020603050405020304" pitchFamily="18" charset="-78"/>
              </a:rPr>
              <a:t>Calum releases two mutilated rabbits from a </a:t>
            </a:r>
            <a:r>
              <a:rPr lang="en-US" sz="2200" b="1" i="1" dirty="0" smtClean="0">
                <a:latin typeface="Andalus" panose="02020603050405020304" pitchFamily="18" charset="-78"/>
                <a:cs typeface="Andalus" panose="02020603050405020304" pitchFamily="18" charset="-78"/>
              </a:rPr>
              <a:t>snare, Duror</a:t>
            </a:r>
            <a:r>
              <a:rPr lang="en-US" sz="2200" b="1" i="1" dirty="0">
                <a:latin typeface="Andalus" panose="02020603050405020304" pitchFamily="18" charset="-78"/>
                <a:cs typeface="Andalus" panose="02020603050405020304" pitchFamily="18" charset="-78"/>
              </a:rPr>
              <a:t>, the </a:t>
            </a:r>
            <a:r>
              <a:rPr lang="en-US" sz="2200" b="1" i="1" dirty="0" smtClean="0">
                <a:latin typeface="Andalus" panose="02020603050405020304" pitchFamily="18" charset="-78"/>
                <a:cs typeface="Andalus" panose="02020603050405020304" pitchFamily="18" charset="-78"/>
              </a:rPr>
              <a:t>gamekeeper, begins a revenge against the brothers. </a:t>
            </a:r>
            <a:r>
              <a:rPr lang="en-US" sz="2200" b="1" i="1" dirty="0">
                <a:latin typeface="Andalus" panose="02020603050405020304" pitchFamily="18" charset="-78"/>
                <a:cs typeface="Andalus" panose="02020603050405020304" pitchFamily="18" charset="-78"/>
              </a:rPr>
              <a:t>In retaliation, in the depths of the wood, Duror lays a trap for the cone-gatherers. </a:t>
            </a:r>
            <a:endParaRPr lang="en-US" sz="2200" b="1" i="1" dirty="0" smtClean="0">
              <a:latin typeface="Andalus" panose="02020603050405020304" pitchFamily="18" charset="-78"/>
              <a:cs typeface="Andalus" panose="02020603050405020304" pitchFamily="18" charset="-78"/>
            </a:endParaRPr>
          </a:p>
          <a:p>
            <a:pPr marL="0" indent="0">
              <a:buNone/>
            </a:pPr>
            <a:r>
              <a:rPr lang="en-US" sz="2200" b="1" i="1" dirty="0">
                <a:latin typeface="Andalus" panose="02020603050405020304" pitchFamily="18" charset="-78"/>
                <a:cs typeface="Andalus" panose="02020603050405020304" pitchFamily="18" charset="-78"/>
              </a:rPr>
              <a:t>In parallel Duror lives an inner transformation that takes him to madness and to perform cruel and </a:t>
            </a:r>
            <a:r>
              <a:rPr lang="en-US" sz="2200" b="1" i="1" dirty="0" smtClean="0">
                <a:latin typeface="Andalus" panose="02020603050405020304" pitchFamily="18" charset="-78"/>
                <a:cs typeface="Andalus" panose="02020603050405020304" pitchFamily="18" charset="-78"/>
              </a:rPr>
              <a:t>immoral acts.</a:t>
            </a:r>
            <a:endParaRPr lang="it-IT" sz="2200" b="1"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853251939"/>
      </p:ext>
    </p:extLst>
  </p:cSld>
  <p:clrMapOvr>
    <a:masterClrMapping/>
  </p:clrMapOvr>
  <mc:AlternateContent xmlns:mc="http://schemas.openxmlformats.org/markup-compatibility/2006" xmlns:p14="http://schemas.microsoft.com/office/powerpoint/2010/main">
    <mc:Choice Requires="p14">
      <p:transition spd="slow" p14:dur="1500" advTm="18000">
        <p:split orient="vert"/>
      </p:transition>
    </mc:Choice>
    <mc:Fallback xmlns="">
      <p:transition spd="slow" advTm="18000">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200">
                <a:alpha val="99000"/>
              </a:srgbClr>
            </a:gs>
            <a:gs pos="48326">
              <a:srgbClr val="FFC04F"/>
            </a:gs>
            <a:gs pos="80000">
              <a:srgbClr val="FF7A00"/>
            </a:gs>
            <a:gs pos="82080">
              <a:srgbClr val="F26800">
                <a:alpha val="89020"/>
              </a:srgbClr>
            </a:gs>
            <a:gs pos="86000">
              <a:srgbClr val="FF0300">
                <a:alpha val="76078"/>
              </a:srgbClr>
            </a:gs>
            <a:gs pos="100000">
              <a:srgbClr val="4D0808"/>
            </a:gs>
          </a:gsLst>
          <a:lin ang="2700000" scaled="0"/>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467544" y="548680"/>
            <a:ext cx="8229600" cy="1143000"/>
          </a:xfrm>
        </p:spPr>
        <p:txBody>
          <a:bodyPr>
            <a:normAutofit fontScale="90000"/>
          </a:bodyPr>
          <a:lstStyle/>
          <a:p>
            <a:r>
              <a:rPr lang="it-IT" sz="4000" b="1" dirty="0" smtClean="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Main Characters</a:t>
            </a:r>
            <a:r>
              <a:rPr lang="it-IT" b="1" dirty="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
            </a:r>
            <a:br>
              <a:rPr lang="it-IT" b="1" dirty="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br>
            <a:r>
              <a:rPr lang="it-IT" sz="5300" b="1" dirty="0" smtClean="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 </a:t>
            </a:r>
            <a:r>
              <a:rPr lang="it-IT" b="1" dirty="0" smtClean="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1: </a:t>
            </a:r>
            <a:r>
              <a:rPr lang="it-IT" sz="6000" b="1" dirty="0" smtClean="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Calum</a:t>
            </a:r>
            <a:endParaRPr lang="it-IT" sz="6000" b="1" dirty="0">
              <a:effectLst>
                <a:outerShdw blurRad="38100" dist="38100" dir="2700000" algn="tl">
                  <a:srgbClr val="000000">
                    <a:alpha val="43137"/>
                  </a:srgbClr>
                </a:outerShdw>
              </a:effectLst>
              <a:latin typeface="Andalus" panose="02020603050405020304" pitchFamily="18" charset="-78"/>
              <a:cs typeface="Andalus" panose="02020603050405020304" pitchFamily="18" charset="-78"/>
            </a:endParaRPr>
          </a:p>
        </p:txBody>
      </p:sp>
      <p:sp>
        <p:nvSpPr>
          <p:cNvPr id="3" name="Segnaposto contenuto 2"/>
          <p:cNvSpPr>
            <a:spLocks noGrp="1"/>
          </p:cNvSpPr>
          <p:nvPr>
            <p:ph idx="1"/>
          </p:nvPr>
        </p:nvSpPr>
        <p:spPr>
          <a:xfrm>
            <a:off x="467544" y="2060848"/>
            <a:ext cx="8229600" cy="4525963"/>
          </a:xfrm>
        </p:spPr>
        <p:txBody>
          <a:bodyPr>
            <a:normAutofit/>
          </a:bodyPr>
          <a:lstStyle/>
          <a:p>
            <a:pPr marL="0" indent="0">
              <a:buNone/>
            </a:pPr>
            <a:r>
              <a:rPr lang="en-US" sz="2200" b="1" i="1" dirty="0" smtClean="0">
                <a:latin typeface="Andalus" panose="02020603050405020304" pitchFamily="18" charset="-78"/>
                <a:cs typeface="Andalus" panose="02020603050405020304" pitchFamily="18" charset="-78"/>
              </a:rPr>
              <a:t>Calum is introduced </a:t>
            </a:r>
            <a:r>
              <a:rPr lang="en-US" sz="2200" b="1" i="1" dirty="0">
                <a:latin typeface="Andalus" panose="02020603050405020304" pitchFamily="18" charset="-78"/>
                <a:cs typeface="Andalus" panose="02020603050405020304" pitchFamily="18" charset="-78"/>
              </a:rPr>
              <a:t>as an innocent character, </a:t>
            </a:r>
            <a:r>
              <a:rPr lang="en-US" sz="2200" b="1" i="1" dirty="0" smtClean="0">
                <a:latin typeface="Andalus" panose="02020603050405020304" pitchFamily="18" charset="-78"/>
                <a:cs typeface="Andalus" panose="02020603050405020304" pitchFamily="18" charset="-78"/>
              </a:rPr>
              <a:t>gentle, uncomprehending and in </a:t>
            </a:r>
            <a:r>
              <a:rPr lang="en-US" sz="2200" b="1" i="1" dirty="0">
                <a:latin typeface="Andalus" panose="02020603050405020304" pitchFamily="18" charset="-78"/>
                <a:cs typeface="Andalus" panose="02020603050405020304" pitchFamily="18" charset="-78"/>
              </a:rPr>
              <a:t>touch with nature. He </a:t>
            </a:r>
            <a:r>
              <a:rPr lang="en-US" sz="2200" b="1" i="1" dirty="0" smtClean="0">
                <a:latin typeface="Andalus" panose="02020603050405020304" pitchFamily="18" charset="-78"/>
                <a:cs typeface="Andalus" panose="02020603050405020304" pitchFamily="18" charset="-78"/>
              </a:rPr>
              <a:t>empathizes </a:t>
            </a:r>
            <a:r>
              <a:rPr lang="en-US" sz="2200" b="1" i="1" dirty="0">
                <a:latin typeface="Andalus" panose="02020603050405020304" pitchFamily="18" charset="-78"/>
                <a:cs typeface="Andalus" panose="02020603050405020304" pitchFamily="18" charset="-78"/>
              </a:rPr>
              <a:t>with all </a:t>
            </a:r>
            <a:r>
              <a:rPr lang="en-US" sz="2200" b="1" i="1" dirty="0" smtClean="0">
                <a:latin typeface="Andalus" panose="02020603050405020304" pitchFamily="18" charset="-78"/>
                <a:cs typeface="Andalus" panose="02020603050405020304" pitchFamily="18" charset="-78"/>
              </a:rPr>
              <a:t>woodland creatures </a:t>
            </a:r>
            <a:r>
              <a:rPr lang="en-US" sz="2200" b="1" i="1" dirty="0">
                <a:latin typeface="Andalus" panose="02020603050405020304" pitchFamily="18" charset="-78"/>
                <a:cs typeface="Andalus" panose="02020603050405020304" pitchFamily="18" charset="-78"/>
              </a:rPr>
              <a:t>and hates to see </a:t>
            </a:r>
            <a:r>
              <a:rPr lang="en-US" sz="2200" b="1" i="1" dirty="0" smtClean="0">
                <a:latin typeface="Andalus" panose="02020603050405020304" pitchFamily="18" charset="-78"/>
                <a:cs typeface="Andalus" panose="02020603050405020304" pitchFamily="18" charset="-78"/>
              </a:rPr>
              <a:t>them suffering. </a:t>
            </a:r>
          </a:p>
          <a:p>
            <a:pPr marL="0" indent="0">
              <a:buNone/>
            </a:pPr>
            <a:r>
              <a:rPr lang="en-US" sz="2200" b="1" i="1" dirty="0" smtClean="0">
                <a:latin typeface="Andalus" panose="02020603050405020304" pitchFamily="18" charset="-78"/>
                <a:cs typeface="Andalus" panose="02020603050405020304" pitchFamily="18" charset="-78"/>
              </a:rPr>
              <a:t>He is </a:t>
            </a:r>
            <a:r>
              <a:rPr lang="en-US" sz="2200" b="1" i="1" dirty="0">
                <a:latin typeface="Andalus" panose="02020603050405020304" pitchFamily="18" charset="-78"/>
                <a:cs typeface="Andalus" panose="02020603050405020304" pitchFamily="18" charset="-78"/>
              </a:rPr>
              <a:t>happy, even though his life is without luxury, his job poor and generally his life is not </a:t>
            </a:r>
            <a:r>
              <a:rPr lang="en-US" sz="2200" b="1" i="1" dirty="0" smtClean="0">
                <a:latin typeface="Andalus" panose="02020603050405020304" pitchFamily="18" charset="-78"/>
                <a:cs typeface="Andalus" panose="02020603050405020304" pitchFamily="18" charset="-78"/>
              </a:rPr>
              <a:t>brilliant.</a:t>
            </a:r>
          </a:p>
          <a:p>
            <a:pPr marL="0" indent="0">
              <a:buNone/>
            </a:pPr>
            <a:r>
              <a:rPr lang="en-US" sz="2200" b="1" i="1" dirty="0" smtClean="0">
                <a:latin typeface="Andalus" panose="02020603050405020304" pitchFamily="18" charset="-78"/>
                <a:cs typeface="Andalus" panose="02020603050405020304" pitchFamily="18" charset="-78"/>
              </a:rPr>
              <a:t>He’s </a:t>
            </a:r>
            <a:r>
              <a:rPr lang="en-US" sz="2200" b="1" i="1" dirty="0">
                <a:latin typeface="Andalus" panose="02020603050405020304" pitchFamily="18" charset="-78"/>
                <a:cs typeface="Andalus" panose="02020603050405020304" pitchFamily="18" charset="-78"/>
              </a:rPr>
              <a:t>a hunchback with a </a:t>
            </a:r>
            <a:r>
              <a:rPr lang="en-US" sz="2200" b="1" i="1" dirty="0" smtClean="0">
                <a:latin typeface="Andalus" panose="02020603050405020304" pitchFamily="18" charset="-78"/>
                <a:cs typeface="Andalus" panose="02020603050405020304" pitchFamily="18" charset="-78"/>
              </a:rPr>
              <a:t>handsome, attractive face </a:t>
            </a:r>
            <a:r>
              <a:rPr lang="en-US" sz="2200" b="1" i="1" dirty="0">
                <a:latin typeface="Andalus" panose="02020603050405020304" pitchFamily="18" charset="-78"/>
                <a:cs typeface="Andalus" panose="02020603050405020304" pitchFamily="18" charset="-78"/>
              </a:rPr>
              <a:t>and a love of the woodland creatures.</a:t>
            </a:r>
            <a:endParaRPr lang="it-IT" sz="2200" b="1" i="1" dirty="0">
              <a:latin typeface="Andalus" panose="02020603050405020304" pitchFamily="18" charset="-78"/>
              <a:cs typeface="Andalus" panose="02020603050405020304" pitchFamily="18" charset="-78"/>
            </a:endParaRPr>
          </a:p>
          <a:p>
            <a:pPr marL="0" indent="0">
              <a:buNone/>
            </a:pPr>
            <a:r>
              <a:rPr lang="en-US" sz="2200" b="1" i="1" dirty="0">
                <a:latin typeface="Andalus" panose="02020603050405020304" pitchFamily="18" charset="-78"/>
                <a:cs typeface="Andalus" panose="02020603050405020304" pitchFamily="18" charset="-78"/>
              </a:rPr>
              <a:t>Calum is a child-like innocent </a:t>
            </a:r>
            <a:r>
              <a:rPr lang="en-US" sz="2200" b="1" i="1" dirty="0" smtClean="0">
                <a:latin typeface="Andalus" panose="02020603050405020304" pitchFamily="18" charset="-78"/>
                <a:cs typeface="Andalus" panose="02020603050405020304" pitchFamily="18" charset="-78"/>
              </a:rPr>
              <a:t>, retarded about many things,   arousing </a:t>
            </a:r>
            <a:r>
              <a:rPr lang="en-US" sz="2200" b="1" i="1" dirty="0">
                <a:latin typeface="Andalus" panose="02020603050405020304" pitchFamily="18" charset="-78"/>
                <a:cs typeface="Andalus" panose="02020603050405020304" pitchFamily="18" charset="-78"/>
              </a:rPr>
              <a:t>suspicion and ridicule, relies on the protection of  </a:t>
            </a:r>
            <a:r>
              <a:rPr lang="en-US" sz="2200" b="1" i="1" dirty="0" smtClean="0">
                <a:latin typeface="Andalus" panose="02020603050405020304" pitchFamily="18" charset="-78"/>
                <a:cs typeface="Andalus" panose="02020603050405020304" pitchFamily="18" charset="-78"/>
              </a:rPr>
              <a:t>Neil</a:t>
            </a:r>
            <a:r>
              <a:rPr lang="en-US" sz="2200" b="1" i="1" dirty="0">
                <a:latin typeface="Andalus" panose="02020603050405020304" pitchFamily="18" charset="-78"/>
                <a:cs typeface="Andalus" panose="02020603050405020304" pitchFamily="18" charset="-78"/>
              </a:rPr>
              <a:t>.</a:t>
            </a:r>
            <a:endParaRPr lang="it-IT" sz="2200" b="1" i="1" dirty="0">
              <a:latin typeface="Andalus" panose="02020603050405020304" pitchFamily="18" charset="-78"/>
              <a:cs typeface="Andalus" panose="02020603050405020304" pitchFamily="18" charset="-78"/>
            </a:endParaRPr>
          </a:p>
          <a:p>
            <a:pPr marL="0" indent="0">
              <a:buNone/>
            </a:pPr>
            <a:endParaRPr lang="it-IT" sz="2000" b="1" i="1" dirty="0">
              <a:latin typeface="Andalus" panose="02020603050405020304" pitchFamily="18" charset="-78"/>
              <a:cs typeface="Andalus" panose="02020603050405020304" pitchFamily="18" charset="-78"/>
            </a:endParaRPr>
          </a:p>
          <a:p>
            <a:pPr marL="0" indent="0">
              <a:buNone/>
            </a:pPr>
            <a:endParaRPr lang="it-IT" sz="2000" b="1" i="1"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473624020"/>
      </p:ext>
    </p:extLst>
  </p:cSld>
  <p:clrMapOvr>
    <a:masterClrMapping/>
  </p:clrMapOvr>
  <p:transition spd="slow" advTm="16000">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1988840"/>
            <a:ext cx="8229600" cy="4525963"/>
          </a:xfrm>
        </p:spPr>
        <p:txBody>
          <a:bodyPr>
            <a:normAutofit/>
          </a:bodyPr>
          <a:lstStyle/>
          <a:p>
            <a:pPr marL="0" indent="0">
              <a:buNone/>
            </a:pPr>
            <a:r>
              <a:rPr lang="en-GB" sz="2200" b="1" i="1" dirty="0" smtClean="0">
                <a:latin typeface="Andalus" panose="02020603050405020304" pitchFamily="18" charset="-78"/>
                <a:cs typeface="Andalus" panose="02020603050405020304" pitchFamily="18" charset="-78"/>
              </a:rPr>
              <a:t>Neil is tall and thin and suffers from vicious rheumatism. He is sharp and perceptive, resentful of his treatment on the estate , seeing the war as the bringer of equality and democracy. </a:t>
            </a:r>
            <a:r>
              <a:rPr lang="en-US" sz="2200" b="1" i="1" dirty="0">
                <a:latin typeface="Andalus" panose="02020603050405020304" pitchFamily="18" charset="-78"/>
                <a:cs typeface="Andalus" panose="02020603050405020304" pitchFamily="18" charset="-78"/>
              </a:rPr>
              <a:t>With Calum's deformities, Neil has his hands full in protecting and caring for him. </a:t>
            </a:r>
            <a:r>
              <a:rPr lang="en-US" sz="2200" b="1" i="1" dirty="0" smtClean="0">
                <a:latin typeface="Andalus" panose="02020603050405020304" pitchFamily="18" charset="-78"/>
                <a:cs typeface="Andalus" panose="02020603050405020304" pitchFamily="18" charset="-78"/>
              </a:rPr>
              <a:t>To look after his brother, in the past, he has sacrificed marriage to do that.</a:t>
            </a:r>
          </a:p>
          <a:p>
            <a:pPr marL="0" indent="0">
              <a:buNone/>
            </a:pPr>
            <a:r>
              <a:rPr lang="en-US" sz="2200" b="1" i="1" dirty="0">
                <a:latin typeface="Andalus" panose="02020603050405020304" pitchFamily="18" charset="-78"/>
                <a:cs typeface="Andalus" panose="02020603050405020304" pitchFamily="18" charset="-78"/>
              </a:rPr>
              <a:t>He is skilled in practical activities, but does not prove to have a sensitivity equal to that of his brother: it is more mundane, pragmatic and concrete in all his actions.</a:t>
            </a:r>
            <a:endParaRPr lang="en-GB" sz="2200" b="1" i="1" dirty="0">
              <a:latin typeface="Andalus" panose="02020603050405020304" pitchFamily="18" charset="-78"/>
              <a:cs typeface="Andalus" panose="02020603050405020304" pitchFamily="18" charset="-78"/>
            </a:endParaRPr>
          </a:p>
        </p:txBody>
      </p:sp>
      <p:sp>
        <p:nvSpPr>
          <p:cNvPr id="4" name="Titolo 1"/>
          <p:cNvSpPr>
            <a:spLocks noGrp="1"/>
          </p:cNvSpPr>
          <p:nvPr>
            <p:ph type="title"/>
          </p:nvPr>
        </p:nvSpPr>
        <p:spPr>
          <a:xfrm>
            <a:off x="467544" y="548680"/>
            <a:ext cx="8229600" cy="1143000"/>
          </a:xfrm>
        </p:spPr>
        <p:txBody>
          <a:bodyPr>
            <a:normAutofit fontScale="90000"/>
          </a:bodyPr>
          <a:lstStyle/>
          <a:p>
            <a:r>
              <a:rPr lang="it-IT" sz="4000" b="1" dirty="0" smtClean="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Main Characters</a:t>
            </a:r>
            <a:r>
              <a:rPr lang="it-IT" b="1" dirty="0" smtClean="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
            </a:r>
            <a:br>
              <a:rPr lang="it-IT" b="1" dirty="0" smtClean="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br>
            <a:r>
              <a:rPr lang="it-IT" b="1" dirty="0" smtClean="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2: </a:t>
            </a:r>
            <a:r>
              <a:rPr lang="it-IT" sz="6200" b="1" dirty="0" smtClean="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Neil</a:t>
            </a:r>
            <a:endParaRPr lang="it-IT" sz="6200" b="1" dirty="0">
              <a:effectLst>
                <a:outerShdw blurRad="38100" dist="38100" dir="2700000" algn="tl">
                  <a:srgbClr val="000000">
                    <a:alpha val="43137"/>
                  </a:srgbClr>
                </a:outerShdw>
              </a:effectLst>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845491836"/>
      </p:ext>
    </p:extLst>
  </p:cSld>
  <p:clrMapOvr>
    <a:masterClrMapping/>
  </p:clrMapOvr>
  <mc:AlternateContent xmlns:mc="http://schemas.openxmlformats.org/markup-compatibility/2006" xmlns:p14="http://schemas.microsoft.com/office/powerpoint/2010/main">
    <mc:Choice Requires="p14">
      <p:transition spd="slow" p14:dur="3400" advTm="16000">
        <p14:reveal/>
      </p:transition>
    </mc:Choice>
    <mc:Fallback xmlns="">
      <p:transition spd="slow" advTm="160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88000">
              <a:srgbClr val="FF4F25">
                <a:alpha val="96863"/>
              </a:srgbClr>
            </a:gs>
            <a:gs pos="0">
              <a:srgbClr val="FFF200">
                <a:alpha val="99000"/>
              </a:srgbClr>
            </a:gs>
            <a:gs pos="48326">
              <a:srgbClr val="FFC04F"/>
            </a:gs>
            <a:gs pos="88000">
              <a:srgbClr val="FF6513"/>
            </a:gs>
            <a:gs pos="83000">
              <a:srgbClr val="FF7A00">
                <a:alpha val="87843"/>
              </a:srgbClr>
            </a:gs>
            <a:gs pos="92000">
              <a:srgbClr val="FF0300">
                <a:alpha val="61961"/>
              </a:srgbClr>
            </a:gs>
            <a:gs pos="100000">
              <a:srgbClr val="4D0808"/>
            </a:gs>
          </a:gsLst>
          <a:lin ang="2700000" scaled="0"/>
          <a:tileRect/>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1916832"/>
            <a:ext cx="8229600" cy="4525963"/>
          </a:xfrm>
        </p:spPr>
        <p:txBody>
          <a:bodyPr>
            <a:normAutofit/>
          </a:bodyPr>
          <a:lstStyle/>
          <a:p>
            <a:pPr marL="0" indent="0">
              <a:buNone/>
            </a:pPr>
            <a:r>
              <a:rPr lang="en-US" sz="2100" b="1" i="1" dirty="0">
                <a:latin typeface="Andalus" panose="02020603050405020304" pitchFamily="18" charset="-78"/>
                <a:cs typeface="Andalus" panose="02020603050405020304" pitchFamily="18" charset="-78"/>
              </a:rPr>
              <a:t>He’s living an aimless and lonely life in the forest. </a:t>
            </a:r>
            <a:r>
              <a:rPr lang="en-US" sz="2100" b="1" i="1" dirty="0" smtClean="0">
                <a:latin typeface="Andalus" panose="02020603050405020304" pitchFamily="18" charset="-78"/>
                <a:cs typeface="Andalus" panose="02020603050405020304" pitchFamily="18" charset="-78"/>
              </a:rPr>
              <a:t>Duror is </a:t>
            </a:r>
            <a:r>
              <a:rPr lang="en-US" sz="2100" b="1" i="1" dirty="0">
                <a:latin typeface="Andalus" panose="02020603050405020304" pitchFamily="18" charset="-78"/>
                <a:cs typeface="Andalus" panose="02020603050405020304" pitchFamily="18" charset="-78"/>
              </a:rPr>
              <a:t>the personification of evil.  </a:t>
            </a:r>
            <a:r>
              <a:rPr lang="en-US" sz="2100" b="1" i="1" dirty="0" smtClean="0">
                <a:latin typeface="Andalus" panose="02020603050405020304" pitchFamily="18" charset="-78"/>
                <a:cs typeface="Andalus" panose="02020603050405020304" pitchFamily="18" charset="-78"/>
              </a:rPr>
              <a:t>He’s </a:t>
            </a:r>
            <a:r>
              <a:rPr lang="en-US" sz="2100" b="1" i="1" dirty="0">
                <a:latin typeface="Andalus" panose="02020603050405020304" pitchFamily="18" charset="-78"/>
                <a:cs typeface="Andalus" panose="02020603050405020304" pitchFamily="18" charset="-78"/>
              </a:rPr>
              <a:t>strong in </a:t>
            </a:r>
            <a:r>
              <a:rPr lang="en-US" sz="2100" b="1" i="1" dirty="0" smtClean="0">
                <a:latin typeface="Andalus" panose="02020603050405020304" pitchFamily="18" charset="-78"/>
                <a:cs typeface="Andalus" panose="02020603050405020304" pitchFamily="18" charset="-78"/>
              </a:rPr>
              <a:t>body, but his </a:t>
            </a:r>
            <a:r>
              <a:rPr lang="en-US" sz="2100" b="1" i="1" dirty="0">
                <a:latin typeface="Andalus" panose="02020603050405020304" pitchFamily="18" charset="-78"/>
                <a:cs typeface="Andalus" panose="02020603050405020304" pitchFamily="18" charset="-78"/>
              </a:rPr>
              <a:t>mind is </a:t>
            </a:r>
            <a:r>
              <a:rPr lang="en-US" sz="2100" b="1" i="1" dirty="0" smtClean="0">
                <a:latin typeface="Andalus" panose="02020603050405020304" pitchFamily="18" charset="-78"/>
                <a:cs typeface="Andalus" panose="02020603050405020304" pitchFamily="18" charset="-78"/>
              </a:rPr>
              <a:t>rotten and </a:t>
            </a:r>
            <a:r>
              <a:rPr lang="en-US" sz="2100" b="1" i="1" dirty="0">
                <a:latin typeface="Andalus" panose="02020603050405020304" pitchFamily="18" charset="-78"/>
                <a:cs typeface="Andalus" panose="02020603050405020304" pitchFamily="18" charset="-78"/>
              </a:rPr>
              <a:t>twisted. </a:t>
            </a:r>
            <a:r>
              <a:rPr lang="en-US" sz="2100" b="1" i="1" dirty="0" smtClean="0">
                <a:latin typeface="Andalus" panose="02020603050405020304" pitchFamily="18" charset="-78"/>
                <a:cs typeface="Andalus" panose="02020603050405020304" pitchFamily="18" charset="-78"/>
              </a:rPr>
              <a:t>He </a:t>
            </a:r>
            <a:r>
              <a:rPr lang="en-US" sz="2100" b="1" i="1" dirty="0">
                <a:latin typeface="Andalus" panose="02020603050405020304" pitchFamily="18" charset="-78"/>
                <a:cs typeface="Andalus" panose="02020603050405020304" pitchFamily="18" charset="-78"/>
              </a:rPr>
              <a:t>seems to despise life, especially if it is not perfect in his opinion</a:t>
            </a:r>
            <a:r>
              <a:rPr lang="en-US" sz="2100" b="1" i="1" dirty="0" smtClean="0">
                <a:latin typeface="Andalus" panose="02020603050405020304" pitchFamily="18" charset="-78"/>
                <a:cs typeface="Andalus" panose="02020603050405020304" pitchFamily="18" charset="-78"/>
              </a:rPr>
              <a:t>.</a:t>
            </a:r>
            <a:r>
              <a:rPr lang="en-US" sz="2100" dirty="0"/>
              <a:t> </a:t>
            </a:r>
            <a:r>
              <a:rPr lang="en-US" sz="2100" b="1" i="1" dirty="0">
                <a:latin typeface="Andalus" panose="02020603050405020304" pitchFamily="18" charset="-78"/>
                <a:cs typeface="Andalus" panose="02020603050405020304" pitchFamily="18" charset="-78"/>
              </a:rPr>
              <a:t>He is bothered by Calum and his </a:t>
            </a:r>
            <a:r>
              <a:rPr lang="en-US" sz="2100" b="1" i="1" dirty="0" smtClean="0">
                <a:latin typeface="Andalus" panose="02020603050405020304" pitchFamily="18" charset="-78"/>
                <a:cs typeface="Andalus" panose="02020603050405020304" pitchFamily="18" charset="-78"/>
              </a:rPr>
              <a:t>deformity and by </a:t>
            </a:r>
            <a:r>
              <a:rPr lang="en-US" sz="2100" b="1" i="1" dirty="0">
                <a:latin typeface="Andalus" panose="02020603050405020304" pitchFamily="18" charset="-78"/>
                <a:cs typeface="Andalus" panose="02020603050405020304" pitchFamily="18" charset="-78"/>
              </a:rPr>
              <a:t>anything </a:t>
            </a:r>
            <a:r>
              <a:rPr lang="en-US" sz="2100" b="1" i="1" dirty="0" smtClean="0">
                <a:latin typeface="Andalus" panose="02020603050405020304" pitchFamily="18" charset="-78"/>
                <a:cs typeface="Andalus" panose="02020603050405020304" pitchFamily="18" charset="-78"/>
              </a:rPr>
              <a:t>that </a:t>
            </a:r>
            <a:r>
              <a:rPr lang="en-US" sz="2100" b="1" i="1" dirty="0">
                <a:latin typeface="Andalus" panose="02020603050405020304" pitchFamily="18" charset="-78"/>
                <a:cs typeface="Andalus" panose="02020603050405020304" pitchFamily="18" charset="-78"/>
              </a:rPr>
              <a:t>had imperfection, deformity or lack. </a:t>
            </a:r>
            <a:endParaRPr lang="en-US" sz="2100" b="1" i="1" dirty="0" smtClean="0">
              <a:latin typeface="Andalus" panose="02020603050405020304" pitchFamily="18" charset="-78"/>
              <a:cs typeface="Andalus" panose="02020603050405020304" pitchFamily="18" charset="-78"/>
            </a:endParaRPr>
          </a:p>
          <a:p>
            <a:pPr marL="0" indent="0">
              <a:buNone/>
            </a:pPr>
            <a:r>
              <a:rPr lang="en-US" sz="2100" b="1" i="1" dirty="0" smtClean="0">
                <a:latin typeface="Andalus" panose="02020603050405020304" pitchFamily="18" charset="-78"/>
                <a:cs typeface="Andalus" panose="02020603050405020304" pitchFamily="18" charset="-78"/>
              </a:rPr>
              <a:t>The </a:t>
            </a:r>
            <a:r>
              <a:rPr lang="en-US" sz="2100" b="1" i="1" dirty="0">
                <a:latin typeface="Andalus" panose="02020603050405020304" pitchFamily="18" charset="-78"/>
                <a:cs typeface="Andalus" panose="02020603050405020304" pitchFamily="18" charset="-78"/>
              </a:rPr>
              <a:t>root of his problem is sexual frustration caused by his wife’s </a:t>
            </a:r>
            <a:r>
              <a:rPr lang="en-US" sz="2100" b="1" i="1" dirty="0" smtClean="0">
                <a:latin typeface="Andalus" panose="02020603050405020304" pitchFamily="18" charset="-78"/>
                <a:cs typeface="Andalus" panose="02020603050405020304" pitchFamily="18" charset="-78"/>
              </a:rPr>
              <a:t>illness., which  affected </a:t>
            </a:r>
            <a:r>
              <a:rPr lang="en-US" sz="2100" b="1" i="1" dirty="0">
                <a:latin typeface="Andalus" panose="02020603050405020304" pitchFamily="18" charset="-78"/>
                <a:cs typeface="Andalus" panose="02020603050405020304" pitchFamily="18" charset="-78"/>
              </a:rPr>
              <a:t>Duror </a:t>
            </a:r>
            <a:r>
              <a:rPr lang="en-US" sz="2100" b="1" i="1" dirty="0" smtClean="0">
                <a:latin typeface="Andalus" panose="02020603050405020304" pitchFamily="18" charset="-78"/>
                <a:cs typeface="Andalus" panose="02020603050405020304" pitchFamily="18" charset="-78"/>
              </a:rPr>
              <a:t>physically .</a:t>
            </a:r>
            <a:endParaRPr lang="en-US" sz="2100" b="1" i="1" dirty="0">
              <a:latin typeface="Andalus" panose="02020603050405020304" pitchFamily="18" charset="-78"/>
              <a:cs typeface="Andalus" panose="02020603050405020304" pitchFamily="18" charset="-78"/>
            </a:endParaRPr>
          </a:p>
          <a:p>
            <a:pPr marL="0" indent="0">
              <a:buNone/>
            </a:pPr>
            <a:r>
              <a:rPr lang="en-US" sz="2100" b="1" i="1" dirty="0">
                <a:latin typeface="Andalus" panose="02020603050405020304" pitchFamily="18" charset="-78"/>
                <a:cs typeface="Andalus" panose="02020603050405020304" pitchFamily="18" charset="-78"/>
              </a:rPr>
              <a:t>Duror believes that getting rid of the cone gatherer will resolve the terrible feelings inside of </a:t>
            </a:r>
            <a:r>
              <a:rPr lang="en-US" sz="2100" b="1" i="1" dirty="0" smtClean="0">
                <a:latin typeface="Andalus" panose="02020603050405020304" pitchFamily="18" charset="-78"/>
                <a:cs typeface="Andalus" panose="02020603050405020304" pitchFamily="18" charset="-78"/>
              </a:rPr>
              <a:t>him. </a:t>
            </a:r>
          </a:p>
          <a:p>
            <a:pPr marL="0" indent="0">
              <a:buNone/>
            </a:pPr>
            <a:r>
              <a:rPr lang="en-US" sz="2100" b="1" i="1" dirty="0" smtClean="0">
                <a:latin typeface="Andalus" panose="02020603050405020304" pitchFamily="18" charset="-78"/>
                <a:cs typeface="Andalus" panose="02020603050405020304" pitchFamily="18" charset="-78"/>
              </a:rPr>
              <a:t>Duror </a:t>
            </a:r>
            <a:r>
              <a:rPr lang="en-US" sz="2100" b="1" i="1" dirty="0">
                <a:latin typeface="Andalus" panose="02020603050405020304" pitchFamily="18" charset="-78"/>
                <a:cs typeface="Andalus" panose="02020603050405020304" pitchFamily="18" charset="-78"/>
              </a:rPr>
              <a:t>will ultimately  </a:t>
            </a:r>
            <a:r>
              <a:rPr lang="en-US" sz="2100" b="1" i="1" dirty="0" smtClean="0">
                <a:latin typeface="Andalus" panose="02020603050405020304" pitchFamily="18" charset="-78"/>
                <a:cs typeface="Andalus" panose="02020603050405020304" pitchFamily="18" charset="-78"/>
              </a:rPr>
              <a:t>kill </a:t>
            </a:r>
            <a:r>
              <a:rPr lang="en-US" sz="2100" b="1" i="1" dirty="0">
                <a:latin typeface="Andalus" panose="02020603050405020304" pitchFamily="18" charset="-78"/>
                <a:cs typeface="Andalus" panose="02020603050405020304" pitchFamily="18" charset="-78"/>
              </a:rPr>
              <a:t>Calum. He feels alone in this and has lost </a:t>
            </a:r>
            <a:r>
              <a:rPr lang="en-US" sz="2100" b="1" i="1" dirty="0" smtClean="0">
                <a:latin typeface="Andalus" panose="02020603050405020304" pitchFamily="18" charset="-78"/>
                <a:cs typeface="Andalus" panose="02020603050405020304" pitchFamily="18" charset="-78"/>
              </a:rPr>
              <a:t>     the </a:t>
            </a:r>
            <a:r>
              <a:rPr lang="en-US" sz="2100" b="1" i="1" dirty="0">
                <a:latin typeface="Andalus" panose="02020603050405020304" pitchFamily="18" charset="-78"/>
                <a:cs typeface="Andalus" panose="02020603050405020304" pitchFamily="18" charset="-78"/>
              </a:rPr>
              <a:t>will to live. </a:t>
            </a:r>
            <a:r>
              <a:rPr lang="en-US" sz="2100" b="1" i="1" dirty="0" smtClean="0">
                <a:latin typeface="Andalus" panose="02020603050405020304" pitchFamily="18" charset="-78"/>
                <a:cs typeface="Andalus" panose="02020603050405020304" pitchFamily="18" charset="-78"/>
              </a:rPr>
              <a:t>Duror will </a:t>
            </a:r>
            <a:r>
              <a:rPr lang="en-US" sz="2100" b="1" i="1" dirty="0">
                <a:latin typeface="Andalus" panose="02020603050405020304" pitchFamily="18" charset="-78"/>
                <a:cs typeface="Andalus" panose="02020603050405020304" pitchFamily="18" charset="-78"/>
              </a:rPr>
              <a:t>kill himself.</a:t>
            </a:r>
            <a:endParaRPr lang="it-IT" sz="2100" b="1" i="1" dirty="0">
              <a:latin typeface="Andalus" panose="02020603050405020304" pitchFamily="18" charset="-78"/>
              <a:cs typeface="Andalus" panose="02020603050405020304" pitchFamily="18" charset="-78"/>
            </a:endParaRPr>
          </a:p>
          <a:p>
            <a:pPr marL="0" indent="0">
              <a:buNone/>
            </a:pPr>
            <a:endParaRPr lang="it-IT" sz="2000" b="1" i="1" dirty="0">
              <a:latin typeface="Andalus" panose="02020603050405020304" pitchFamily="18" charset="-78"/>
              <a:cs typeface="Andalus" panose="02020603050405020304" pitchFamily="18" charset="-78"/>
            </a:endParaRPr>
          </a:p>
        </p:txBody>
      </p:sp>
      <p:sp>
        <p:nvSpPr>
          <p:cNvPr id="4" name="Titolo 1"/>
          <p:cNvSpPr>
            <a:spLocks noGrp="1"/>
          </p:cNvSpPr>
          <p:nvPr>
            <p:ph type="title"/>
          </p:nvPr>
        </p:nvSpPr>
        <p:spPr>
          <a:xfrm>
            <a:off x="467544" y="548680"/>
            <a:ext cx="8229600" cy="1143000"/>
          </a:xfrm>
        </p:spPr>
        <p:txBody>
          <a:bodyPr>
            <a:normAutofit fontScale="90000"/>
          </a:bodyPr>
          <a:lstStyle/>
          <a:p>
            <a:r>
              <a:rPr lang="it-IT" sz="4000" b="1" dirty="0" smtClean="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Main Characters</a:t>
            </a:r>
            <a:r>
              <a:rPr lang="it-IT" b="1" dirty="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
            </a:r>
            <a:br>
              <a:rPr lang="it-IT" b="1" dirty="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br>
            <a:r>
              <a:rPr lang="it-IT" sz="5300" b="1" dirty="0" smtClean="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 </a:t>
            </a:r>
            <a:r>
              <a:rPr lang="it-IT" b="1" dirty="0" smtClean="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2: </a:t>
            </a:r>
            <a:r>
              <a:rPr lang="it-IT" sz="6100" b="1" dirty="0" smtClean="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Duror</a:t>
            </a:r>
            <a:endParaRPr lang="it-IT" sz="6100" b="1" dirty="0">
              <a:effectLst>
                <a:outerShdw blurRad="38100" dist="38100" dir="2700000" algn="tl">
                  <a:srgbClr val="000000">
                    <a:alpha val="43137"/>
                  </a:srgbClr>
                </a:outerShdw>
              </a:effectLst>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752187979"/>
      </p:ext>
    </p:extLst>
  </p:cSld>
  <p:clrMapOvr>
    <a:masterClrMapping/>
  </p:clrMapOvr>
  <mc:AlternateContent xmlns:mc="http://schemas.openxmlformats.org/markup-compatibility/2006" xmlns:p14="http://schemas.microsoft.com/office/powerpoint/2010/main">
    <mc:Choice Requires="p14">
      <p:transition spd="slow" p14:dur="1200" advTm="17000">
        <p:dissolve/>
      </p:transition>
    </mc:Choice>
    <mc:Fallback xmlns="">
      <p:transition spd="slow" advTm="17000">
        <p:dissolv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200">
                <a:alpha val="99000"/>
              </a:srgbClr>
            </a:gs>
            <a:gs pos="48326">
              <a:srgbClr val="FFC04F"/>
            </a:gs>
            <a:gs pos="85000">
              <a:srgbClr val="EA6600">
                <a:alpha val="83137"/>
              </a:srgbClr>
            </a:gs>
            <a:gs pos="80000">
              <a:srgbClr val="FF7A00"/>
            </a:gs>
            <a:gs pos="90000">
              <a:srgbClr val="FF0300"/>
            </a:gs>
            <a:gs pos="100000">
              <a:srgbClr val="4D0808"/>
            </a:gs>
          </a:gsLst>
          <a:lin ang="2700000" scaled="0"/>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The </a:t>
            </a:r>
            <a:r>
              <a:rPr lang="en-GB" sz="3600" b="1" dirty="0" smtClean="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secondary</a:t>
            </a:r>
            <a:r>
              <a:rPr lang="it-IT" sz="3600" b="1" dirty="0" smtClean="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 </a:t>
            </a:r>
            <a:r>
              <a:rPr lang="en-GB" sz="3600" b="1" dirty="0" smtClean="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characters</a:t>
            </a:r>
            <a:endParaRPr lang="en-GB" sz="3600" b="1" dirty="0">
              <a:effectLst>
                <a:outerShdw blurRad="38100" dist="38100" dir="2700000" algn="tl">
                  <a:srgbClr val="000000">
                    <a:alpha val="43137"/>
                  </a:srgbClr>
                </a:outerShdw>
              </a:effectLst>
              <a:latin typeface="Andalus" panose="02020603050405020304" pitchFamily="18" charset="-78"/>
              <a:cs typeface="Andalus" panose="02020603050405020304" pitchFamily="18" charset="-78"/>
            </a:endParaRPr>
          </a:p>
        </p:txBody>
      </p:sp>
      <p:sp>
        <p:nvSpPr>
          <p:cNvPr id="3" name="Segnaposto contenuto 2"/>
          <p:cNvSpPr>
            <a:spLocks noGrp="1"/>
          </p:cNvSpPr>
          <p:nvPr>
            <p:ph idx="1"/>
          </p:nvPr>
        </p:nvSpPr>
        <p:spPr/>
        <p:txBody>
          <a:bodyPr>
            <a:normAutofit fontScale="92500" lnSpcReduction="10000"/>
          </a:bodyPr>
          <a:lstStyle/>
          <a:p>
            <a:pPr>
              <a:buSzPct val="70000"/>
              <a:buFont typeface="Wingdings" panose="05000000000000000000" pitchFamily="2" charset="2"/>
              <a:buChar char="Ø"/>
            </a:pPr>
            <a:r>
              <a:rPr lang="it-IT" sz="2400" b="1" i="1" dirty="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Lady Runcie </a:t>
            </a:r>
            <a:r>
              <a:rPr lang="it-IT" sz="2400" b="1" i="1" dirty="0" smtClean="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Campbell</a:t>
            </a:r>
            <a:r>
              <a:rPr lang="it-IT" sz="2000" b="1" i="1" dirty="0" smtClean="0">
                <a:latin typeface="Andalus" panose="02020603050405020304" pitchFamily="18" charset="-78"/>
                <a:cs typeface="Andalus" panose="02020603050405020304" pitchFamily="18" charset="-78"/>
              </a:rPr>
              <a:t>:  </a:t>
            </a:r>
            <a:r>
              <a:rPr lang="en-US" sz="2400" b="1" i="1" dirty="0" smtClean="0">
                <a:latin typeface="Andalus" panose="02020603050405020304" pitchFamily="18" charset="-78"/>
                <a:cs typeface="Andalus" panose="02020603050405020304" pitchFamily="18" charset="-78"/>
              </a:rPr>
              <a:t>She’s the </a:t>
            </a:r>
            <a:r>
              <a:rPr lang="en-US" sz="2400" b="1" i="1" dirty="0">
                <a:latin typeface="Andalus" panose="02020603050405020304" pitchFamily="18" charset="-78"/>
                <a:cs typeface="Andalus" panose="02020603050405020304" pitchFamily="18" charset="-78"/>
              </a:rPr>
              <a:t>aristocratic landowner, </a:t>
            </a:r>
            <a:r>
              <a:rPr lang="en-US" sz="2400" b="1" i="1" dirty="0" smtClean="0">
                <a:latin typeface="Andalus" panose="02020603050405020304" pitchFamily="18" charset="-78"/>
                <a:cs typeface="Andalus" panose="02020603050405020304" pitchFamily="18" charset="-78"/>
              </a:rPr>
              <a:t>who dislikes </a:t>
            </a:r>
            <a:r>
              <a:rPr lang="en-US" sz="2400" b="1" i="1" dirty="0">
                <a:latin typeface="Andalus" panose="02020603050405020304" pitchFamily="18" charset="-78"/>
                <a:cs typeface="Andalus" panose="02020603050405020304" pitchFamily="18" charset="-78"/>
              </a:rPr>
              <a:t>having the two brothers on the </a:t>
            </a:r>
            <a:r>
              <a:rPr lang="en-US" sz="2400" b="1" i="1" dirty="0" smtClean="0">
                <a:latin typeface="Andalus" panose="02020603050405020304" pitchFamily="18" charset="-78"/>
                <a:cs typeface="Andalus" panose="02020603050405020304" pitchFamily="18" charset="-78"/>
              </a:rPr>
              <a:t>estate.  She has an interior conflict:, because of her two sides  of being and behaving:</a:t>
            </a:r>
          </a:p>
          <a:p>
            <a:pPr marL="0" indent="0">
              <a:buSzPct val="70000"/>
              <a:buNone/>
            </a:pPr>
            <a:r>
              <a:rPr lang="en-US" sz="2000" b="1" i="1" dirty="0" smtClean="0">
                <a:latin typeface="Andalus" panose="02020603050405020304" pitchFamily="18" charset="-78"/>
                <a:cs typeface="Andalus" panose="02020603050405020304" pitchFamily="18" charset="-78"/>
              </a:rPr>
              <a:t>  -</a:t>
            </a:r>
            <a:r>
              <a:rPr lang="en-US" sz="2000" b="1" i="1" dirty="0">
                <a:latin typeface="Andalus" panose="02020603050405020304" pitchFamily="18" charset="-78"/>
                <a:cs typeface="Andalus" panose="02020603050405020304" pitchFamily="18" charset="-78"/>
              </a:rPr>
              <a:t>Her Christian conscience and upbringing inherited from her father a </a:t>
            </a:r>
            <a:r>
              <a:rPr lang="en-US" sz="2000" b="1" i="1" dirty="0" smtClean="0">
                <a:latin typeface="Andalus" panose="02020603050405020304" pitchFamily="18" charset="-78"/>
                <a:cs typeface="Andalus" panose="02020603050405020304" pitchFamily="18" charset="-78"/>
              </a:rPr>
              <a:t>judge;</a:t>
            </a:r>
          </a:p>
          <a:p>
            <a:pPr marL="0" indent="0">
              <a:buSzPct val="70000"/>
              <a:buNone/>
            </a:pPr>
            <a:r>
              <a:rPr lang="en-US" sz="2000" b="1" i="1" dirty="0" smtClean="0">
                <a:latin typeface="Andalus" panose="02020603050405020304" pitchFamily="18" charset="-78"/>
                <a:cs typeface="Andalus" panose="02020603050405020304" pitchFamily="18" charset="-78"/>
              </a:rPr>
              <a:t>  -</a:t>
            </a:r>
            <a:r>
              <a:rPr lang="en-US" sz="2000" b="1" i="1" dirty="0">
                <a:latin typeface="Andalus" panose="02020603050405020304" pitchFamily="18" charset="-78"/>
                <a:cs typeface="Andalus" panose="02020603050405020304" pitchFamily="18" charset="-78"/>
              </a:rPr>
              <a:t>Her social standing influenced by her husband Sir Colin </a:t>
            </a:r>
            <a:r>
              <a:rPr lang="en-US" sz="2000" b="1" i="1" dirty="0" smtClean="0">
                <a:latin typeface="Andalus" panose="02020603050405020304" pitchFamily="18" charset="-78"/>
                <a:cs typeface="Andalus" panose="02020603050405020304" pitchFamily="18" charset="-78"/>
              </a:rPr>
              <a:t>Runcie-Cambell.</a:t>
            </a:r>
          </a:p>
          <a:p>
            <a:pPr marL="0" indent="0">
              <a:buSzPct val="70000"/>
              <a:buNone/>
            </a:pPr>
            <a:endParaRPr lang="en-US" sz="2000" b="1" i="1" dirty="0">
              <a:latin typeface="Andalus" panose="02020603050405020304" pitchFamily="18" charset="-78"/>
              <a:cs typeface="Andalus" panose="02020603050405020304" pitchFamily="18" charset="-78"/>
            </a:endParaRPr>
          </a:p>
          <a:p>
            <a:pPr>
              <a:buSzPct val="70000"/>
              <a:buFont typeface="Wingdings" panose="05000000000000000000" pitchFamily="2" charset="2"/>
              <a:buChar char="Ø"/>
            </a:pPr>
            <a:r>
              <a:rPr lang="en-US" sz="2400" b="1" i="1" dirty="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Roderick: </a:t>
            </a:r>
            <a:r>
              <a:rPr lang="en-US" sz="2400" b="1" i="1" dirty="0">
                <a:latin typeface="Andalus" panose="02020603050405020304" pitchFamily="18" charset="-78"/>
                <a:cs typeface="Andalus" panose="02020603050405020304" pitchFamily="18" charset="-78"/>
              </a:rPr>
              <a:t>Her son feels for the men and doesn't understand why his mother looks down on them for making a living in their own way: he is the only one with any sense of social justice. Roderick attempts to understand what his place is in the upper class as his mother </a:t>
            </a:r>
            <a:r>
              <a:rPr lang="en-US" sz="2400" b="1" i="1" dirty="0" smtClean="0">
                <a:latin typeface="Andalus" panose="02020603050405020304" pitchFamily="18" charset="-78"/>
                <a:cs typeface="Andalus" panose="02020603050405020304" pitchFamily="18" charset="-78"/>
              </a:rPr>
              <a:t>continually instructs </a:t>
            </a:r>
            <a:r>
              <a:rPr lang="en-US" sz="2400" b="1" i="1" dirty="0">
                <a:latin typeface="Andalus" panose="02020603050405020304" pitchFamily="18" charset="-78"/>
                <a:cs typeface="Andalus" panose="02020603050405020304" pitchFamily="18" charset="-78"/>
              </a:rPr>
              <a:t>him on how to behave by treating those around her as if they </a:t>
            </a:r>
            <a:r>
              <a:rPr lang="en-US" sz="2400" b="1" i="1" dirty="0" smtClean="0">
                <a:latin typeface="Andalus" panose="02020603050405020304" pitchFamily="18" charset="-78"/>
                <a:cs typeface="Andalus" panose="02020603050405020304" pitchFamily="18" charset="-78"/>
              </a:rPr>
              <a:t> are </a:t>
            </a:r>
            <a:r>
              <a:rPr lang="en-US" sz="2400" b="1" i="1" dirty="0">
                <a:latin typeface="Andalus" panose="02020603050405020304" pitchFamily="18" charset="-78"/>
                <a:cs typeface="Andalus" panose="02020603050405020304" pitchFamily="18" charset="-78"/>
              </a:rPr>
              <a:t>less than her.</a:t>
            </a:r>
            <a:endParaRPr lang="it-IT" sz="2400" b="1" i="1" dirty="0">
              <a:latin typeface="Andalus" panose="02020603050405020304" pitchFamily="18" charset="-78"/>
              <a:cs typeface="Andalus" panose="02020603050405020304" pitchFamily="18" charset="-78"/>
            </a:endParaRPr>
          </a:p>
          <a:p>
            <a:pPr>
              <a:buSzPct val="70000"/>
              <a:buFont typeface="Wingdings" panose="05000000000000000000" pitchFamily="2" charset="2"/>
              <a:buChar char="Ø"/>
            </a:pPr>
            <a:endParaRPr lang="en-US" sz="2000" b="1" i="1" dirty="0" smtClean="0">
              <a:latin typeface="Andalus" panose="02020603050405020304" pitchFamily="18" charset="-78"/>
              <a:cs typeface="Andalus" panose="02020603050405020304" pitchFamily="18" charset="-78"/>
            </a:endParaRPr>
          </a:p>
          <a:p>
            <a:pPr marL="0" indent="0">
              <a:buSzPct val="70000"/>
              <a:buNone/>
            </a:pPr>
            <a:r>
              <a:rPr lang="en-US" sz="2000" b="1" i="1" dirty="0">
                <a:latin typeface="Andalus" panose="02020603050405020304" pitchFamily="18" charset="-78"/>
                <a:cs typeface="Andalus" panose="02020603050405020304" pitchFamily="18" charset="-78"/>
              </a:rPr>
              <a:t> </a:t>
            </a:r>
            <a:r>
              <a:rPr lang="en-US" sz="2000" b="1" i="1" dirty="0" smtClean="0">
                <a:latin typeface="Andalus" panose="02020603050405020304" pitchFamily="18" charset="-78"/>
                <a:cs typeface="Andalus" panose="02020603050405020304" pitchFamily="18" charset="-78"/>
              </a:rPr>
              <a:t>    </a:t>
            </a:r>
            <a:endParaRPr lang="it-IT" sz="2000" b="1" i="1"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3766091951"/>
      </p:ext>
    </p:extLst>
  </p:cSld>
  <p:clrMapOvr>
    <a:masterClrMapping/>
  </p:clrMapOvr>
  <mc:AlternateContent xmlns:mc="http://schemas.openxmlformats.org/markup-compatibility/2006" xmlns:p14="http://schemas.microsoft.com/office/powerpoint/2010/main">
    <mc:Choice Requires="p14">
      <p:transition spd="slow" p14:dur="2000" advTm="17000">
        <p14:prism isContent="1"/>
      </p:transition>
    </mc:Choice>
    <mc:Fallback xmlns="">
      <p:transition spd="slow" advTm="1700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200">
                <a:alpha val="99000"/>
              </a:srgbClr>
            </a:gs>
            <a:gs pos="48326">
              <a:srgbClr val="FFC04F"/>
            </a:gs>
            <a:gs pos="82000">
              <a:srgbClr val="FF7A00"/>
            </a:gs>
            <a:gs pos="86000">
              <a:srgbClr val="FF0300"/>
            </a:gs>
            <a:gs pos="100000">
              <a:srgbClr val="4D0808"/>
            </a:gs>
          </a:gsLst>
          <a:lin ang="2700000" scaled="0"/>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sz="4800" b="1" dirty="0" smtClean="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Settings</a:t>
            </a:r>
            <a:endParaRPr lang="en-US" sz="4800" b="1" dirty="0">
              <a:effectLst>
                <a:outerShdw blurRad="38100" dist="38100" dir="2700000" algn="tl">
                  <a:srgbClr val="000000">
                    <a:alpha val="43137"/>
                  </a:srgbClr>
                </a:outerShdw>
              </a:effectLst>
              <a:latin typeface="Andalus" panose="02020603050405020304" pitchFamily="18" charset="-78"/>
              <a:cs typeface="Andalus" panose="02020603050405020304" pitchFamily="18" charset="-78"/>
            </a:endParaRPr>
          </a:p>
        </p:txBody>
      </p:sp>
      <p:sp>
        <p:nvSpPr>
          <p:cNvPr id="3" name="Segnaposto contenuto 2"/>
          <p:cNvSpPr>
            <a:spLocks noGrp="1"/>
          </p:cNvSpPr>
          <p:nvPr>
            <p:ph idx="1"/>
          </p:nvPr>
        </p:nvSpPr>
        <p:spPr/>
        <p:txBody>
          <a:bodyPr/>
          <a:lstStyle/>
          <a:p>
            <a:pPr marL="0" indent="0">
              <a:buNone/>
            </a:pPr>
            <a:r>
              <a:rPr lang="en-US" sz="2200" b="1" dirty="0" smtClean="0">
                <a:latin typeface="Andalus" panose="02020603050405020304" pitchFamily="18" charset="-78"/>
                <a:cs typeface="Andalus" panose="02020603050405020304" pitchFamily="18" charset="-78"/>
              </a:rPr>
              <a:t>The Cone-Gatherers is a novel set in Scotland during the period of the Second World War. More precisely, it is set on the estate of the </a:t>
            </a:r>
            <a:r>
              <a:rPr lang="en-GB" sz="2200" b="1" dirty="0" smtClean="0">
                <a:latin typeface="Andalus" panose="02020603050405020304" pitchFamily="18" charset="-78"/>
                <a:cs typeface="Andalus" panose="02020603050405020304" pitchFamily="18" charset="-78"/>
              </a:rPr>
              <a:t>Runcie-</a:t>
            </a:r>
            <a:r>
              <a:rPr lang="en-GB" sz="2200" b="1" dirty="0" err="1" smtClean="0">
                <a:latin typeface="Andalus" panose="02020603050405020304" pitchFamily="18" charset="-78"/>
                <a:cs typeface="Andalus" panose="02020603050405020304" pitchFamily="18" charset="-78"/>
              </a:rPr>
              <a:t>Campbells</a:t>
            </a:r>
            <a:r>
              <a:rPr lang="en-US" sz="2200" b="1" dirty="0" smtClean="0">
                <a:latin typeface="Andalus" panose="02020603050405020304" pitchFamily="18" charset="-78"/>
                <a:cs typeface="Andalus" panose="02020603050405020304" pitchFamily="18" charset="-78"/>
              </a:rPr>
              <a:t>,  </a:t>
            </a:r>
            <a:r>
              <a:rPr lang="en-US" sz="2200" b="1" dirty="0">
                <a:latin typeface="Andalus" panose="02020603050405020304" pitchFamily="18" charset="-78"/>
                <a:cs typeface="Andalus" panose="02020603050405020304" pitchFamily="18" charset="-78"/>
              </a:rPr>
              <a:t>a Scottish family. The events take place over five days in autumn.</a:t>
            </a:r>
          </a:p>
          <a:p>
            <a:pPr marL="0" indent="0">
              <a:buNone/>
            </a:pPr>
            <a:r>
              <a:rPr lang="en-US" sz="2200" b="1" dirty="0" smtClean="0">
                <a:latin typeface="Andalus" panose="02020603050405020304" pitchFamily="18" charset="-78"/>
                <a:cs typeface="Andalus" panose="02020603050405020304" pitchFamily="18" charset="-78"/>
              </a:rPr>
              <a:t>The </a:t>
            </a:r>
            <a:r>
              <a:rPr lang="en-US" sz="2200" b="1" dirty="0">
                <a:latin typeface="Andalus" panose="02020603050405020304" pitchFamily="18" charset="-78"/>
                <a:cs typeface="Andalus" panose="02020603050405020304" pitchFamily="18" charset="-78"/>
              </a:rPr>
              <a:t>estate's wood is to be cut down soon to provide wood for the </a:t>
            </a:r>
            <a:r>
              <a:rPr lang="en-US" sz="2200" b="1" dirty="0" smtClean="0">
                <a:latin typeface="Andalus" panose="02020603050405020304" pitchFamily="18" charset="-78"/>
                <a:cs typeface="Andalus" panose="02020603050405020304" pitchFamily="18" charset="-78"/>
              </a:rPr>
              <a:t>British war </a:t>
            </a:r>
            <a:r>
              <a:rPr lang="en-US" sz="2200" b="1" dirty="0">
                <a:latin typeface="Andalus" panose="02020603050405020304" pitchFamily="18" charset="-78"/>
                <a:cs typeface="Andalus" panose="02020603050405020304" pitchFamily="18" charset="-78"/>
              </a:rPr>
              <a:t>effort </a:t>
            </a:r>
            <a:r>
              <a:rPr lang="en-US" sz="2200" b="1" dirty="0" smtClean="0">
                <a:latin typeface="Andalus" panose="02020603050405020304" pitchFamily="18" charset="-78"/>
                <a:cs typeface="Andalus" panose="02020603050405020304" pitchFamily="18" charset="-78"/>
              </a:rPr>
              <a:t>, to </a:t>
            </a:r>
            <a:r>
              <a:rPr lang="en-US" sz="2200" b="1" dirty="0">
                <a:latin typeface="Andalus" panose="02020603050405020304" pitchFamily="18" charset="-78"/>
                <a:cs typeface="Andalus" panose="02020603050405020304" pitchFamily="18" charset="-78"/>
              </a:rPr>
              <a:t>replenish the wood stocks used during combat at a later </a:t>
            </a:r>
            <a:r>
              <a:rPr lang="en-US" sz="2200" b="1" dirty="0" smtClean="0">
                <a:latin typeface="Andalus" panose="02020603050405020304" pitchFamily="18" charset="-78"/>
                <a:cs typeface="Andalus" panose="02020603050405020304" pitchFamily="18" charset="-78"/>
              </a:rPr>
              <a:t>date, so the cones from these trees are collected, before the forest is destroyed, in order to be used as seeds for the creation of a new forest.</a:t>
            </a:r>
            <a:endParaRPr lang="it-IT" sz="2200" b="1"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482914852"/>
      </p:ext>
    </p:extLst>
  </p:cSld>
  <p:clrMapOvr>
    <a:masterClrMapping/>
  </p:clrMapOvr>
  <mc:AlternateContent xmlns:mc="http://schemas.openxmlformats.org/markup-compatibility/2006" xmlns:p14="http://schemas.microsoft.com/office/powerpoint/2010/main">
    <mc:Choice Requires="p14">
      <p:transition spd="slow" p14:dur="1600" advTm="15000">
        <p14:conveyor dir="l"/>
      </p:transition>
    </mc:Choice>
    <mc:Fallback xmlns="">
      <p:transition spd="slow" advTm="1500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200">
                <a:alpha val="99000"/>
              </a:srgbClr>
            </a:gs>
            <a:gs pos="48326">
              <a:srgbClr val="FFC04F"/>
            </a:gs>
            <a:gs pos="82000">
              <a:srgbClr val="FF7A00"/>
            </a:gs>
            <a:gs pos="90000">
              <a:srgbClr val="FF0300"/>
            </a:gs>
            <a:gs pos="100000">
              <a:srgbClr val="4D0808"/>
            </a:gs>
          </a:gsLst>
          <a:lin ang="2700000" scaled="0"/>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800" b="1" dirty="0" smtClean="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Emerged themes</a:t>
            </a:r>
            <a:endParaRPr lang="it-IT" sz="4800" b="1" dirty="0">
              <a:effectLst>
                <a:outerShdw blurRad="38100" dist="38100" dir="2700000" algn="tl">
                  <a:srgbClr val="000000">
                    <a:alpha val="43137"/>
                  </a:srgbClr>
                </a:outerShdw>
              </a:effectLst>
              <a:latin typeface="Andalus" panose="02020603050405020304" pitchFamily="18" charset="-78"/>
              <a:cs typeface="Andalus" panose="02020603050405020304" pitchFamily="18" charset="-78"/>
            </a:endParaRPr>
          </a:p>
        </p:txBody>
      </p:sp>
      <p:sp>
        <p:nvSpPr>
          <p:cNvPr id="3" name="Segnaposto contenuto 2"/>
          <p:cNvSpPr>
            <a:spLocks noGrp="1"/>
          </p:cNvSpPr>
          <p:nvPr>
            <p:ph idx="1"/>
          </p:nvPr>
        </p:nvSpPr>
        <p:spPr>
          <a:xfrm>
            <a:off x="395536" y="1484784"/>
            <a:ext cx="8229600" cy="4525963"/>
          </a:xfrm>
          <a:noFill/>
        </p:spPr>
        <p:txBody>
          <a:bodyPr>
            <a:normAutofit lnSpcReduction="10000"/>
          </a:bodyPr>
          <a:lstStyle/>
          <a:p>
            <a:pPr>
              <a:buSzPct val="70000"/>
              <a:buFont typeface="Wingdings" panose="05000000000000000000" pitchFamily="2" charset="2"/>
              <a:buChar char="Ø"/>
            </a:pPr>
            <a:r>
              <a:rPr lang="en-US" sz="2400" b="1" dirty="0" smtClean="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Class issues</a:t>
            </a:r>
            <a:r>
              <a:rPr lang="en-US" sz="2000" b="1" dirty="0" smtClean="0">
                <a:latin typeface="Andalus" panose="02020603050405020304" pitchFamily="18" charset="-78"/>
                <a:cs typeface="Andalus" panose="02020603050405020304" pitchFamily="18" charset="-78"/>
              </a:rPr>
              <a:t>. </a:t>
            </a:r>
            <a:r>
              <a:rPr lang="en-US" sz="2200" b="1" dirty="0" smtClean="0">
                <a:latin typeface="Andalus" panose="02020603050405020304" pitchFamily="18" charset="-78"/>
                <a:cs typeface="Andalus" panose="02020603050405020304" pitchFamily="18" charset="-78"/>
              </a:rPr>
              <a:t>Much of the novel is about how the individual fits into the social structure. The </a:t>
            </a:r>
            <a:r>
              <a:rPr lang="en-US" sz="2200" b="1" dirty="0">
                <a:latin typeface="Andalus" panose="02020603050405020304" pitchFamily="18" charset="-78"/>
                <a:cs typeface="Andalus" panose="02020603050405020304" pitchFamily="18" charset="-78"/>
              </a:rPr>
              <a:t>brothers are poorly treated by the gentry who own the estate they are working on. Most of the other people who are also on the estate either ignore them or look down on them. </a:t>
            </a:r>
            <a:r>
              <a:rPr lang="en-US" sz="2200" b="1" dirty="0" smtClean="0">
                <a:latin typeface="Andalus" panose="02020603050405020304" pitchFamily="18" charset="-78"/>
                <a:cs typeface="Andalus" panose="02020603050405020304" pitchFamily="18" charset="-78"/>
              </a:rPr>
              <a:t> They fit into the working class, On the other side, Lady </a:t>
            </a:r>
            <a:r>
              <a:rPr lang="en-US" sz="2200" b="1" dirty="0">
                <a:latin typeface="Andalus" panose="02020603050405020304" pitchFamily="18" charset="-78"/>
                <a:cs typeface="Andalus" panose="02020603050405020304" pitchFamily="18" charset="-78"/>
              </a:rPr>
              <a:t>Runcie Campbell </a:t>
            </a:r>
            <a:r>
              <a:rPr lang="en-US" sz="2200" b="1" dirty="0" smtClean="0">
                <a:latin typeface="Andalus" panose="02020603050405020304" pitchFamily="18" charset="-78"/>
                <a:cs typeface="Andalus" panose="02020603050405020304" pitchFamily="18" charset="-78"/>
              </a:rPr>
              <a:t>lives </a:t>
            </a:r>
            <a:r>
              <a:rPr lang="en-US" sz="2200" b="1" dirty="0">
                <a:latin typeface="Andalus" panose="02020603050405020304" pitchFamily="18" charset="-78"/>
                <a:cs typeface="Andalus" panose="02020603050405020304" pitchFamily="18" charset="-78"/>
              </a:rPr>
              <a:t>a wealthy live, full of luxuries and based on the values ​​of </a:t>
            </a:r>
            <a:r>
              <a:rPr lang="en-US" sz="2200" b="1" dirty="0" smtClean="0">
                <a:latin typeface="Andalus" panose="02020603050405020304" pitchFamily="18" charset="-78"/>
                <a:cs typeface="Andalus" panose="02020603050405020304" pitchFamily="18" charset="-78"/>
              </a:rPr>
              <a:t>superiority, believing in the system of privilege.</a:t>
            </a:r>
          </a:p>
          <a:p>
            <a:pPr>
              <a:buSzPct val="70000"/>
              <a:buFont typeface="Wingdings" panose="05000000000000000000" pitchFamily="2" charset="2"/>
              <a:buChar char="Ø"/>
            </a:pPr>
            <a:endParaRPr lang="en-US" sz="2000" b="1" dirty="0" smtClean="0">
              <a:latin typeface="Andalus" panose="02020603050405020304" pitchFamily="18" charset="-78"/>
              <a:cs typeface="Andalus" panose="02020603050405020304" pitchFamily="18" charset="-78"/>
            </a:endParaRPr>
          </a:p>
          <a:p>
            <a:pPr>
              <a:buSzPct val="70000"/>
              <a:buFont typeface="Wingdings" panose="05000000000000000000" pitchFamily="2" charset="2"/>
              <a:buChar char="Ø"/>
            </a:pPr>
            <a:r>
              <a:rPr lang="en-US" sz="2400" b="1" dirty="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The war. </a:t>
            </a:r>
            <a:r>
              <a:rPr lang="en-US" sz="2200" b="1" dirty="0">
                <a:latin typeface="Andalus" panose="02020603050405020304" pitchFamily="18" charset="-78"/>
                <a:cs typeface="Andalus" panose="02020603050405020304" pitchFamily="18" charset="-78"/>
              </a:rPr>
              <a:t>Duror broods over being unable to participate in it. Calum fails to understand it. Neil sees it as an eventual bringing about of equality. Whilst Lady R C has to take on the </a:t>
            </a:r>
            <a:r>
              <a:rPr lang="en-US" sz="2200" b="1" dirty="0" smtClean="0">
                <a:latin typeface="Andalus" panose="02020603050405020304" pitchFamily="18" charset="-78"/>
                <a:cs typeface="Andalus" panose="02020603050405020304" pitchFamily="18" charset="-78"/>
              </a:rPr>
              <a:t>responsibility </a:t>
            </a:r>
            <a:r>
              <a:rPr lang="en-US" sz="2200" b="1" dirty="0">
                <a:latin typeface="Andalus" panose="02020603050405020304" pitchFamily="18" charset="-78"/>
                <a:cs typeface="Andalus" panose="02020603050405020304" pitchFamily="18" charset="-78"/>
              </a:rPr>
              <a:t>of running the estate </a:t>
            </a:r>
            <a:r>
              <a:rPr lang="en-US" sz="2200" b="1" dirty="0" smtClean="0">
                <a:latin typeface="Andalus" panose="02020603050405020304" pitchFamily="18" charset="-78"/>
                <a:cs typeface="Andalus" panose="02020603050405020304" pitchFamily="18" charset="-78"/>
              </a:rPr>
              <a:t>    in </a:t>
            </a:r>
            <a:r>
              <a:rPr lang="en-US" sz="2200" b="1" dirty="0">
                <a:latin typeface="Andalus" panose="02020603050405020304" pitchFamily="18" charset="-78"/>
                <a:cs typeface="Andalus" panose="02020603050405020304" pitchFamily="18" charset="-78"/>
              </a:rPr>
              <a:t>her husband's absence.</a:t>
            </a:r>
          </a:p>
          <a:p>
            <a:pPr marL="0" indent="0">
              <a:buSzPct val="70000"/>
              <a:buNone/>
            </a:pPr>
            <a:r>
              <a:rPr lang="en-US" sz="2000" b="1" dirty="0" smtClean="0">
                <a:latin typeface="Andalus" panose="02020603050405020304" pitchFamily="18" charset="-78"/>
                <a:cs typeface="Andalus" panose="02020603050405020304" pitchFamily="18" charset="-78"/>
              </a:rPr>
              <a:t>    </a:t>
            </a:r>
          </a:p>
          <a:p>
            <a:pPr>
              <a:buSzPct val="70000"/>
              <a:buFont typeface="Wingdings" panose="05000000000000000000" pitchFamily="2" charset="2"/>
              <a:buChar char="Ø"/>
            </a:pPr>
            <a:endParaRPr lang="it-IT" sz="2000" b="1" dirty="0" smtClean="0">
              <a:latin typeface="Andalus" panose="02020603050405020304" pitchFamily="18" charset="-78"/>
              <a:cs typeface="Andalus" panose="02020603050405020304" pitchFamily="18" charset="-78"/>
            </a:endParaRPr>
          </a:p>
          <a:p>
            <a:pPr>
              <a:buSzPct val="70000"/>
              <a:buFont typeface="Wingdings" panose="05000000000000000000" pitchFamily="2" charset="2"/>
              <a:buChar char="Ø"/>
            </a:pPr>
            <a:endParaRPr lang="it-IT" sz="2000" b="1"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958817250"/>
      </p:ext>
    </p:extLst>
  </p:cSld>
  <p:clrMapOvr>
    <a:masterClrMapping/>
  </p:clrMapOvr>
  <mc:AlternateContent xmlns:mc="http://schemas.openxmlformats.org/markup-compatibility/2006" xmlns:p14="http://schemas.microsoft.com/office/powerpoint/2010/main">
    <mc:Choice Requires="p14">
      <p:transition spd="slow" p14:dur="1200" advTm="17000">
        <p:dissolve/>
      </p:transition>
    </mc:Choice>
    <mc:Fallback xmlns="">
      <p:transition spd="slow" advTm="17000">
        <p:dissolv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F200">
                <a:alpha val="99000"/>
              </a:srgbClr>
            </a:gs>
            <a:gs pos="48326">
              <a:srgbClr val="FFC04F"/>
            </a:gs>
            <a:gs pos="82000">
              <a:srgbClr val="FF7A00"/>
            </a:gs>
            <a:gs pos="86000">
              <a:srgbClr val="FF0300"/>
            </a:gs>
            <a:gs pos="100000">
              <a:srgbClr val="4D0808"/>
            </a:gs>
          </a:gsLst>
          <a:lin ang="2700000" scaled="0"/>
          <a:tileRect/>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800" b="1" dirty="0">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Message to be learnt</a:t>
            </a:r>
          </a:p>
        </p:txBody>
      </p:sp>
      <p:sp>
        <p:nvSpPr>
          <p:cNvPr id="3" name="Segnaposto contenuto 2"/>
          <p:cNvSpPr>
            <a:spLocks noGrp="1"/>
          </p:cNvSpPr>
          <p:nvPr>
            <p:ph idx="1"/>
          </p:nvPr>
        </p:nvSpPr>
        <p:spPr/>
        <p:txBody>
          <a:bodyPr>
            <a:normAutofit/>
          </a:bodyPr>
          <a:lstStyle/>
          <a:p>
            <a:pPr marL="0" indent="0">
              <a:buNone/>
            </a:pPr>
            <a:r>
              <a:rPr lang="en-US" sz="2300" b="1" dirty="0">
                <a:latin typeface="Andalus" panose="02020603050405020304" pitchFamily="18" charset="-78"/>
                <a:cs typeface="Andalus" panose="02020603050405020304" pitchFamily="18" charset="-78"/>
              </a:rPr>
              <a:t>The message that the writer wants to convey is that every action we take in the course of our lives, particularly if it is a gesture that involves more people, has some consequences. Sometimes follow your instincts and do what seems right, according to the moral values ​​that are typical of our being, is out of your hands now, as it affects a larger area, where we have not the skills to manage the outcomes. Although an act which aims to do good, as in the case of the protagonists of the book, can be completed in a negative way, the author exalts the honest and ambitious conduct, of a man </a:t>
            </a:r>
            <a:r>
              <a:rPr lang="en-US" sz="2300" b="1" dirty="0" smtClean="0">
                <a:latin typeface="Andalus" panose="02020603050405020304" pitchFamily="18" charset="-78"/>
                <a:cs typeface="Andalus" panose="02020603050405020304" pitchFamily="18" charset="-78"/>
              </a:rPr>
              <a:t>   who </a:t>
            </a:r>
            <a:r>
              <a:rPr lang="en-US" sz="2300" b="1" dirty="0">
                <a:latin typeface="Andalus" panose="02020603050405020304" pitchFamily="18" charset="-78"/>
                <a:cs typeface="Andalus" panose="02020603050405020304" pitchFamily="18" charset="-78"/>
              </a:rPr>
              <a:t>has an opinion and intends to rely on them.</a:t>
            </a:r>
            <a:endParaRPr lang="it-IT" sz="2300" b="1" dirty="0">
              <a:latin typeface="Andalus" panose="02020603050405020304" pitchFamily="18" charset="-78"/>
              <a:cs typeface="Andalus" panose="02020603050405020304" pitchFamily="18" charset="-78"/>
            </a:endParaRPr>
          </a:p>
          <a:p>
            <a:endParaRPr lang="it-IT" dirty="0"/>
          </a:p>
        </p:txBody>
      </p:sp>
    </p:spTree>
    <p:extLst>
      <p:ext uri="{BB962C8B-B14F-4D97-AF65-F5344CB8AC3E}">
        <p14:creationId xmlns:p14="http://schemas.microsoft.com/office/powerpoint/2010/main" val="3369634658"/>
      </p:ext>
    </p:extLst>
  </p:cSld>
  <p:clrMapOvr>
    <a:masterClrMapping/>
  </p:clrMapOvr>
  <mc:AlternateContent xmlns:mc="http://schemas.openxmlformats.org/markup-compatibility/2006" xmlns:p14="http://schemas.microsoft.com/office/powerpoint/2010/main">
    <mc:Choice Requires="p14">
      <p:transition spd="slow" p14:dur="3400" advTm="15000">
        <p14:reveal/>
      </p:transition>
    </mc:Choice>
    <mc:Fallback xmlns="">
      <p:transition spd="slow" advTm="15000">
        <p:fade/>
      </p:transition>
    </mc:Fallback>
  </mc:AlternateContent>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343</TotalTime>
  <Words>1553</Words>
  <Application>Microsoft Office PowerPoint</Application>
  <PresentationFormat>Presentazione su schermo (4:3)</PresentationFormat>
  <Paragraphs>153</Paragraphs>
  <Slides>12</Slides>
  <Notes>0</Notes>
  <HiddenSlides>0</HiddenSlides>
  <MMClips>0</MMClips>
  <ScaleCrop>false</ScaleCrop>
  <HeadingPairs>
    <vt:vector size="4" baseType="variant">
      <vt:variant>
        <vt:lpstr>Tema</vt:lpstr>
      </vt:variant>
      <vt:variant>
        <vt:i4>1</vt:i4>
      </vt:variant>
      <vt:variant>
        <vt:lpstr>Titoli diapositive</vt:lpstr>
      </vt:variant>
      <vt:variant>
        <vt:i4>12</vt:i4>
      </vt:variant>
    </vt:vector>
  </HeadingPairs>
  <TitlesOfParts>
    <vt:vector size="13" baseType="lpstr">
      <vt:lpstr>Tema di Office</vt:lpstr>
      <vt:lpstr>THE CONE-GATHERERS</vt:lpstr>
      <vt:lpstr>Content of the book</vt:lpstr>
      <vt:lpstr>Main Characters  1: Calum</vt:lpstr>
      <vt:lpstr>Main Characters 2: Neil</vt:lpstr>
      <vt:lpstr>Main Characters  2: Duror</vt:lpstr>
      <vt:lpstr>The secondary characters</vt:lpstr>
      <vt:lpstr>Settings</vt:lpstr>
      <vt:lpstr>Emerged themes</vt:lpstr>
      <vt:lpstr>Message to be learnt</vt:lpstr>
      <vt:lpstr>New Vocabulary Learnt</vt:lpstr>
      <vt:lpstr>New Vocabulary Learnt</vt:lpstr>
      <vt:lpstr>New Vocabulary Learnt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Pecos</dc:creator>
  <cp:lastModifiedBy>Pecos</cp:lastModifiedBy>
  <cp:revision>28</cp:revision>
  <dcterms:created xsi:type="dcterms:W3CDTF">2013-09-29T14:57:52Z</dcterms:created>
  <dcterms:modified xsi:type="dcterms:W3CDTF">2013-10-08T15:48:05Z</dcterms:modified>
</cp:coreProperties>
</file>