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6" r:id="rId6"/>
    <p:sldId id="260" r:id="rId7"/>
    <p:sldId id="265" r:id="rId8"/>
    <p:sldId id="263" r:id="rId9"/>
    <p:sldId id="264" r:id="rId10"/>
    <p:sldId id="261" r:id="rId1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9" name="Sottotitolo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Titolo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it-IT" smtClean="0"/>
              <a:t>Fare clic per modificare lo stile del titolo</a:t>
            </a:r>
            <a:endParaRPr kumimoji="0" lang="en-US"/>
          </a:p>
        </p:txBody>
      </p:sp>
      <p:cxnSp>
        <p:nvCxnSpPr>
          <p:cNvPr id="8" name="Connettore 1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ttore 1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Segnaposto data 14"/>
          <p:cNvSpPr>
            <a:spLocks noGrp="1"/>
          </p:cNvSpPr>
          <p:nvPr>
            <p:ph type="dt" sz="half" idx="10"/>
          </p:nvPr>
        </p:nvSpPr>
        <p:spPr/>
        <p:txBody>
          <a:bodyPr/>
          <a:lstStyle/>
          <a:p>
            <a:fld id="{51D0B6BB-30B5-4E2C-AC73-A4847212ECB6}" type="datetimeFigureOut">
              <a:rPr lang="it-IT" smtClean="0"/>
              <a:pPr/>
              <a:t>30/10/2013</a:t>
            </a:fld>
            <a:endParaRPr lang="it-IT"/>
          </a:p>
        </p:txBody>
      </p:sp>
      <p:sp>
        <p:nvSpPr>
          <p:cNvPr id="16" name="Segnaposto numero diapositiva 15"/>
          <p:cNvSpPr>
            <a:spLocks noGrp="1"/>
          </p:cNvSpPr>
          <p:nvPr>
            <p:ph type="sldNum" sz="quarter" idx="11"/>
          </p:nvPr>
        </p:nvSpPr>
        <p:spPr/>
        <p:txBody>
          <a:bodyPr/>
          <a:lstStyle/>
          <a:p>
            <a:fld id="{43FC0214-57F6-47AC-9F89-DB331C294289}" type="slidenum">
              <a:rPr lang="it-IT" smtClean="0"/>
              <a:pPr/>
              <a:t>‹N›</a:t>
            </a:fld>
            <a:endParaRPr lang="it-IT"/>
          </a:p>
        </p:txBody>
      </p:sp>
      <p:sp>
        <p:nvSpPr>
          <p:cNvPr id="17" name="Segnaposto piè di pagina 16"/>
          <p:cNvSpPr>
            <a:spLocks noGrp="1"/>
          </p:cNvSpPr>
          <p:nvPr>
            <p:ph type="ftr" sz="quarter" idx="12"/>
          </p:nvPr>
        </p:nvSpPr>
        <p:spPr/>
        <p:txBody>
          <a:bodyPr/>
          <a:lstStyle/>
          <a:p>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51D0B6BB-30B5-4E2C-AC73-A4847212ECB6}" type="datetimeFigureOut">
              <a:rPr lang="it-IT" smtClean="0"/>
              <a:pPr/>
              <a:t>30/10/2013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3FC0214-57F6-47AC-9F89-DB331C294289}"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51D0B6BB-30B5-4E2C-AC73-A4847212ECB6}" type="datetimeFigureOut">
              <a:rPr lang="it-IT" smtClean="0"/>
              <a:pPr/>
              <a:t>30/10/2013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3FC0214-57F6-47AC-9F89-DB331C294289}"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9" name="Segnaposto contenuto 8"/>
          <p:cNvSpPr>
            <a:spLocks noGrp="1"/>
          </p:cNvSpPr>
          <p:nvPr>
            <p:ph idx="1"/>
          </p:nvPr>
        </p:nvSpPr>
        <p:spPr>
          <a:xfrm>
            <a:off x="457200" y="1524000"/>
            <a:ext cx="8229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4" name="Segnaposto data 13"/>
          <p:cNvSpPr>
            <a:spLocks noGrp="1"/>
          </p:cNvSpPr>
          <p:nvPr>
            <p:ph type="dt" sz="half" idx="14"/>
          </p:nvPr>
        </p:nvSpPr>
        <p:spPr/>
        <p:txBody>
          <a:bodyPr/>
          <a:lstStyle/>
          <a:p>
            <a:fld id="{51D0B6BB-30B5-4E2C-AC73-A4847212ECB6}" type="datetimeFigureOut">
              <a:rPr lang="it-IT" smtClean="0"/>
              <a:pPr/>
              <a:t>30/10/2013</a:t>
            </a:fld>
            <a:endParaRPr lang="it-IT"/>
          </a:p>
        </p:txBody>
      </p:sp>
      <p:sp>
        <p:nvSpPr>
          <p:cNvPr id="15" name="Segnaposto numero diapositiva 14"/>
          <p:cNvSpPr>
            <a:spLocks noGrp="1"/>
          </p:cNvSpPr>
          <p:nvPr>
            <p:ph type="sldNum" sz="quarter" idx="15"/>
          </p:nvPr>
        </p:nvSpPr>
        <p:spPr/>
        <p:txBody>
          <a:bodyPr/>
          <a:lstStyle>
            <a:lvl1pPr algn="ctr">
              <a:defRPr/>
            </a:lvl1pPr>
          </a:lstStyle>
          <a:p>
            <a:fld id="{43FC0214-57F6-47AC-9F89-DB331C294289}" type="slidenum">
              <a:rPr lang="it-IT" smtClean="0"/>
              <a:pPr/>
              <a:t>‹N›</a:t>
            </a:fld>
            <a:endParaRPr lang="it-IT"/>
          </a:p>
        </p:txBody>
      </p:sp>
      <p:sp>
        <p:nvSpPr>
          <p:cNvPr id="16" name="Segnaposto piè di pagina 15"/>
          <p:cNvSpPr>
            <a:spLocks noGrp="1"/>
          </p:cNvSpPr>
          <p:nvPr>
            <p:ph type="ftr" sz="quarter" idx="16"/>
          </p:nvPr>
        </p:nvSpPr>
        <p:spPr/>
        <p:txBody>
          <a:bodyPr/>
          <a:lstStyle/>
          <a:p>
            <a:endParaRPr lang="it-IT"/>
          </a:p>
        </p:txBody>
      </p:sp>
      <p:sp>
        <p:nvSpPr>
          <p:cNvPr id="17" name="Titolo 16"/>
          <p:cNvSpPr>
            <a:spLocks noGrp="1"/>
          </p:cNvSpPr>
          <p:nvPr>
            <p:ph type="title"/>
          </p:nvPr>
        </p:nvSpPr>
        <p:spPr/>
        <p:txBody>
          <a:bodyPr rtlCol="0" anchor="b" anchorCtr="0"/>
          <a:lstStyle/>
          <a:p>
            <a:r>
              <a:rPr kumimoji="0" lang="it-IT" smtClean="0"/>
              <a:t>Fare clic per modificare lo stile del titolo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4" name="Segnaposto data 3"/>
          <p:cNvSpPr>
            <a:spLocks noGrp="1"/>
          </p:cNvSpPr>
          <p:nvPr>
            <p:ph type="dt" sz="half" idx="10"/>
          </p:nvPr>
        </p:nvSpPr>
        <p:spPr/>
        <p:txBody>
          <a:bodyPr/>
          <a:lstStyle/>
          <a:p>
            <a:fld id="{51D0B6BB-30B5-4E2C-AC73-A4847212ECB6}" type="datetimeFigureOut">
              <a:rPr lang="it-IT" smtClean="0"/>
              <a:pPr/>
              <a:t>30/10/2013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3FC0214-57F6-47AC-9F89-DB331C294289}" type="slidenum">
              <a:rPr lang="it-IT" smtClean="0"/>
              <a:pPr/>
              <a:t>‹N›</a:t>
            </a:fld>
            <a:endParaRPr lang="it-IT"/>
          </a:p>
        </p:txBody>
      </p:sp>
      <p:sp>
        <p:nvSpPr>
          <p:cNvPr id="2" name="Titolo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cxnSp>
        <p:nvCxnSpPr>
          <p:cNvPr id="7" name="Connettore 1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5" name="Segnaposto data 4"/>
          <p:cNvSpPr>
            <a:spLocks noGrp="1"/>
          </p:cNvSpPr>
          <p:nvPr>
            <p:ph type="dt" sz="half" idx="10"/>
          </p:nvPr>
        </p:nvSpPr>
        <p:spPr/>
        <p:txBody>
          <a:bodyPr/>
          <a:lstStyle/>
          <a:p>
            <a:fld id="{51D0B6BB-30B5-4E2C-AC73-A4847212ECB6}" type="datetimeFigureOut">
              <a:rPr lang="it-IT" smtClean="0"/>
              <a:pPr/>
              <a:t>30/10/2013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3FC0214-57F6-47AC-9F89-DB331C294289}" type="slidenum">
              <a:rPr lang="it-IT" smtClean="0"/>
              <a:pPr/>
              <a:t>‹N›</a:t>
            </a:fld>
            <a:endParaRPr lang="it-IT"/>
          </a:p>
        </p:txBody>
      </p:sp>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11" name="Segnaposto contenuto 10"/>
          <p:cNvSpPr>
            <a:spLocks noGrp="1"/>
          </p:cNvSpPr>
          <p:nvPr>
            <p:ph sz="half" idx="1"/>
          </p:nvPr>
        </p:nvSpPr>
        <p:spPr>
          <a:xfrm>
            <a:off x="457200" y="1524000"/>
            <a:ext cx="4059936"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2"/>
          </p:nvPr>
        </p:nvSpPr>
        <p:spPr>
          <a:xfrm>
            <a:off x="4648200" y="1524000"/>
            <a:ext cx="4059936"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9" name="Segnaposto numero diapositiva 8"/>
          <p:cNvSpPr>
            <a:spLocks noGrp="1"/>
          </p:cNvSpPr>
          <p:nvPr>
            <p:ph type="sldNum" sz="quarter" idx="12"/>
          </p:nvPr>
        </p:nvSpPr>
        <p:spPr/>
        <p:txBody>
          <a:bodyPr/>
          <a:lstStyle/>
          <a:p>
            <a:fld id="{43FC0214-57F6-47AC-9F89-DB331C294289}" type="slidenum">
              <a:rPr lang="it-IT" smtClean="0"/>
              <a:pPr/>
              <a:t>‹N›</a:t>
            </a:fld>
            <a:endParaRPr lang="it-IT"/>
          </a:p>
        </p:txBody>
      </p:sp>
      <p:sp>
        <p:nvSpPr>
          <p:cNvPr id="8" name="Segnaposto piè di pagina 7"/>
          <p:cNvSpPr>
            <a:spLocks noGrp="1"/>
          </p:cNvSpPr>
          <p:nvPr>
            <p:ph type="ftr" sz="quarter" idx="11"/>
          </p:nvPr>
        </p:nvSpPr>
        <p:spPr/>
        <p:txBody>
          <a:bodyPr/>
          <a:lstStyle/>
          <a:p>
            <a:endParaRPr lang="it-IT"/>
          </a:p>
        </p:txBody>
      </p:sp>
      <p:sp>
        <p:nvSpPr>
          <p:cNvPr id="7" name="Segnaposto data 6"/>
          <p:cNvSpPr>
            <a:spLocks noGrp="1"/>
          </p:cNvSpPr>
          <p:nvPr>
            <p:ph type="dt" sz="half" idx="10"/>
          </p:nvPr>
        </p:nvSpPr>
        <p:spPr/>
        <p:txBody>
          <a:bodyPr/>
          <a:lstStyle/>
          <a:p>
            <a:fld id="{51D0B6BB-30B5-4E2C-AC73-A4847212ECB6}" type="datetimeFigureOut">
              <a:rPr lang="it-IT" smtClean="0"/>
              <a:pPr/>
              <a:t>30/10/2013</a:t>
            </a:fld>
            <a:endParaRPr lang="it-IT"/>
          </a:p>
        </p:txBody>
      </p:sp>
      <p:sp>
        <p:nvSpPr>
          <p:cNvPr id="3" name="Segnaposto testo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32" name="Segnaposto contenuto 31"/>
          <p:cNvSpPr>
            <a:spLocks noGrp="1"/>
          </p:cNvSpPr>
          <p:nvPr>
            <p:ph sz="half" idx="2"/>
          </p:nvPr>
        </p:nvSpPr>
        <p:spPr>
          <a:xfrm>
            <a:off x="457200" y="2201896"/>
            <a:ext cx="4038600" cy="391363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34" name="Segnaposto contenuto 33"/>
          <p:cNvSpPr>
            <a:spLocks noGrp="1"/>
          </p:cNvSpPr>
          <p:nvPr>
            <p:ph sz="quarter" idx="4"/>
          </p:nvPr>
        </p:nvSpPr>
        <p:spPr>
          <a:xfrm>
            <a:off x="4649788" y="2201896"/>
            <a:ext cx="4038600" cy="391363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 name="Titolo 1"/>
          <p:cNvSpPr>
            <a:spLocks noGrp="1"/>
          </p:cNvSpPr>
          <p:nvPr>
            <p:ph type="title"/>
          </p:nvPr>
        </p:nvSpPr>
        <p:spPr>
          <a:xfrm>
            <a:off x="457200" y="155448"/>
            <a:ext cx="8229600" cy="1143000"/>
          </a:xfrm>
        </p:spPr>
        <p:txBody>
          <a:bodyPr anchor="b" anchorCtr="0"/>
          <a:lstStyle>
            <a:lvl1pPr>
              <a:defRPr/>
            </a:lvl1pPr>
          </a:lstStyle>
          <a:p>
            <a:r>
              <a:rPr kumimoji="0" lang="it-IT" smtClean="0"/>
              <a:t>Fare clic per modificare lo stile del titolo</a:t>
            </a:r>
            <a:endParaRPr kumimoji="0" lang="en-US"/>
          </a:p>
        </p:txBody>
      </p:sp>
      <p:sp>
        <p:nvSpPr>
          <p:cNvPr id="12" name="Segnaposto testo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cxnSp>
        <p:nvCxnSpPr>
          <p:cNvPr id="10" name="Connettore 1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ttore 1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51D0B6BB-30B5-4E2C-AC73-A4847212ECB6}" type="datetimeFigureOut">
              <a:rPr lang="it-IT" smtClean="0"/>
              <a:pPr/>
              <a:t>30/10/2013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3FC0214-57F6-47AC-9F89-DB331C294289}" type="slidenum">
              <a:rPr lang="it-IT" smtClean="0"/>
              <a:pPr/>
              <a:t>‹N›</a:t>
            </a:fld>
            <a:endParaRPr lang="it-IT"/>
          </a:p>
        </p:txBody>
      </p:sp>
      <p:sp>
        <p:nvSpPr>
          <p:cNvPr id="2" name="Titolo 1"/>
          <p:cNvSpPr>
            <a:spLocks noGrp="1"/>
          </p:cNvSpPr>
          <p:nvPr>
            <p:ph type="title"/>
          </p:nvPr>
        </p:nvSpPr>
        <p:spPr/>
        <p:txBody>
          <a:bodyPr/>
          <a:lstStyle/>
          <a:p>
            <a:r>
              <a:rPr kumimoji="0" lang="it-IT" smtClean="0"/>
              <a:t>Fare clic per modificare lo stile del titolo</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1D0B6BB-30B5-4E2C-AC73-A4847212ECB6}" type="datetimeFigureOut">
              <a:rPr lang="it-IT" smtClean="0"/>
              <a:pPr/>
              <a:t>30/10/2013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3FC0214-57F6-47AC-9F89-DB331C294289}"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9" name="Segnaposto contenuto 28"/>
          <p:cNvSpPr>
            <a:spLocks noGrp="1"/>
          </p:cNvSpPr>
          <p:nvPr>
            <p:ph sz="quarter" idx="1"/>
          </p:nvPr>
        </p:nvSpPr>
        <p:spPr>
          <a:xfrm>
            <a:off x="457200" y="457200"/>
            <a:ext cx="6248400" cy="5715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3" name="Segnaposto testo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31" name="Titolo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it-IT" smtClean="0"/>
              <a:t>Fare clic per modificare lo stile del titolo</a:t>
            </a:r>
            <a:endParaRPr kumimoji="0" lang="en-US"/>
          </a:p>
        </p:txBody>
      </p:sp>
      <p:sp>
        <p:nvSpPr>
          <p:cNvPr id="8" name="Segnaposto data 7"/>
          <p:cNvSpPr>
            <a:spLocks noGrp="1"/>
          </p:cNvSpPr>
          <p:nvPr>
            <p:ph type="dt" sz="half" idx="14"/>
          </p:nvPr>
        </p:nvSpPr>
        <p:spPr/>
        <p:txBody>
          <a:bodyPr/>
          <a:lstStyle/>
          <a:p>
            <a:fld id="{51D0B6BB-30B5-4E2C-AC73-A4847212ECB6}" type="datetimeFigureOut">
              <a:rPr lang="it-IT" smtClean="0"/>
              <a:pPr/>
              <a:t>30/10/2013</a:t>
            </a:fld>
            <a:endParaRPr lang="it-IT"/>
          </a:p>
        </p:txBody>
      </p:sp>
      <p:sp>
        <p:nvSpPr>
          <p:cNvPr id="9" name="Segnaposto numero diapositiva 8"/>
          <p:cNvSpPr>
            <a:spLocks noGrp="1"/>
          </p:cNvSpPr>
          <p:nvPr>
            <p:ph type="sldNum" sz="quarter" idx="15"/>
          </p:nvPr>
        </p:nvSpPr>
        <p:spPr/>
        <p:txBody>
          <a:bodyPr/>
          <a:lstStyle/>
          <a:p>
            <a:fld id="{43FC0214-57F6-47AC-9F89-DB331C294289}" type="slidenum">
              <a:rPr lang="it-IT" smtClean="0"/>
              <a:pPr/>
              <a:t>‹N›</a:t>
            </a:fld>
            <a:endParaRPr lang="it-IT"/>
          </a:p>
        </p:txBody>
      </p:sp>
      <p:sp>
        <p:nvSpPr>
          <p:cNvPr id="10" name="Segnaposto piè di pagina 9"/>
          <p:cNvSpPr>
            <a:spLocks noGrp="1"/>
          </p:cNvSpPr>
          <p:nvPr>
            <p:ph type="ftr" sz="quarter" idx="16"/>
          </p:nvPr>
        </p:nvSpPr>
        <p:spPr/>
        <p:txBody>
          <a:bodyPr/>
          <a:lstStyle/>
          <a:p>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it-IT" smtClean="0"/>
              <a:t>Fare clic sull'icona per inserire un'immagine</a:t>
            </a:r>
            <a:endParaRPr kumimoji="0" lang="en-US"/>
          </a:p>
        </p:txBody>
      </p:sp>
      <p:sp>
        <p:nvSpPr>
          <p:cNvPr id="4" name="Segnaposto testo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8" name="Segnaposto data 7"/>
          <p:cNvSpPr>
            <a:spLocks noGrp="1"/>
          </p:cNvSpPr>
          <p:nvPr>
            <p:ph type="dt" sz="half" idx="10"/>
          </p:nvPr>
        </p:nvSpPr>
        <p:spPr/>
        <p:txBody>
          <a:bodyPr/>
          <a:lstStyle/>
          <a:p>
            <a:fld id="{51D0B6BB-30B5-4E2C-AC73-A4847212ECB6}" type="datetimeFigureOut">
              <a:rPr lang="it-IT" smtClean="0"/>
              <a:pPr/>
              <a:t>30/10/2013</a:t>
            </a:fld>
            <a:endParaRPr lang="it-IT"/>
          </a:p>
        </p:txBody>
      </p:sp>
      <p:sp>
        <p:nvSpPr>
          <p:cNvPr id="9" name="Segnaposto numero diapositiva 8"/>
          <p:cNvSpPr>
            <a:spLocks noGrp="1"/>
          </p:cNvSpPr>
          <p:nvPr>
            <p:ph type="sldNum" sz="quarter" idx="11"/>
          </p:nvPr>
        </p:nvSpPr>
        <p:spPr/>
        <p:txBody>
          <a:bodyPr/>
          <a:lstStyle/>
          <a:p>
            <a:fld id="{43FC0214-57F6-47AC-9F89-DB331C294289}" type="slidenum">
              <a:rPr lang="it-IT" smtClean="0"/>
              <a:pPr/>
              <a:t>‹N›</a:t>
            </a:fld>
            <a:endParaRPr lang="it-IT"/>
          </a:p>
        </p:txBody>
      </p:sp>
      <p:sp>
        <p:nvSpPr>
          <p:cNvPr id="10" name="Segnaposto piè di pagina 9"/>
          <p:cNvSpPr>
            <a:spLocks noGrp="1"/>
          </p:cNvSpPr>
          <p:nvPr>
            <p:ph type="ftr" sz="quarter" idx="12"/>
          </p:nvPr>
        </p:nvSpPr>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Segnaposto testo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1D0B6BB-30B5-4E2C-AC73-A4847212ECB6}" type="datetimeFigureOut">
              <a:rPr lang="it-IT" smtClean="0"/>
              <a:pPr/>
              <a:t>30/10/2013</a:t>
            </a:fld>
            <a:endParaRPr lang="it-IT"/>
          </a:p>
        </p:txBody>
      </p:sp>
      <p:sp>
        <p:nvSpPr>
          <p:cNvPr id="10" name="Segnaposto piè di pagina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it-IT"/>
          </a:p>
        </p:txBody>
      </p:sp>
      <p:sp>
        <p:nvSpPr>
          <p:cNvPr id="22" name="Segnaposto numero diapositiva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43FC0214-57F6-47AC-9F89-DB331C294289}" type="slidenum">
              <a:rPr lang="it-IT" smtClean="0"/>
              <a:pPr/>
              <a:t>‹N›</a:t>
            </a:fld>
            <a:endParaRPr lang="it-IT"/>
          </a:p>
        </p:txBody>
      </p:sp>
      <p:sp>
        <p:nvSpPr>
          <p:cNvPr id="5" name="Segnaposto titolo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it-IT" smtClean="0"/>
              <a:t>Fare clic per modificare lo stile del titolo</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love.jpg"/>
          <p:cNvPicPr>
            <a:picLocks noChangeAspect="1"/>
          </p:cNvPicPr>
          <p:nvPr/>
        </p:nvPicPr>
        <p:blipFill>
          <a:blip r:embed="rId2" cstate="print"/>
          <a:stretch>
            <a:fillRect/>
          </a:stretch>
        </p:blipFill>
        <p:spPr>
          <a:xfrm>
            <a:off x="-2375654" y="0"/>
            <a:ext cx="11519654" cy="7199784"/>
          </a:xfrm>
          <a:prstGeom prst="rect">
            <a:avLst/>
          </a:prstGeom>
        </p:spPr>
      </p:pic>
      <p:sp>
        <p:nvSpPr>
          <p:cNvPr id="2" name="Titolo 1"/>
          <p:cNvSpPr>
            <a:spLocks noGrp="1"/>
          </p:cNvSpPr>
          <p:nvPr>
            <p:ph type="ctrTitle"/>
          </p:nvPr>
        </p:nvSpPr>
        <p:spPr>
          <a:xfrm>
            <a:off x="2555776" y="1772816"/>
            <a:ext cx="7772400" cy="1470025"/>
          </a:xfrm>
        </p:spPr>
        <p:txBody>
          <a:bodyPr/>
          <a:lstStyle/>
          <a:p>
            <a:r>
              <a:rPr lang="en-US" dirty="0" smtClean="0">
                <a:solidFill>
                  <a:schemeClr val="tx1"/>
                </a:solidFill>
              </a:rPr>
              <a:t>The language of Love</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11560" y="1700808"/>
            <a:ext cx="8229600" cy="4572000"/>
          </a:xfrm>
        </p:spPr>
        <p:txBody>
          <a:bodyPr>
            <a:normAutofit lnSpcReduction="10000"/>
          </a:bodyPr>
          <a:lstStyle/>
          <a:p>
            <a:r>
              <a:rPr lang="en-US" sz="2800" dirty="0" smtClean="0"/>
              <a:t>Communication changes from age to age</a:t>
            </a:r>
          </a:p>
          <a:p>
            <a:endParaRPr lang="en-US" sz="2800" dirty="0" smtClean="0"/>
          </a:p>
          <a:p>
            <a:r>
              <a:rPr lang="en-US" sz="2800" dirty="0" smtClean="0"/>
              <a:t>Communication changes from age to age for different reasons and changes during the time</a:t>
            </a:r>
          </a:p>
          <a:p>
            <a:endParaRPr lang="en-US" sz="2800" dirty="0" smtClean="0"/>
          </a:p>
          <a:p>
            <a:r>
              <a:rPr lang="en-US" sz="2800" dirty="0" smtClean="0"/>
              <a:t>The language of Love needs intimacy</a:t>
            </a:r>
          </a:p>
          <a:p>
            <a:endParaRPr lang="en-US" sz="2800" dirty="0" smtClean="0"/>
          </a:p>
          <a:p>
            <a:r>
              <a:rPr lang="it-IT" sz="2800" dirty="0" smtClean="0"/>
              <a:t>In the </a:t>
            </a:r>
            <a:r>
              <a:rPr lang="en-US" sz="2800" dirty="0" smtClean="0"/>
              <a:t>Renaissance only men were allowed to court (using language of religion) while today also women can court.</a:t>
            </a:r>
            <a:endParaRPr lang="en-US" sz="2800" dirty="0"/>
          </a:p>
        </p:txBody>
      </p:sp>
      <p:sp>
        <p:nvSpPr>
          <p:cNvPr id="2" name="Titolo 1"/>
          <p:cNvSpPr>
            <a:spLocks noGrp="1"/>
          </p:cNvSpPr>
          <p:nvPr>
            <p:ph type="title"/>
          </p:nvPr>
        </p:nvSpPr>
        <p:spPr>
          <a:xfrm>
            <a:off x="914400" y="188640"/>
            <a:ext cx="8229600" cy="1219200"/>
          </a:xfrm>
        </p:spPr>
        <p:txBody>
          <a:bodyPr>
            <a:normAutofit/>
          </a:bodyPr>
          <a:lstStyle/>
          <a:p>
            <a:r>
              <a:rPr lang="en-US" sz="4000" dirty="0" smtClean="0"/>
              <a:t>Conclusion:</a:t>
            </a:r>
            <a:endParaRPr lang="en-US"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115616" y="1700808"/>
            <a:ext cx="8229600" cy="4572000"/>
          </a:xfrm>
        </p:spPr>
        <p:txBody>
          <a:bodyPr>
            <a:normAutofit/>
          </a:bodyPr>
          <a:lstStyle/>
          <a:p>
            <a:r>
              <a:rPr lang="en-US" sz="2800" dirty="0" smtClean="0"/>
              <a:t>Idea of Love</a:t>
            </a:r>
          </a:p>
          <a:p>
            <a:r>
              <a:rPr lang="en-US" sz="2800" dirty="0" smtClean="0"/>
              <a:t>Where is love found?</a:t>
            </a:r>
          </a:p>
          <a:p>
            <a:r>
              <a:rPr lang="en-US" sz="2800" dirty="0" smtClean="0"/>
              <a:t>Similarities and difference between the Renaissance and today </a:t>
            </a:r>
          </a:p>
          <a:p>
            <a:endParaRPr lang="en-US" sz="2800" dirty="0" smtClean="0"/>
          </a:p>
          <a:p>
            <a:pPr>
              <a:buNone/>
            </a:pPr>
            <a:r>
              <a:rPr lang="en-US" sz="2800" dirty="0" smtClean="0"/>
              <a:t>Why:</a:t>
            </a:r>
          </a:p>
          <a:p>
            <a:r>
              <a:rPr lang="en-US" sz="2800" dirty="0" smtClean="0"/>
              <a:t>Is it easier to use written words that dialogue?</a:t>
            </a:r>
          </a:p>
          <a:p>
            <a:r>
              <a:rPr lang="en-US" sz="2800" dirty="0" smtClean="0"/>
              <a:t>Is it a complicated language? </a:t>
            </a:r>
          </a:p>
          <a:p>
            <a:r>
              <a:rPr lang="en-US" sz="2800" dirty="0" smtClean="0"/>
              <a:t>Does it require intimacy?</a:t>
            </a:r>
          </a:p>
          <a:p>
            <a:endParaRPr lang="en-US" dirty="0" smtClean="0"/>
          </a:p>
          <a:p>
            <a:endParaRPr lang="it-IT" dirty="0"/>
          </a:p>
        </p:txBody>
      </p:sp>
      <p:sp>
        <p:nvSpPr>
          <p:cNvPr id="2" name="Titolo 1"/>
          <p:cNvSpPr>
            <a:spLocks noGrp="1"/>
          </p:cNvSpPr>
          <p:nvPr>
            <p:ph type="title"/>
          </p:nvPr>
        </p:nvSpPr>
        <p:spPr>
          <a:xfrm>
            <a:off x="539552" y="332656"/>
            <a:ext cx="8229600" cy="1219200"/>
          </a:xfrm>
        </p:spPr>
        <p:txBody>
          <a:bodyPr>
            <a:normAutofit/>
          </a:bodyPr>
          <a:lstStyle/>
          <a:p>
            <a:r>
              <a:rPr lang="en-US" sz="4000" dirty="0" smtClean="0"/>
              <a:t>The language of Love:</a:t>
            </a:r>
            <a:r>
              <a:rPr lang="it-IT" dirty="0" smtClean="0"/>
              <a:t/>
            </a:r>
            <a:br>
              <a:rPr lang="it-IT" dirty="0" smtClean="0"/>
            </a:br>
            <a:r>
              <a:rPr lang="it-IT" sz="2200" b="1" dirty="0" smtClean="0"/>
              <a:t>TABLE OF CONTENTS</a:t>
            </a:r>
            <a:endParaRPr lang="it-IT" sz="2200" b="1" dirty="0"/>
          </a:p>
        </p:txBody>
      </p:sp>
      <p:pic>
        <p:nvPicPr>
          <p:cNvPr id="9218" name="Picture 2" descr="http://love-hit.com/wp-content/uploads/2012/04/Love-is-the-language-of-feelings.jpg"/>
          <p:cNvPicPr>
            <a:picLocks noChangeAspect="1" noChangeArrowheads="1"/>
          </p:cNvPicPr>
          <p:nvPr/>
        </p:nvPicPr>
        <p:blipFill>
          <a:blip r:embed="rId2" cstate="print"/>
          <a:srcRect/>
          <a:stretch>
            <a:fillRect/>
          </a:stretch>
        </p:blipFill>
        <p:spPr bwMode="auto">
          <a:xfrm>
            <a:off x="5724128" y="332656"/>
            <a:ext cx="3203848" cy="240185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2132856"/>
            <a:ext cx="8229600" cy="4725144"/>
          </a:xfrm>
        </p:spPr>
        <p:txBody>
          <a:bodyPr>
            <a:normAutofit/>
          </a:bodyPr>
          <a:lstStyle/>
          <a:p>
            <a:pPr>
              <a:buNone/>
            </a:pPr>
            <a:r>
              <a:rPr lang="en-US" dirty="0" smtClean="0"/>
              <a:t>	</a:t>
            </a:r>
          </a:p>
          <a:p>
            <a:pPr>
              <a:buNone/>
            </a:pPr>
            <a:r>
              <a:rPr lang="en-US" dirty="0"/>
              <a:t>	</a:t>
            </a:r>
            <a:r>
              <a:rPr lang="en-US" sz="2800" dirty="0" smtClean="0"/>
              <a:t>Shakespeare explores love as a non-perfect part of the human condition.</a:t>
            </a:r>
          </a:p>
          <a:p>
            <a:pPr>
              <a:buNone/>
            </a:pPr>
            <a:endParaRPr lang="en-US" sz="2800" dirty="0" smtClean="0"/>
          </a:p>
          <a:p>
            <a:pPr marL="1903413" lvl="8" indent="-360363">
              <a:buNone/>
            </a:pPr>
            <a:r>
              <a:rPr lang="en-US" sz="2800" dirty="0" smtClean="0"/>
              <a:t>Love is </a:t>
            </a:r>
            <a:r>
              <a:rPr lang="en-US" sz="2800" dirty="0" smtClean="0"/>
              <a:t>:</a:t>
            </a:r>
          </a:p>
          <a:p>
            <a:pPr marL="2701925" indent="-273050"/>
            <a:r>
              <a:rPr lang="en-US" sz="2800" dirty="0" smtClean="0"/>
              <a:t>a </a:t>
            </a:r>
            <a:r>
              <a:rPr lang="en-US" sz="2800" dirty="0" smtClean="0"/>
              <a:t>force of </a:t>
            </a:r>
            <a:r>
              <a:rPr lang="en-US" sz="2800" dirty="0" smtClean="0"/>
              <a:t>nature</a:t>
            </a:r>
          </a:p>
          <a:p>
            <a:pPr marL="2701925" indent="-273050"/>
            <a:r>
              <a:rPr lang="en-US" sz="2800" dirty="0" smtClean="0"/>
              <a:t>earthy </a:t>
            </a:r>
            <a:endParaRPr lang="en-US" sz="2800" dirty="0" smtClean="0"/>
          </a:p>
          <a:p>
            <a:pPr marL="2701925" indent="-273050"/>
            <a:r>
              <a:rPr lang="en-US" sz="2800" dirty="0" smtClean="0"/>
              <a:t>sometimes </a:t>
            </a:r>
            <a:r>
              <a:rPr lang="en-US" sz="2800" dirty="0" smtClean="0"/>
              <a:t>uneasy</a:t>
            </a:r>
            <a:endParaRPr lang="it-IT" sz="2800" dirty="0"/>
          </a:p>
        </p:txBody>
      </p:sp>
      <p:sp>
        <p:nvSpPr>
          <p:cNvPr id="2" name="Titolo 1"/>
          <p:cNvSpPr>
            <a:spLocks noGrp="1"/>
          </p:cNvSpPr>
          <p:nvPr>
            <p:ph type="title"/>
          </p:nvPr>
        </p:nvSpPr>
        <p:spPr/>
        <p:txBody>
          <a:bodyPr>
            <a:normAutofit/>
          </a:bodyPr>
          <a:lstStyle/>
          <a:p>
            <a:r>
              <a:rPr lang="it-IT" sz="4000" dirty="0" smtClean="0"/>
              <a:t>Love in Shakespeare</a:t>
            </a:r>
            <a:endParaRPr lang="it-IT" sz="4000" dirty="0"/>
          </a:p>
        </p:txBody>
      </p:sp>
      <p:sp>
        <p:nvSpPr>
          <p:cNvPr id="4" name="CasellaDiTesto 3"/>
          <p:cNvSpPr txBox="1"/>
          <p:nvPr/>
        </p:nvSpPr>
        <p:spPr>
          <a:xfrm>
            <a:off x="3635896" y="1628800"/>
            <a:ext cx="5508104" cy="369332"/>
          </a:xfrm>
          <a:prstGeom prst="rect">
            <a:avLst/>
          </a:prstGeom>
          <a:noFill/>
        </p:spPr>
        <p:txBody>
          <a:bodyPr wrap="square" rtlCol="0">
            <a:spAutoFit/>
          </a:bodyPr>
          <a:lstStyle/>
          <a:p>
            <a:r>
              <a:rPr lang="en-US" i="1" dirty="0" smtClean="0"/>
              <a:t>Love is a smoke and is made with the fume of sighs. </a:t>
            </a:r>
            <a:endParaRPr lang="it-IT"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1412776"/>
            <a:ext cx="8676456" cy="5445224"/>
          </a:xfrm>
        </p:spPr>
        <p:txBody>
          <a:bodyPr>
            <a:noAutofit/>
          </a:bodyPr>
          <a:lstStyle/>
          <a:p>
            <a:pPr marL="0" indent="0">
              <a:buNone/>
            </a:pPr>
            <a:r>
              <a:rPr lang="en-US" sz="2400" dirty="0" smtClean="0"/>
              <a:t>It refers to the language used mainly in sonnets, tragedies and all the lyric poetry. It consists of rhetorical choices. </a:t>
            </a:r>
          </a:p>
          <a:p>
            <a:pPr marL="0" indent="0">
              <a:buNone/>
            </a:pPr>
            <a:r>
              <a:rPr lang="en-US" sz="2400" dirty="0"/>
              <a:t>T</a:t>
            </a:r>
            <a:r>
              <a:rPr lang="en-US" sz="2400" dirty="0" smtClean="0"/>
              <a:t>he language of poetry is useful to communicate feelings through  figurative language and high language.</a:t>
            </a:r>
          </a:p>
          <a:p>
            <a:pPr marL="0" indent="0">
              <a:buNone/>
            </a:pPr>
            <a:endParaRPr lang="en-US" sz="2400" dirty="0"/>
          </a:p>
          <a:p>
            <a:pPr marL="0" indent="0">
              <a:buNone/>
            </a:pPr>
            <a:r>
              <a:rPr lang="en-US" sz="2400" dirty="0" smtClean="0"/>
              <a:t/>
            </a:r>
            <a:br>
              <a:rPr lang="en-US" sz="2400" dirty="0" smtClean="0"/>
            </a:br>
            <a:r>
              <a:rPr lang="en-US" sz="2400" dirty="0" smtClean="0"/>
              <a:t>The first form of communication recommended by etiquette is </a:t>
            </a:r>
            <a:r>
              <a:rPr lang="en-US" sz="2400" b="1" dirty="0" smtClean="0"/>
              <a:t>metaphor</a:t>
            </a:r>
            <a:r>
              <a:rPr lang="en-US" sz="2400" dirty="0" smtClean="0"/>
              <a:t>. By using metaphor, a man uses it as an invitation, the woman can pretend she do not understand him and he can retreat without losing honor or she can participate in the metaphor and expand on it. </a:t>
            </a:r>
          </a:p>
          <a:p>
            <a:pPr marL="0" indent="0">
              <a:buNone/>
            </a:pPr>
            <a:endParaRPr lang="en-US" sz="2800" dirty="0" smtClean="0"/>
          </a:p>
        </p:txBody>
      </p:sp>
      <p:sp>
        <p:nvSpPr>
          <p:cNvPr id="2" name="Titolo 1"/>
          <p:cNvSpPr>
            <a:spLocks noGrp="1"/>
          </p:cNvSpPr>
          <p:nvPr>
            <p:ph type="title"/>
          </p:nvPr>
        </p:nvSpPr>
        <p:spPr>
          <a:xfrm>
            <a:off x="914400" y="0"/>
            <a:ext cx="8229600" cy="1219200"/>
          </a:xfrm>
        </p:spPr>
        <p:txBody>
          <a:bodyPr>
            <a:normAutofit/>
          </a:bodyPr>
          <a:lstStyle/>
          <a:p>
            <a:r>
              <a:rPr lang="en-US" sz="4000" dirty="0" smtClean="0"/>
              <a:t>Where is it found?</a:t>
            </a:r>
            <a:endParaRPr lang="en-US" sz="4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052736"/>
            <a:ext cx="8147248" cy="5073427"/>
          </a:xfrm>
        </p:spPr>
        <p:txBody>
          <a:bodyPr>
            <a:normAutofit/>
          </a:bodyPr>
          <a:lstStyle/>
          <a:p>
            <a:pPr marL="719138" indent="0">
              <a:buNone/>
            </a:pPr>
            <a:r>
              <a:rPr lang="en-US" sz="2800" dirty="0" smtClean="0"/>
              <a:t>In “Romeo and Juliet” , immediately Juliet participates in the metaphor.  To speed along the plot, the lovers are able to skip courting, and move on to plain talk about their relationship, deciding to be married.</a:t>
            </a:r>
          </a:p>
          <a:p>
            <a:pPr marL="719138" indent="0">
              <a:buNone/>
            </a:pPr>
            <a:endParaRPr lang="en-US" sz="2800" dirty="0"/>
          </a:p>
          <a:p>
            <a:pPr marL="719138" indent="0">
              <a:buNone/>
            </a:pPr>
            <a:endParaRPr lang="en-US" sz="2800" dirty="0" smtClean="0"/>
          </a:p>
          <a:p>
            <a:pPr marL="719138" indent="0">
              <a:buNone/>
            </a:pPr>
            <a:r>
              <a:rPr lang="en-US" sz="2800" dirty="0" smtClean="0"/>
              <a:t>The use of </a:t>
            </a:r>
            <a:r>
              <a:rPr lang="en-US" sz="2800" b="1" dirty="0" smtClean="0"/>
              <a:t>religious metaphors </a:t>
            </a:r>
            <a:r>
              <a:rPr lang="en-US" sz="2800" dirty="0" smtClean="0"/>
              <a:t>as well as the fact that their love is forbidden, put Romeo and Juliet in the tradition of religious and courtly love.</a:t>
            </a:r>
          </a:p>
          <a:p>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p:cNvSpPr>
            <a:spLocks noGrp="1"/>
          </p:cNvSpPr>
          <p:nvPr>
            <p:ph type="body" idx="1"/>
          </p:nvPr>
        </p:nvSpPr>
        <p:spPr>
          <a:xfrm>
            <a:off x="2159224" y="1556792"/>
            <a:ext cx="6984776" cy="639762"/>
          </a:xfrm>
        </p:spPr>
        <p:txBody>
          <a:bodyPr>
            <a:normAutofit/>
          </a:bodyPr>
          <a:lstStyle/>
          <a:p>
            <a:r>
              <a:rPr lang="en-US" sz="2000" b="0" dirty="0" smtClean="0"/>
              <a:t>The time gap is about six centuries</a:t>
            </a:r>
            <a:endParaRPr lang="en-US" sz="2000" b="0" dirty="0"/>
          </a:p>
        </p:txBody>
      </p:sp>
      <p:sp>
        <p:nvSpPr>
          <p:cNvPr id="3" name="Segnaposto contenuto 2"/>
          <p:cNvSpPr>
            <a:spLocks noGrp="1"/>
          </p:cNvSpPr>
          <p:nvPr>
            <p:ph sz="half" idx="2"/>
          </p:nvPr>
        </p:nvSpPr>
        <p:spPr>
          <a:xfrm>
            <a:off x="323528" y="2492896"/>
            <a:ext cx="3744416" cy="3951288"/>
          </a:xfrm>
        </p:spPr>
        <p:txBody>
          <a:bodyPr>
            <a:normAutofit/>
          </a:bodyPr>
          <a:lstStyle/>
          <a:p>
            <a:pPr>
              <a:buNone/>
            </a:pPr>
            <a:r>
              <a:rPr lang="en-US" sz="2600" dirty="0" smtClean="0"/>
              <a:t>Courtly loves</a:t>
            </a:r>
          </a:p>
          <a:p>
            <a:pPr>
              <a:buNone/>
            </a:pPr>
            <a:endParaRPr lang="en-US" sz="2600" dirty="0" smtClean="0"/>
          </a:p>
          <a:p>
            <a:r>
              <a:rPr lang="en-US" sz="2600" dirty="0" smtClean="0"/>
              <a:t>An important element of courtly love is the love as an instrument of elevation, ennobling spiritual</a:t>
            </a:r>
            <a:endParaRPr lang="en-US" sz="2600" dirty="0"/>
          </a:p>
        </p:txBody>
      </p:sp>
      <p:sp>
        <p:nvSpPr>
          <p:cNvPr id="6" name="Segnaposto contenuto 5"/>
          <p:cNvSpPr>
            <a:spLocks noGrp="1"/>
          </p:cNvSpPr>
          <p:nvPr>
            <p:ph sz="quarter" idx="4"/>
          </p:nvPr>
        </p:nvSpPr>
        <p:spPr>
          <a:xfrm>
            <a:off x="4211961" y="2420888"/>
            <a:ext cx="5112567" cy="3951288"/>
          </a:xfrm>
        </p:spPr>
        <p:txBody>
          <a:bodyPr>
            <a:normAutofit fontScale="85000" lnSpcReduction="20000"/>
          </a:bodyPr>
          <a:lstStyle/>
          <a:p>
            <a:pPr>
              <a:buNone/>
            </a:pPr>
            <a:r>
              <a:rPr lang="en-US" sz="3000" dirty="0" smtClean="0"/>
              <a:t>Love today</a:t>
            </a:r>
          </a:p>
          <a:p>
            <a:endParaRPr lang="en-US" sz="3000" dirty="0" smtClean="0"/>
          </a:p>
          <a:p>
            <a:r>
              <a:rPr lang="en-US" sz="3000" dirty="0" smtClean="0"/>
              <a:t>Today’s  forms of courting are:</a:t>
            </a:r>
          </a:p>
          <a:p>
            <a:pPr lvl="2"/>
            <a:r>
              <a:rPr lang="en-US" sz="3000" dirty="0" smtClean="0"/>
              <a:t>speaking to beloved</a:t>
            </a:r>
          </a:p>
          <a:p>
            <a:pPr lvl="2"/>
            <a:r>
              <a:rPr lang="en-US" sz="3000" dirty="0" smtClean="0"/>
              <a:t>texting (SMS or WA)</a:t>
            </a:r>
          </a:p>
          <a:p>
            <a:pPr>
              <a:buNone/>
            </a:pPr>
            <a:r>
              <a:rPr lang="en-US" sz="3000" dirty="0" smtClean="0">
                <a:sym typeface="Wingdings" pitchFamily="2" charset="2"/>
              </a:rPr>
              <a:t>			</a:t>
            </a:r>
            <a:r>
              <a:rPr lang="en-US" sz="3000" dirty="0" smtClean="0"/>
              <a:t>it is easier than 		     	      spoken language</a:t>
            </a:r>
          </a:p>
          <a:p>
            <a:r>
              <a:rPr lang="en-US" sz="3000" dirty="0" smtClean="0"/>
              <a:t>New way to communicate:</a:t>
            </a:r>
          </a:p>
          <a:p>
            <a:pPr>
              <a:buNone/>
            </a:pPr>
            <a:r>
              <a:rPr lang="en-US" sz="3000" b="1" dirty="0" smtClean="0"/>
              <a:t>			</a:t>
            </a:r>
            <a:r>
              <a:rPr lang="en-US" sz="3000" dirty="0" smtClean="0"/>
              <a:t>Technology </a:t>
            </a:r>
          </a:p>
          <a:p>
            <a:r>
              <a:rPr lang="en-US" sz="3000" dirty="0" smtClean="0"/>
              <a:t>A girl can court a boy</a:t>
            </a:r>
          </a:p>
          <a:p>
            <a:endParaRPr lang="en-US" dirty="0"/>
          </a:p>
        </p:txBody>
      </p:sp>
      <p:sp>
        <p:nvSpPr>
          <p:cNvPr id="2" name="Titolo 1"/>
          <p:cNvSpPr>
            <a:spLocks noGrp="1"/>
          </p:cNvSpPr>
          <p:nvPr>
            <p:ph type="title"/>
          </p:nvPr>
        </p:nvSpPr>
        <p:spPr>
          <a:xfrm>
            <a:off x="611560" y="548680"/>
            <a:ext cx="8229600" cy="1143000"/>
          </a:xfrm>
        </p:spPr>
        <p:txBody>
          <a:bodyPr>
            <a:normAutofit fontScale="90000"/>
          </a:bodyPr>
          <a:lstStyle/>
          <a:p>
            <a:r>
              <a:rPr lang="en-US" dirty="0" smtClean="0"/>
              <a:t>Similarities and difference between the Renaissance and today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p:cNvSpPr>
            <a:spLocks noGrp="1"/>
          </p:cNvSpPr>
          <p:nvPr>
            <p:ph idx="1"/>
          </p:nvPr>
        </p:nvSpPr>
        <p:spPr>
          <a:xfrm>
            <a:off x="251520" y="1916832"/>
            <a:ext cx="8676456" cy="4525963"/>
          </a:xfrm>
        </p:spPr>
        <p:txBody>
          <a:bodyPr>
            <a:normAutofit fontScale="92500" lnSpcReduction="10000"/>
          </a:bodyPr>
          <a:lstStyle/>
          <a:p>
            <a:pPr>
              <a:buNone/>
            </a:pPr>
            <a:r>
              <a:rPr lang="en-US" sz="2000" dirty="0" smtClean="0"/>
              <a:t>Dialogue lets you:</a:t>
            </a:r>
          </a:p>
          <a:p>
            <a:pPr>
              <a:buNone/>
            </a:pPr>
            <a:endParaRPr lang="en-US" sz="2000" dirty="0" smtClean="0"/>
          </a:p>
          <a:p>
            <a:r>
              <a:rPr lang="en-US" sz="2000" b="1" dirty="0" smtClean="0"/>
              <a:t>Show rather than tell </a:t>
            </a:r>
            <a:r>
              <a:rPr lang="en-US" sz="2000" dirty="0" smtClean="0"/>
              <a:t>– when characters act and speak, they become real to us</a:t>
            </a:r>
          </a:p>
          <a:p>
            <a:r>
              <a:rPr lang="en-US" sz="2000" b="1" dirty="0" smtClean="0"/>
              <a:t>Build tension and drama</a:t>
            </a:r>
          </a:p>
          <a:p>
            <a:r>
              <a:rPr lang="en-US" sz="2000" b="1" dirty="0" smtClean="0"/>
              <a:t>Reveal character in what’s said </a:t>
            </a:r>
          </a:p>
          <a:p>
            <a:r>
              <a:rPr lang="en-US" sz="2000" b="1" dirty="0" smtClean="0"/>
              <a:t>Create white space on the page </a:t>
            </a:r>
            <a:r>
              <a:rPr lang="en-US" sz="2000" dirty="0" smtClean="0"/>
              <a:t>– attractive to busy readers</a:t>
            </a:r>
          </a:p>
          <a:p>
            <a:pPr>
              <a:buNone/>
            </a:pPr>
            <a:endParaRPr lang="en-US" sz="2000" dirty="0"/>
          </a:p>
          <a:p>
            <a:pPr marL="0" indent="0">
              <a:buNone/>
            </a:pPr>
            <a:r>
              <a:rPr lang="en-US" sz="2000" dirty="0" smtClean="0"/>
              <a:t>Dialogue is supposed to give an </a:t>
            </a:r>
            <a:r>
              <a:rPr lang="en-US" sz="2000" b="1" dirty="0" smtClean="0"/>
              <a:t>impression of real speech </a:t>
            </a:r>
            <a:r>
              <a:rPr lang="en-US" sz="2000" dirty="0" smtClean="0"/>
              <a:t>and what is not said is more powerful than what is said.</a:t>
            </a:r>
          </a:p>
          <a:p>
            <a:pPr>
              <a:buNone/>
            </a:pPr>
            <a:endParaRPr lang="en-US" sz="2000" dirty="0" smtClean="0"/>
          </a:p>
          <a:p>
            <a:pPr>
              <a:buNone/>
            </a:pPr>
            <a:r>
              <a:rPr lang="en-US" sz="2000" dirty="0"/>
              <a:t> </a:t>
            </a:r>
            <a:r>
              <a:rPr lang="en-US" sz="2000" dirty="0" smtClean="0"/>
              <a:t>	Therefore dialogue is more difficult than written words.</a:t>
            </a:r>
            <a:br>
              <a:rPr lang="en-US" sz="2000" dirty="0" smtClean="0"/>
            </a:br>
            <a:r>
              <a:rPr lang="en-US" sz="2000" dirty="0" smtClean="0"/>
              <a:t> Indeed when you write you can image the best form to tell something while in dialogue you have to be ready to find the right words.</a:t>
            </a:r>
            <a:endParaRPr lang="it-IT" sz="2000" dirty="0"/>
          </a:p>
        </p:txBody>
      </p:sp>
      <p:sp>
        <p:nvSpPr>
          <p:cNvPr id="2" name="Titolo 1"/>
          <p:cNvSpPr>
            <a:spLocks noGrp="1"/>
          </p:cNvSpPr>
          <p:nvPr>
            <p:ph type="title"/>
          </p:nvPr>
        </p:nvSpPr>
        <p:spPr>
          <a:xfrm>
            <a:off x="467544" y="692696"/>
            <a:ext cx="8676456" cy="1143000"/>
          </a:xfrm>
        </p:spPr>
        <p:txBody>
          <a:bodyPr>
            <a:normAutofit fontScale="90000"/>
          </a:bodyPr>
          <a:lstStyle/>
          <a:p>
            <a:r>
              <a:rPr lang="en-US" dirty="0" smtClean="0"/>
              <a:t>Why is it easier to use written language that dialogue(spoken language)  ?</a:t>
            </a: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p:cNvSpPr>
            <a:spLocks noGrp="1"/>
          </p:cNvSpPr>
          <p:nvPr>
            <p:ph idx="1"/>
          </p:nvPr>
        </p:nvSpPr>
        <p:spPr>
          <a:xfrm>
            <a:off x="683568" y="2332037"/>
            <a:ext cx="8229600" cy="4525963"/>
          </a:xfrm>
        </p:spPr>
        <p:txBody>
          <a:bodyPr>
            <a:normAutofit/>
          </a:bodyPr>
          <a:lstStyle/>
          <a:p>
            <a:r>
              <a:rPr lang="en-US" sz="2800" dirty="0" smtClean="0"/>
              <a:t>Language of poetry is a </a:t>
            </a:r>
            <a:r>
              <a:rPr lang="en-US" sz="2800" b="1" dirty="0" smtClean="0"/>
              <a:t>rhetorical</a:t>
            </a:r>
            <a:r>
              <a:rPr lang="en-US" sz="2800" dirty="0" smtClean="0"/>
              <a:t> language            (full of figures of speech), so it is a difficult matter.</a:t>
            </a:r>
          </a:p>
          <a:p>
            <a:endParaRPr lang="en-US" sz="2800" dirty="0" smtClean="0"/>
          </a:p>
          <a:p>
            <a:r>
              <a:rPr lang="en-US" sz="2800" dirty="0" smtClean="0"/>
              <a:t>Love is a </a:t>
            </a:r>
            <a:r>
              <a:rPr lang="en-US" sz="2800" b="1" dirty="0" smtClean="0"/>
              <a:t>risk</a:t>
            </a:r>
            <a:r>
              <a:rPr lang="en-US" sz="2800" dirty="0" smtClean="0"/>
              <a:t> because the person might not feel the same thoughts:</a:t>
            </a:r>
          </a:p>
          <a:p>
            <a:pPr lvl="4"/>
            <a:r>
              <a:rPr lang="en-US" sz="2800" dirty="0" smtClean="0"/>
              <a:t>Sin</a:t>
            </a:r>
            <a:r>
              <a:rPr lang="en-US" sz="2800" dirty="0" smtClean="0">
                <a:sym typeface="Wingdings" pitchFamily="2" charset="2"/>
              </a:rPr>
              <a:t></a:t>
            </a:r>
            <a:r>
              <a:rPr lang="en-US" sz="2800" dirty="0" smtClean="0"/>
              <a:t> Humans are fallen creatures</a:t>
            </a:r>
          </a:p>
          <a:p>
            <a:pPr lvl="4">
              <a:buNone/>
            </a:pPr>
            <a:endParaRPr lang="en-US" sz="2800" dirty="0" smtClean="0"/>
          </a:p>
          <a:p>
            <a:pPr marL="0" lvl="4" indent="360363"/>
            <a:r>
              <a:rPr lang="en-US" sz="2800" dirty="0" smtClean="0"/>
              <a:t>It </a:t>
            </a:r>
            <a:r>
              <a:rPr lang="en-US" sz="2800" dirty="0"/>
              <a:t>implies </a:t>
            </a:r>
            <a:r>
              <a:rPr lang="en-US" sz="2800" dirty="0" smtClean="0"/>
              <a:t>intimacy</a:t>
            </a:r>
          </a:p>
        </p:txBody>
      </p:sp>
      <p:sp>
        <p:nvSpPr>
          <p:cNvPr id="2" name="Titolo 1"/>
          <p:cNvSpPr>
            <a:spLocks noGrp="1"/>
          </p:cNvSpPr>
          <p:nvPr>
            <p:ph type="title"/>
          </p:nvPr>
        </p:nvSpPr>
        <p:spPr>
          <a:xfrm>
            <a:off x="467544" y="548680"/>
            <a:ext cx="8229600" cy="1143000"/>
          </a:xfrm>
        </p:spPr>
        <p:txBody>
          <a:bodyPr>
            <a:normAutofit fontScale="90000"/>
          </a:bodyPr>
          <a:lstStyle/>
          <a:p>
            <a:r>
              <a:rPr lang="en-US" dirty="0" smtClean="0"/>
              <a:t>Why is it a complicated language?</a:t>
            </a:r>
            <a:br>
              <a:rPr lang="en-US" dirty="0" smtClean="0"/>
            </a:br>
            <a:endParaRPr lang="it-IT" dirty="0"/>
          </a:p>
        </p:txBody>
      </p:sp>
      <p:sp>
        <p:nvSpPr>
          <p:cNvPr id="5" name="Rettangolo 4"/>
          <p:cNvSpPr/>
          <p:nvPr/>
        </p:nvSpPr>
        <p:spPr>
          <a:xfrm>
            <a:off x="5868144" y="1196752"/>
            <a:ext cx="3707904" cy="923330"/>
          </a:xfrm>
          <a:prstGeom prst="rect">
            <a:avLst/>
          </a:prstGeom>
        </p:spPr>
        <p:txBody>
          <a:bodyPr wrap="square">
            <a:spAutoFit/>
          </a:bodyPr>
          <a:lstStyle/>
          <a:p>
            <a:r>
              <a:rPr lang="en-US" dirty="0" smtClean="0"/>
              <a:t>"True </a:t>
            </a:r>
            <a:r>
              <a:rPr lang="en-US" i="1" dirty="0" smtClean="0"/>
              <a:t>love</a:t>
            </a:r>
            <a:r>
              <a:rPr lang="en-US" dirty="0" smtClean="0"/>
              <a:t> is Hard to find,</a:t>
            </a:r>
            <a:br>
              <a:rPr lang="en-US" dirty="0" smtClean="0"/>
            </a:br>
            <a:r>
              <a:rPr lang="en-US" dirty="0" smtClean="0"/>
              <a:t> </a:t>
            </a:r>
            <a:r>
              <a:rPr lang="en-US" i="1" dirty="0" smtClean="0"/>
              <a:t>Difficult</a:t>
            </a:r>
            <a:r>
              <a:rPr lang="en-US" dirty="0" smtClean="0"/>
              <a:t> to leave, </a:t>
            </a:r>
            <a:br>
              <a:rPr lang="en-US" dirty="0" smtClean="0"/>
            </a:br>
            <a:r>
              <a:rPr lang="en-US" dirty="0" smtClean="0"/>
              <a:t>and Impossible to forget"</a:t>
            </a:r>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916832"/>
            <a:ext cx="8229600" cy="4525963"/>
          </a:xfrm>
        </p:spPr>
        <p:txBody>
          <a:bodyPr/>
          <a:lstStyle/>
          <a:p>
            <a:r>
              <a:rPr lang="en-US" sz="2800" dirty="0" smtClean="0"/>
              <a:t>Intimacy means things that are said or done only by people who have a </a:t>
            </a:r>
            <a:r>
              <a:rPr lang="en-US" sz="2800" b="1" dirty="0" smtClean="0"/>
              <a:t>close relationship </a:t>
            </a:r>
            <a:r>
              <a:rPr lang="en-US" sz="2800" dirty="0" smtClean="0"/>
              <a:t>with each other.</a:t>
            </a:r>
          </a:p>
          <a:p>
            <a:endParaRPr lang="en-US" sz="2800" dirty="0" smtClean="0"/>
          </a:p>
          <a:p>
            <a:r>
              <a:rPr lang="en-US" sz="2800" dirty="0" smtClean="0"/>
              <a:t>Using the language of love , </a:t>
            </a:r>
            <a:r>
              <a:rPr lang="en-US" sz="2800" dirty="0" smtClean="0"/>
              <a:t/>
            </a:r>
            <a:br>
              <a:rPr lang="en-US" sz="2800" dirty="0" smtClean="0"/>
            </a:br>
            <a:r>
              <a:rPr lang="en-US" sz="2800" dirty="0" smtClean="0"/>
              <a:t>intimacy </a:t>
            </a:r>
            <a:r>
              <a:rPr lang="en-US" sz="2800" dirty="0" smtClean="0"/>
              <a:t>is required because </a:t>
            </a:r>
            <a:r>
              <a:rPr lang="en-US" sz="2800" dirty="0" smtClean="0"/>
              <a:t/>
            </a:r>
            <a:br>
              <a:rPr lang="en-US" sz="2800" dirty="0" smtClean="0"/>
            </a:br>
            <a:r>
              <a:rPr lang="en-US" sz="2800" dirty="0" smtClean="0"/>
              <a:t>body </a:t>
            </a:r>
            <a:r>
              <a:rPr lang="en-US" sz="2800" dirty="0" smtClean="0"/>
              <a:t>language is an important </a:t>
            </a:r>
            <a:r>
              <a:rPr lang="en-US" sz="2800" dirty="0" smtClean="0"/>
              <a:t/>
            </a:r>
            <a:br>
              <a:rPr lang="en-US" sz="2800" dirty="0" smtClean="0"/>
            </a:br>
            <a:r>
              <a:rPr lang="en-US" sz="2800" dirty="0" smtClean="0"/>
              <a:t>element</a:t>
            </a:r>
            <a:r>
              <a:rPr lang="en-US" sz="2800" dirty="0" smtClean="0"/>
              <a:t>. Thus intimacy is </a:t>
            </a:r>
            <a:r>
              <a:rPr lang="en-US" sz="2800" dirty="0" smtClean="0"/>
              <a:t>in</a:t>
            </a:r>
            <a:br>
              <a:rPr lang="en-US" sz="2800" dirty="0" smtClean="0"/>
            </a:br>
            <a:r>
              <a:rPr lang="en-US" sz="2800" dirty="0" smtClean="0"/>
              <a:t>connection </a:t>
            </a:r>
            <a:r>
              <a:rPr lang="en-US" sz="2800" dirty="0" smtClean="0"/>
              <a:t>with </a:t>
            </a:r>
            <a:r>
              <a:rPr lang="en-US" sz="2800" b="1" dirty="0" smtClean="0"/>
              <a:t>Physical contact</a:t>
            </a:r>
          </a:p>
          <a:p>
            <a:endParaRPr lang="it-IT" dirty="0"/>
          </a:p>
        </p:txBody>
      </p:sp>
      <p:sp>
        <p:nvSpPr>
          <p:cNvPr id="2" name="Titolo 1"/>
          <p:cNvSpPr>
            <a:spLocks noGrp="1"/>
          </p:cNvSpPr>
          <p:nvPr>
            <p:ph type="title"/>
          </p:nvPr>
        </p:nvSpPr>
        <p:spPr/>
        <p:txBody>
          <a:bodyPr>
            <a:normAutofit/>
          </a:bodyPr>
          <a:lstStyle/>
          <a:p>
            <a:r>
              <a:rPr lang="en-US" sz="4000" dirty="0" smtClean="0"/>
              <a:t>Why does it require intimacy?</a:t>
            </a:r>
            <a:endParaRPr lang="it-IT" sz="4000" dirty="0"/>
          </a:p>
        </p:txBody>
      </p:sp>
      <p:pic>
        <p:nvPicPr>
          <p:cNvPr id="2050" name="Picture 2" descr="http://themarriagepodcast.com/wp-content/uploads/2013/05/5-love-languages.png"/>
          <p:cNvPicPr>
            <a:picLocks noChangeAspect="1" noChangeArrowheads="1"/>
          </p:cNvPicPr>
          <p:nvPr/>
        </p:nvPicPr>
        <p:blipFill>
          <a:blip r:embed="rId2" cstate="print"/>
          <a:srcRect/>
          <a:stretch>
            <a:fillRect/>
          </a:stretch>
        </p:blipFill>
        <p:spPr bwMode="auto">
          <a:xfrm>
            <a:off x="6012160" y="2780928"/>
            <a:ext cx="2785492" cy="284120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a">
  <a:themeElements>
    <a:clrScheme name="Carta">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art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rta">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4294</TotalTime>
  <Words>449</Words>
  <Application>Microsoft Office PowerPoint</Application>
  <PresentationFormat>Presentazione su schermo (4:3)</PresentationFormat>
  <Paragraphs>73</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Carta</vt:lpstr>
      <vt:lpstr>The language of Love</vt:lpstr>
      <vt:lpstr>The language of Love: TABLE OF CONTENTS</vt:lpstr>
      <vt:lpstr>Love in Shakespeare</vt:lpstr>
      <vt:lpstr>Where is it found?</vt:lpstr>
      <vt:lpstr>Diapositiva 5</vt:lpstr>
      <vt:lpstr>Similarities and difference between the Renaissance and today </vt:lpstr>
      <vt:lpstr>Why is it easier to use written language that dialogue(spoken language)  ?</vt:lpstr>
      <vt:lpstr>Why is it a complicated language? </vt:lpstr>
      <vt:lpstr>Why does it require intimacy?</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language of Love</dc:title>
  <dc:creator>francesco cognome</dc:creator>
  <cp:lastModifiedBy>francesco cognome</cp:lastModifiedBy>
  <cp:revision>132</cp:revision>
  <dcterms:created xsi:type="dcterms:W3CDTF">2013-10-27T22:48:03Z</dcterms:created>
  <dcterms:modified xsi:type="dcterms:W3CDTF">2013-10-30T22:24:05Z</dcterms:modified>
</cp:coreProperties>
</file>